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1" r:id="rId9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3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7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92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1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9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9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9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1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A129626-D0CE-42DA-B684-CDF3891756B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BD97152-F163-4828-98A5-25EE2753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76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9EEF9-19E2-4818-A94F-D95B89F40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/>
          <a:lstStyle/>
          <a:p>
            <a:r>
              <a:rPr lang="en-US" dirty="0"/>
              <a:t>Understanding</a:t>
            </a:r>
            <a:br>
              <a:rPr lang="en-US" dirty="0"/>
            </a:br>
            <a:r>
              <a:rPr lang="en-US" dirty="0"/>
              <a:t> Drives Inclusion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21E92-4AD4-4294-ACBC-57A842DFC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Bridging The Employment Gap Through Competitive, Integrated Employment</a:t>
            </a:r>
          </a:p>
        </p:txBody>
      </p:sp>
    </p:spTree>
    <p:extLst>
      <p:ext uri="{BB962C8B-B14F-4D97-AF65-F5344CB8AC3E}">
        <p14:creationId xmlns:p14="http://schemas.microsoft.com/office/powerpoint/2010/main" val="352822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236BA-04CC-4E48-AEEA-41395661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competitive, integrated, employment?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A293E-296C-413B-9857-4BD14C893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b="1" dirty="0"/>
              <a:t>Competitiv</a:t>
            </a:r>
            <a:r>
              <a:rPr lang="en-US" sz="3000" dirty="0"/>
              <a:t>e pay that is at is ideally the prevailing wage for the job, and at least minimum wage.</a:t>
            </a:r>
          </a:p>
          <a:p>
            <a:pPr algn="just"/>
            <a:r>
              <a:rPr lang="en-US" sz="3000" b="1" dirty="0"/>
              <a:t>Integrated</a:t>
            </a:r>
            <a:r>
              <a:rPr lang="en-US" sz="3000" dirty="0"/>
              <a:t>. An employee with a disability is working alongside employees without disabilities. The employee with a disability is not part of a small group comprised of only employees with disabilities. The employee with a disability is held to the same standards as their non-disabled peers.</a:t>
            </a:r>
          </a:p>
          <a:p>
            <a:pPr algn="just"/>
            <a:r>
              <a:rPr lang="en-US" sz="3000" b="1" dirty="0"/>
              <a:t>Employment</a:t>
            </a:r>
            <a:r>
              <a:rPr lang="en-US" sz="3000" dirty="0"/>
              <a:t>. The employee with a disability is paid directly by the employer. They are not part of an outside training program that covers just their payroll.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9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D786-8D31-4BB0-95F1-225FCFBE2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“I’m Your huckleberry.”</a:t>
            </a:r>
          </a:p>
        </p:txBody>
      </p:sp>
      <p:pic>
        <p:nvPicPr>
          <p:cNvPr id="6" name="Picture Placeholder 5" descr="A person wearing a hat&#10;&#10;Description automatically generated with medium confidence">
            <a:extLst>
              <a:ext uri="{FF2B5EF4-FFF2-40B4-BE49-F238E27FC236}">
                <a16:creationId xmlns:a16="http://schemas.microsoft.com/office/drawing/2014/main" id="{5B6BF6CF-B196-46CC-9D1A-46FFD7B73E9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5" b="17915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115B6-5FDC-40E1-A873-20CB4F801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/>
              <a:t>Val Kilmer as ‘Doc Holliday” </a:t>
            </a:r>
          </a:p>
          <a:p>
            <a:pPr algn="ctr"/>
            <a:r>
              <a:rPr lang="en-US" sz="2000" dirty="0"/>
              <a:t>Tombstone (1993)</a:t>
            </a:r>
          </a:p>
        </p:txBody>
      </p:sp>
    </p:spTree>
    <p:extLst>
      <p:ext uri="{BB962C8B-B14F-4D97-AF65-F5344CB8AC3E}">
        <p14:creationId xmlns:p14="http://schemas.microsoft.com/office/powerpoint/2010/main" val="272750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27C726-00E9-4762-B7F2-B5B94A12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027623-F958-4DEC-8DFB-A7B1FE1DB6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0" r="1" b="5190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2B9A6-6F1F-46A8-81CC-4C425FF5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Lessons learned from the Summer of Tombstone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CFE5-F919-4950-AC9A-2169302DA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/>
              <a:t>Work Coaches Are A Good Thing! </a:t>
            </a:r>
            <a:r>
              <a:rPr lang="en-US" sz="2800" dirty="0"/>
              <a:t>Needing a work coach does not mean someone is not ready to work. </a:t>
            </a:r>
          </a:p>
          <a:p>
            <a:pPr algn="just"/>
            <a:r>
              <a:rPr lang="en-US" sz="2800" b="1" dirty="0"/>
              <a:t>There is only one team. </a:t>
            </a:r>
            <a:r>
              <a:rPr lang="en-US" sz="2800" dirty="0"/>
              <a:t>True integration takes organizational buy-in, training, and smart scheduling. </a:t>
            </a:r>
          </a:p>
          <a:p>
            <a:pPr algn="just"/>
            <a:r>
              <a:rPr lang="en-US" sz="2800" b="1" dirty="0"/>
              <a:t>Different Is Okay. </a:t>
            </a:r>
            <a:r>
              <a:rPr lang="en-US" sz="2800" dirty="0"/>
              <a:t>Everyone has diverse hobbies, interests, and passions. And not everyone will share them! </a:t>
            </a:r>
          </a:p>
          <a:p>
            <a:pPr algn="just"/>
            <a:r>
              <a:rPr lang="en-US" sz="2800" b="1" dirty="0"/>
              <a:t>People with disabilities do not need to be “fixed” by their employer. </a:t>
            </a:r>
            <a:r>
              <a:rPr lang="en-US" sz="2800" dirty="0"/>
              <a:t>They need to be trained just like any other employee.</a:t>
            </a:r>
          </a:p>
        </p:txBody>
      </p:sp>
    </p:spTree>
    <p:extLst>
      <p:ext uri="{BB962C8B-B14F-4D97-AF65-F5344CB8AC3E}">
        <p14:creationId xmlns:p14="http://schemas.microsoft.com/office/powerpoint/2010/main" val="147970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8921-7E54-489C-9AE2-20E9F0DF8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Lessons learned from pam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B78B5-9ED9-4141-A126-9DFE1E853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Principle 1: </a:t>
            </a:r>
            <a:r>
              <a:rPr lang="en-US" sz="3200" b="1" dirty="0"/>
              <a:t>Can the person do the job?</a:t>
            </a:r>
          </a:p>
          <a:p>
            <a:r>
              <a:rPr lang="en-US" sz="3200" dirty="0"/>
              <a:t>Principle 2:</a:t>
            </a:r>
            <a:r>
              <a:rPr lang="en-US" sz="3200" b="1" dirty="0"/>
              <a:t> Common Sense, Reasonable Accommodations.</a:t>
            </a:r>
          </a:p>
          <a:p>
            <a:r>
              <a:rPr lang="en-US" sz="3200" dirty="0"/>
              <a:t>Principle 3: </a:t>
            </a:r>
            <a:r>
              <a:rPr lang="en-US" sz="3200" b="1" dirty="0"/>
              <a:t>Will the applicant fit into our culture?</a:t>
            </a:r>
          </a:p>
          <a:p>
            <a:r>
              <a:rPr lang="en-US" sz="3200" dirty="0"/>
              <a:t>Principle 4: </a:t>
            </a:r>
            <a:r>
              <a:rPr lang="en-US" sz="3200" b="1" dirty="0"/>
              <a:t>All hires are a risk!</a:t>
            </a:r>
          </a:p>
        </p:txBody>
      </p:sp>
    </p:spTree>
    <p:extLst>
      <p:ext uri="{BB962C8B-B14F-4D97-AF65-F5344CB8AC3E}">
        <p14:creationId xmlns:p14="http://schemas.microsoft.com/office/powerpoint/2010/main" val="358648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A86B0-0D29-4B28-AADC-0B5F130AF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Breaking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E7DE9-2360-4569-9EA6-7ED07F1C9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/>
              <a:t>Physical</a:t>
            </a:r>
            <a:r>
              <a:rPr lang="en-US" sz="3200" dirty="0"/>
              <a:t>: ADA compliant workplaces - inside and out.</a:t>
            </a:r>
          </a:p>
          <a:p>
            <a:pPr algn="just"/>
            <a:r>
              <a:rPr lang="en-US" sz="3200" b="1" dirty="0"/>
              <a:t>Mental</a:t>
            </a:r>
            <a:r>
              <a:rPr lang="en-US" sz="3200" dirty="0"/>
              <a:t>: Unconscious Bias, Outdated Perceptions, Blatant Discrimination</a:t>
            </a:r>
          </a:p>
          <a:p>
            <a:pPr algn="just"/>
            <a:r>
              <a:rPr lang="en-US" sz="3200" b="1" dirty="0"/>
              <a:t>Systemic</a:t>
            </a:r>
            <a:r>
              <a:rPr lang="en-US" sz="3200" dirty="0"/>
              <a:t>: Inaccessible application processes, overly generic job descriptions, outdated policies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259188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4E8DF-073D-4FAD-815C-362FE78D1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It’s not charity!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7ED4A-9B48-4297-A5AF-BFCAA08CF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The average cost to replace an employee at entry and mid level is 33% of annual salary. </a:t>
            </a:r>
          </a:p>
          <a:p>
            <a:r>
              <a:rPr lang="en-US" sz="2400" dirty="0"/>
              <a:t>Employees with a disability have an average attrition rate of 15%.</a:t>
            </a:r>
          </a:p>
          <a:p>
            <a:r>
              <a:rPr lang="en-US" sz="2400" dirty="0"/>
              <a:t>Pre-COVID Attrition in fast food, retail, and hospitality is 50%, 60%, and 59%.</a:t>
            </a:r>
          </a:p>
          <a:p>
            <a:r>
              <a:rPr lang="en-US" sz="2400" dirty="0"/>
              <a:t>Statistically, employees with disabilities stay longer, are more reliable, and are just as productive as non-disabled workers.</a:t>
            </a:r>
          </a:p>
          <a:p>
            <a:endParaRPr 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-2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“Hiring people with disabilities is not philanthropy or charity; it is just good for business”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-2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Andres Yuren </a:t>
            </a:r>
          </a:p>
          <a:p>
            <a:pPr marL="0" indent="0" algn="ctr">
              <a:buNone/>
            </a:pP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61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3046</TotalTime>
  <Words>404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Corbel</vt:lpstr>
      <vt:lpstr>Wingdings</vt:lpstr>
      <vt:lpstr>Banded</vt:lpstr>
      <vt:lpstr>Understanding  Drives Inclusion</vt:lpstr>
      <vt:lpstr>What is competitive, integrated, employment?</vt:lpstr>
      <vt:lpstr>“I’m Your huckleberry.”</vt:lpstr>
      <vt:lpstr>PowerPoint Presentation</vt:lpstr>
      <vt:lpstr>Lessons learned from the Summer of Tombstone </vt:lpstr>
      <vt:lpstr>Lessons learned from pam</vt:lpstr>
      <vt:lpstr>Breaking barriers</vt:lpstr>
      <vt:lpstr>It’s not charity!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 Drives Inclusion</dc:title>
  <dc:creator>Jonathan Taylor</dc:creator>
  <cp:lastModifiedBy>Jonathan Taylor</cp:lastModifiedBy>
  <cp:revision>19</cp:revision>
  <cp:lastPrinted>2022-07-26T18:35:06Z</cp:lastPrinted>
  <dcterms:created xsi:type="dcterms:W3CDTF">2021-11-08T15:20:38Z</dcterms:created>
  <dcterms:modified xsi:type="dcterms:W3CDTF">2023-10-23T18:47:45Z</dcterms:modified>
</cp:coreProperties>
</file>