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8" r:id="rId2"/>
    <p:sldId id="257" r:id="rId3"/>
    <p:sldId id="258" r:id="rId4"/>
    <p:sldId id="259" r:id="rId5"/>
    <p:sldId id="260" r:id="rId6"/>
    <p:sldId id="261" r:id="rId7"/>
    <p:sldId id="262" r:id="rId8"/>
    <p:sldId id="263" r:id="rId9"/>
    <p:sldId id="269" r:id="rId10"/>
    <p:sldId id="265" r:id="rId11"/>
    <p:sldId id="266" r:id="rId12"/>
    <p:sldId id="267" r:id="rId13"/>
    <p:sldId id="529" r:id="rId14"/>
    <p:sldId id="473" r:id="rId15"/>
    <p:sldId id="467" r:id="rId16"/>
    <p:sldId id="516" r:id="rId17"/>
    <p:sldId id="302" r:id="rId18"/>
    <p:sldId id="303" r:id="rId19"/>
    <p:sldId id="581" r:id="rId20"/>
    <p:sldId id="567" r:id="rId21"/>
    <p:sldId id="315" r:id="rId22"/>
    <p:sldId id="579" r:id="rId23"/>
    <p:sldId id="580" r:id="rId24"/>
    <p:sldId id="313" r:id="rId25"/>
    <p:sldId id="314" r:id="rId26"/>
    <p:sldId id="310" r:id="rId27"/>
    <p:sldId id="304" r:id="rId28"/>
    <p:sldId id="317" r:id="rId29"/>
    <p:sldId id="582" r:id="rId30"/>
    <p:sldId id="601" r:id="rId31"/>
    <p:sldId id="602" r:id="rId32"/>
    <p:sldId id="587" r:id="rId33"/>
    <p:sldId id="585" r:id="rId34"/>
    <p:sldId id="594" r:id="rId35"/>
    <p:sldId id="598" r:id="rId36"/>
    <p:sldId id="603" r:id="rId37"/>
    <p:sldId id="604" r:id="rId38"/>
    <p:sldId id="608" r:id="rId39"/>
    <p:sldId id="341" r:id="rId40"/>
    <p:sldId id="342" r:id="rId41"/>
    <p:sldId id="343" r:id="rId42"/>
    <p:sldId id="344" r:id="rId43"/>
    <p:sldId id="57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2"/>
    <p:restoredTop sz="85850" autoAdjust="0"/>
  </p:normalViewPr>
  <p:slideViewPr>
    <p:cSldViewPr>
      <p:cViewPr varScale="1">
        <p:scale>
          <a:sx n="109" d="100"/>
          <a:sy n="109" d="100"/>
        </p:scale>
        <p:origin x="22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D46C8-6C65-4607-8E0E-EB25B1A6FC0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8822ECC-B9F4-4280-AEBB-32A16693095B}">
      <dgm:prSet phldrT="[Text]" custT="1"/>
      <dgm:spPr/>
      <dgm:t>
        <a:bodyPr/>
        <a:lstStyle/>
        <a:p>
          <a:r>
            <a:rPr lang="en-US" sz="2800" b="1" dirty="0"/>
            <a:t>Appropriation</a:t>
          </a:r>
        </a:p>
      </dgm:t>
    </dgm:pt>
    <dgm:pt modelId="{AB62FB7F-B5AA-45F0-A3FB-098CC7F2EB74}" type="parTrans" cxnId="{8C7BEAA4-E9B8-4872-8AD9-1BBA29591F1E}">
      <dgm:prSet/>
      <dgm:spPr/>
      <dgm:t>
        <a:bodyPr/>
        <a:lstStyle/>
        <a:p>
          <a:endParaRPr lang="en-US"/>
        </a:p>
      </dgm:t>
    </dgm:pt>
    <dgm:pt modelId="{95D7BCA3-71D4-4AB3-8245-338FBF3DD820}" type="sibTrans" cxnId="{8C7BEAA4-E9B8-4872-8AD9-1BBA29591F1E}">
      <dgm:prSet/>
      <dgm:spPr/>
      <dgm:t>
        <a:bodyPr/>
        <a:lstStyle/>
        <a:p>
          <a:endParaRPr lang="en-US"/>
        </a:p>
      </dgm:t>
    </dgm:pt>
    <dgm:pt modelId="{C786D9CC-3D9A-414A-B3BB-AAEFD6C87CF0}">
      <dgm:prSet phldrT="[Text]" custT="1"/>
      <dgm:spPr/>
      <dgm:t>
        <a:bodyPr/>
        <a:lstStyle/>
        <a:p>
          <a:r>
            <a:rPr lang="en-US" sz="1800" b="1" dirty="0">
              <a:solidFill>
                <a:schemeClr val="tx1">
                  <a:lumMod val="95000"/>
                  <a:lumOff val="5000"/>
                </a:schemeClr>
              </a:solidFill>
            </a:rPr>
            <a:t>For Who:</a:t>
          </a:r>
        </a:p>
        <a:p>
          <a:r>
            <a:rPr lang="en-US" sz="1800" dirty="0">
              <a:solidFill>
                <a:schemeClr val="tx1">
                  <a:lumMod val="95000"/>
                  <a:lumOff val="5000"/>
                </a:schemeClr>
              </a:solidFill>
            </a:rPr>
            <a:t>Which State Agency or</a:t>
          </a:r>
        </a:p>
        <a:p>
          <a:r>
            <a:rPr lang="en-US" sz="1800" dirty="0">
              <a:solidFill>
                <a:schemeClr val="tx1">
                  <a:lumMod val="95000"/>
                  <a:lumOff val="5000"/>
                </a:schemeClr>
              </a:solidFill>
            </a:rPr>
            <a:t>which Higher Education Institution?</a:t>
          </a:r>
        </a:p>
      </dgm:t>
    </dgm:pt>
    <dgm:pt modelId="{7F1BB5B0-CA0F-4EA1-8041-42D278A31169}" type="parTrans" cxnId="{E81DD522-7EA5-4847-A9D5-C3E50CEC0608}">
      <dgm:prSet/>
      <dgm:spPr/>
      <dgm:t>
        <a:bodyPr/>
        <a:lstStyle/>
        <a:p>
          <a:endParaRPr lang="en-US"/>
        </a:p>
      </dgm:t>
    </dgm:pt>
    <dgm:pt modelId="{1424C5BC-7839-4B15-B4C6-3321736C58A6}" type="sibTrans" cxnId="{E81DD522-7EA5-4847-A9D5-C3E50CEC0608}">
      <dgm:prSet/>
      <dgm:spPr/>
      <dgm:t>
        <a:bodyPr/>
        <a:lstStyle/>
        <a:p>
          <a:endParaRPr lang="en-US"/>
        </a:p>
      </dgm:t>
    </dgm:pt>
    <dgm:pt modelId="{7E11F002-E23A-4F4D-B642-DA7B4DDECF12}">
      <dgm:prSet phldrT="[Text]" custT="1"/>
      <dgm:spPr/>
      <dgm:t>
        <a:bodyPr/>
        <a:lstStyle/>
        <a:p>
          <a:r>
            <a:rPr lang="en-US" sz="1800" b="1" dirty="0">
              <a:solidFill>
                <a:schemeClr val="tx1">
                  <a:lumMod val="95000"/>
                  <a:lumOff val="5000"/>
                </a:schemeClr>
              </a:solidFill>
            </a:rPr>
            <a:t>Where “$”:</a:t>
          </a:r>
        </a:p>
        <a:p>
          <a:r>
            <a:rPr lang="en-US" sz="1800" dirty="0">
              <a:solidFill>
                <a:schemeClr val="tx1">
                  <a:lumMod val="95000"/>
                  <a:lumOff val="5000"/>
                </a:schemeClr>
              </a:solidFill>
            </a:rPr>
            <a:t>Where will the money come from?</a:t>
          </a:r>
        </a:p>
        <a:p>
          <a:r>
            <a:rPr lang="en-US" sz="1800" dirty="0">
              <a:solidFill>
                <a:schemeClr val="tx1">
                  <a:lumMod val="95000"/>
                  <a:lumOff val="5000"/>
                </a:schemeClr>
              </a:solidFill>
            </a:rPr>
            <a:t>What type of fund?</a:t>
          </a:r>
        </a:p>
      </dgm:t>
    </dgm:pt>
    <dgm:pt modelId="{1DD7B6D3-5BBE-4E08-8327-06B43E09EB62}" type="parTrans" cxnId="{2A2BF116-72CB-47D0-8D50-246425D4DDA7}">
      <dgm:prSet/>
      <dgm:spPr/>
      <dgm:t>
        <a:bodyPr/>
        <a:lstStyle/>
        <a:p>
          <a:endParaRPr lang="en-US"/>
        </a:p>
      </dgm:t>
    </dgm:pt>
    <dgm:pt modelId="{BC2A451D-0179-4F2D-8A66-6C466A963EFC}" type="sibTrans" cxnId="{2A2BF116-72CB-47D0-8D50-246425D4DDA7}">
      <dgm:prSet/>
      <dgm:spPr/>
      <dgm:t>
        <a:bodyPr/>
        <a:lstStyle/>
        <a:p>
          <a:endParaRPr lang="en-US"/>
        </a:p>
      </dgm:t>
    </dgm:pt>
    <dgm:pt modelId="{A8C1A5DD-48AB-4A35-806F-B238478CA81F}">
      <dgm:prSet phldrT="[Text]" custT="1"/>
      <dgm:spPr/>
      <dgm:t>
        <a:bodyPr/>
        <a:lstStyle/>
        <a:p>
          <a:r>
            <a:rPr lang="en-US" sz="1800" b="1" dirty="0">
              <a:solidFill>
                <a:schemeClr val="tx1">
                  <a:lumMod val="95000"/>
                  <a:lumOff val="5000"/>
                </a:schemeClr>
              </a:solidFill>
            </a:rPr>
            <a:t>For What:</a:t>
          </a:r>
        </a:p>
        <a:p>
          <a:r>
            <a:rPr lang="en-US" sz="1800" dirty="0">
              <a:solidFill>
                <a:schemeClr val="tx1">
                  <a:lumMod val="95000"/>
                  <a:lumOff val="5000"/>
                </a:schemeClr>
              </a:solidFill>
            </a:rPr>
            <a:t>What will the money be used for?  </a:t>
          </a:r>
        </a:p>
        <a:p>
          <a:r>
            <a:rPr lang="en-US" sz="1800" dirty="0">
              <a:solidFill>
                <a:schemeClr val="tx1">
                  <a:lumMod val="95000"/>
                  <a:lumOff val="5000"/>
                </a:schemeClr>
              </a:solidFill>
            </a:rPr>
            <a:t>Must be a specific purpose.</a:t>
          </a:r>
        </a:p>
      </dgm:t>
    </dgm:pt>
    <dgm:pt modelId="{570A3903-2769-468A-A6C7-CA3BE1755C47}" type="parTrans" cxnId="{795E75FC-0342-46B3-914B-ABF2B4369CE5}">
      <dgm:prSet/>
      <dgm:spPr/>
      <dgm:t>
        <a:bodyPr/>
        <a:lstStyle/>
        <a:p>
          <a:endParaRPr lang="en-US"/>
        </a:p>
      </dgm:t>
    </dgm:pt>
    <dgm:pt modelId="{D0041A0E-4E67-408B-87A7-C88AFE93B224}" type="sibTrans" cxnId="{795E75FC-0342-46B3-914B-ABF2B4369CE5}">
      <dgm:prSet/>
      <dgm:spPr/>
      <dgm:t>
        <a:bodyPr/>
        <a:lstStyle/>
        <a:p>
          <a:endParaRPr lang="en-US"/>
        </a:p>
      </dgm:t>
    </dgm:pt>
    <dgm:pt modelId="{09DAFCB2-7A75-475D-A647-F438675BF7E2}">
      <dgm:prSet phldrT="[Text]" custT="1"/>
      <dgm:spPr/>
      <dgm:t>
        <a:bodyPr/>
        <a:lstStyle/>
        <a:p>
          <a:r>
            <a:rPr lang="en-US" sz="1800" b="1" dirty="0">
              <a:solidFill>
                <a:schemeClr val="tx1">
                  <a:lumMod val="95000"/>
                  <a:lumOff val="5000"/>
                </a:schemeClr>
              </a:solidFill>
            </a:rPr>
            <a:t>How Much: </a:t>
          </a:r>
        </a:p>
        <a:p>
          <a:r>
            <a:rPr lang="en-US" sz="1800" dirty="0">
              <a:solidFill>
                <a:schemeClr val="tx1">
                  <a:lumMod val="95000"/>
                  <a:lumOff val="5000"/>
                </a:schemeClr>
              </a:solidFill>
            </a:rPr>
            <a:t>What is the maximum amount authorized and for what time period? </a:t>
          </a:r>
        </a:p>
        <a:p>
          <a:endParaRPr lang="en-US" sz="1600" dirty="0"/>
        </a:p>
      </dgm:t>
    </dgm:pt>
    <dgm:pt modelId="{AD2641AF-EC9E-43A1-8B77-FE622C715EC8}" type="parTrans" cxnId="{8C307DFE-EADD-4CB2-8070-606BC6DCD721}">
      <dgm:prSet/>
      <dgm:spPr/>
      <dgm:t>
        <a:bodyPr/>
        <a:lstStyle/>
        <a:p>
          <a:endParaRPr lang="en-US"/>
        </a:p>
      </dgm:t>
    </dgm:pt>
    <dgm:pt modelId="{EF131752-F883-4878-9A98-54E506C792CA}" type="sibTrans" cxnId="{8C307DFE-EADD-4CB2-8070-606BC6DCD721}">
      <dgm:prSet/>
      <dgm:spPr/>
      <dgm:t>
        <a:bodyPr/>
        <a:lstStyle/>
        <a:p>
          <a:endParaRPr lang="en-US"/>
        </a:p>
      </dgm:t>
    </dgm:pt>
    <dgm:pt modelId="{1ADA45A6-F7F2-4C0F-A4AC-73746AFC2610}" type="pres">
      <dgm:prSet presAssocID="{27AD46C8-6C65-4607-8E0E-EB25B1A6FC0C}" presName="diagram" presStyleCnt="0">
        <dgm:presLayoutVars>
          <dgm:chMax val="1"/>
          <dgm:dir/>
          <dgm:animLvl val="ctr"/>
          <dgm:resizeHandles val="exact"/>
        </dgm:presLayoutVars>
      </dgm:prSet>
      <dgm:spPr/>
    </dgm:pt>
    <dgm:pt modelId="{1CE88AF6-6D7E-41E8-A280-5AE83A662E79}" type="pres">
      <dgm:prSet presAssocID="{27AD46C8-6C65-4607-8E0E-EB25B1A6FC0C}" presName="matrix" presStyleCnt="0"/>
      <dgm:spPr/>
    </dgm:pt>
    <dgm:pt modelId="{6F9CE94E-F0AC-420A-A312-2AA650EBB5FE}" type="pres">
      <dgm:prSet presAssocID="{27AD46C8-6C65-4607-8E0E-EB25B1A6FC0C}" presName="tile1" presStyleLbl="node1" presStyleIdx="0" presStyleCnt="4"/>
      <dgm:spPr/>
    </dgm:pt>
    <dgm:pt modelId="{4C6CED20-5E1F-4E4B-8B21-21ADCC6D286A}" type="pres">
      <dgm:prSet presAssocID="{27AD46C8-6C65-4607-8E0E-EB25B1A6FC0C}" presName="tile1text" presStyleLbl="node1" presStyleIdx="0" presStyleCnt="4">
        <dgm:presLayoutVars>
          <dgm:chMax val="0"/>
          <dgm:chPref val="0"/>
          <dgm:bulletEnabled val="1"/>
        </dgm:presLayoutVars>
      </dgm:prSet>
      <dgm:spPr/>
    </dgm:pt>
    <dgm:pt modelId="{0DFC9A1A-44D4-4DE7-8D03-362F9C1541E8}" type="pres">
      <dgm:prSet presAssocID="{27AD46C8-6C65-4607-8E0E-EB25B1A6FC0C}" presName="tile2" presStyleLbl="node1" presStyleIdx="1" presStyleCnt="4" custLinFactNeighborY="-1250"/>
      <dgm:spPr/>
    </dgm:pt>
    <dgm:pt modelId="{2BD397CF-977D-4C16-A812-D16B23CD0D3A}" type="pres">
      <dgm:prSet presAssocID="{27AD46C8-6C65-4607-8E0E-EB25B1A6FC0C}" presName="tile2text" presStyleLbl="node1" presStyleIdx="1" presStyleCnt="4">
        <dgm:presLayoutVars>
          <dgm:chMax val="0"/>
          <dgm:chPref val="0"/>
          <dgm:bulletEnabled val="1"/>
        </dgm:presLayoutVars>
      </dgm:prSet>
      <dgm:spPr/>
    </dgm:pt>
    <dgm:pt modelId="{D45FC9B7-5160-4922-BB06-566E37A63C00}" type="pres">
      <dgm:prSet presAssocID="{27AD46C8-6C65-4607-8E0E-EB25B1A6FC0C}" presName="tile3" presStyleLbl="node1" presStyleIdx="2" presStyleCnt="4"/>
      <dgm:spPr/>
    </dgm:pt>
    <dgm:pt modelId="{21E2D2B9-AE5A-4D5B-8CA0-606F9ACFE387}" type="pres">
      <dgm:prSet presAssocID="{27AD46C8-6C65-4607-8E0E-EB25B1A6FC0C}" presName="tile3text" presStyleLbl="node1" presStyleIdx="2" presStyleCnt="4">
        <dgm:presLayoutVars>
          <dgm:chMax val="0"/>
          <dgm:chPref val="0"/>
          <dgm:bulletEnabled val="1"/>
        </dgm:presLayoutVars>
      </dgm:prSet>
      <dgm:spPr/>
    </dgm:pt>
    <dgm:pt modelId="{E51FB452-E6A4-470B-B221-E0FCABFB335A}" type="pres">
      <dgm:prSet presAssocID="{27AD46C8-6C65-4607-8E0E-EB25B1A6FC0C}" presName="tile4" presStyleLbl="node1" presStyleIdx="3" presStyleCnt="4"/>
      <dgm:spPr/>
    </dgm:pt>
    <dgm:pt modelId="{22A1A296-07C6-450B-9AC3-A051645AD6B4}" type="pres">
      <dgm:prSet presAssocID="{27AD46C8-6C65-4607-8E0E-EB25B1A6FC0C}" presName="tile4text" presStyleLbl="node1" presStyleIdx="3" presStyleCnt="4">
        <dgm:presLayoutVars>
          <dgm:chMax val="0"/>
          <dgm:chPref val="0"/>
          <dgm:bulletEnabled val="1"/>
        </dgm:presLayoutVars>
      </dgm:prSet>
      <dgm:spPr/>
    </dgm:pt>
    <dgm:pt modelId="{1157035A-65D8-4CA8-9065-B6774EF28F66}" type="pres">
      <dgm:prSet presAssocID="{27AD46C8-6C65-4607-8E0E-EB25B1A6FC0C}" presName="centerTile" presStyleLbl="fgShp" presStyleIdx="0" presStyleCnt="1" custScaleX="197133" custScaleY="72993">
        <dgm:presLayoutVars>
          <dgm:chMax val="0"/>
          <dgm:chPref val="0"/>
        </dgm:presLayoutVars>
      </dgm:prSet>
      <dgm:spPr/>
    </dgm:pt>
  </dgm:ptLst>
  <dgm:cxnLst>
    <dgm:cxn modelId="{C29B130B-69EA-45DE-A067-59737F652970}" type="presOf" srcId="{A8C1A5DD-48AB-4A35-806F-B238478CA81F}" destId="{D45FC9B7-5160-4922-BB06-566E37A63C00}" srcOrd="0" destOrd="0" presId="urn:microsoft.com/office/officeart/2005/8/layout/matrix1"/>
    <dgm:cxn modelId="{2A2BF116-72CB-47D0-8D50-246425D4DDA7}" srcId="{48822ECC-B9F4-4280-AEBB-32A16693095B}" destId="{7E11F002-E23A-4F4D-B642-DA7B4DDECF12}" srcOrd="1" destOrd="0" parTransId="{1DD7B6D3-5BBE-4E08-8327-06B43E09EB62}" sibTransId="{BC2A451D-0179-4F2D-8A66-6C466A963EFC}"/>
    <dgm:cxn modelId="{E81DD522-7EA5-4847-A9D5-C3E50CEC0608}" srcId="{48822ECC-B9F4-4280-AEBB-32A16693095B}" destId="{C786D9CC-3D9A-414A-B3BB-AAEFD6C87CF0}" srcOrd="0" destOrd="0" parTransId="{7F1BB5B0-CA0F-4EA1-8041-42D278A31169}" sibTransId="{1424C5BC-7839-4B15-B4C6-3321736C58A6}"/>
    <dgm:cxn modelId="{94756664-8682-46BC-B2C4-4AC1378FF9AA}" type="presOf" srcId="{C786D9CC-3D9A-414A-B3BB-AAEFD6C87CF0}" destId="{6F9CE94E-F0AC-420A-A312-2AA650EBB5FE}" srcOrd="0" destOrd="0" presId="urn:microsoft.com/office/officeart/2005/8/layout/matrix1"/>
    <dgm:cxn modelId="{C5C2AE65-FCE1-45EC-8A1F-0EE95BD042BA}" type="presOf" srcId="{C786D9CC-3D9A-414A-B3BB-AAEFD6C87CF0}" destId="{4C6CED20-5E1F-4E4B-8B21-21ADCC6D286A}" srcOrd="1" destOrd="0" presId="urn:microsoft.com/office/officeart/2005/8/layout/matrix1"/>
    <dgm:cxn modelId="{3201FF8E-2433-4BD9-A4C7-4A158DEEACAD}" type="presOf" srcId="{48822ECC-B9F4-4280-AEBB-32A16693095B}" destId="{1157035A-65D8-4CA8-9065-B6774EF28F66}" srcOrd="0" destOrd="0" presId="urn:microsoft.com/office/officeart/2005/8/layout/matrix1"/>
    <dgm:cxn modelId="{11D26698-9DB8-4142-A202-86F7891F7EC5}" type="presOf" srcId="{A8C1A5DD-48AB-4A35-806F-B238478CA81F}" destId="{21E2D2B9-AE5A-4D5B-8CA0-606F9ACFE387}" srcOrd="1" destOrd="0" presId="urn:microsoft.com/office/officeart/2005/8/layout/matrix1"/>
    <dgm:cxn modelId="{8C7BEAA4-E9B8-4872-8AD9-1BBA29591F1E}" srcId="{27AD46C8-6C65-4607-8E0E-EB25B1A6FC0C}" destId="{48822ECC-B9F4-4280-AEBB-32A16693095B}" srcOrd="0" destOrd="0" parTransId="{AB62FB7F-B5AA-45F0-A3FB-098CC7F2EB74}" sibTransId="{95D7BCA3-71D4-4AB3-8245-338FBF3DD820}"/>
    <dgm:cxn modelId="{9B9FB0A9-CE6A-4BD7-B7B1-39555A020C4F}" type="presOf" srcId="{27AD46C8-6C65-4607-8E0E-EB25B1A6FC0C}" destId="{1ADA45A6-F7F2-4C0F-A4AC-73746AFC2610}" srcOrd="0" destOrd="0" presId="urn:microsoft.com/office/officeart/2005/8/layout/matrix1"/>
    <dgm:cxn modelId="{98493AAF-AA3A-47A5-B11B-371F6BD52261}" type="presOf" srcId="{09DAFCB2-7A75-475D-A647-F438675BF7E2}" destId="{E51FB452-E6A4-470B-B221-E0FCABFB335A}" srcOrd="0" destOrd="0" presId="urn:microsoft.com/office/officeart/2005/8/layout/matrix1"/>
    <dgm:cxn modelId="{78F156C4-4218-4184-8501-170E751EEAA1}" type="presOf" srcId="{7E11F002-E23A-4F4D-B642-DA7B4DDECF12}" destId="{2BD397CF-977D-4C16-A812-D16B23CD0D3A}" srcOrd="1" destOrd="0" presId="urn:microsoft.com/office/officeart/2005/8/layout/matrix1"/>
    <dgm:cxn modelId="{347F46CD-2C47-4F61-811D-58BB5F005BFF}" type="presOf" srcId="{09DAFCB2-7A75-475D-A647-F438675BF7E2}" destId="{22A1A296-07C6-450B-9AC3-A051645AD6B4}" srcOrd="1" destOrd="0" presId="urn:microsoft.com/office/officeart/2005/8/layout/matrix1"/>
    <dgm:cxn modelId="{C457DDD8-09F8-4406-A9EE-64CEA5027913}" type="presOf" srcId="{7E11F002-E23A-4F4D-B642-DA7B4DDECF12}" destId="{0DFC9A1A-44D4-4DE7-8D03-362F9C1541E8}" srcOrd="0" destOrd="0" presId="urn:microsoft.com/office/officeart/2005/8/layout/matrix1"/>
    <dgm:cxn modelId="{795E75FC-0342-46B3-914B-ABF2B4369CE5}" srcId="{48822ECC-B9F4-4280-AEBB-32A16693095B}" destId="{A8C1A5DD-48AB-4A35-806F-B238478CA81F}" srcOrd="2" destOrd="0" parTransId="{570A3903-2769-468A-A6C7-CA3BE1755C47}" sibTransId="{D0041A0E-4E67-408B-87A7-C88AFE93B224}"/>
    <dgm:cxn modelId="{8C307DFE-EADD-4CB2-8070-606BC6DCD721}" srcId="{48822ECC-B9F4-4280-AEBB-32A16693095B}" destId="{09DAFCB2-7A75-475D-A647-F438675BF7E2}" srcOrd="3" destOrd="0" parTransId="{AD2641AF-EC9E-43A1-8B77-FE622C715EC8}" sibTransId="{EF131752-F883-4878-9A98-54E506C792CA}"/>
    <dgm:cxn modelId="{126F752B-71A3-4B50-BF68-A0ED786DEEA1}" type="presParOf" srcId="{1ADA45A6-F7F2-4C0F-A4AC-73746AFC2610}" destId="{1CE88AF6-6D7E-41E8-A280-5AE83A662E79}" srcOrd="0" destOrd="0" presId="urn:microsoft.com/office/officeart/2005/8/layout/matrix1"/>
    <dgm:cxn modelId="{B0F1C0C6-1584-4C6F-8B00-E5B76C078DE8}" type="presParOf" srcId="{1CE88AF6-6D7E-41E8-A280-5AE83A662E79}" destId="{6F9CE94E-F0AC-420A-A312-2AA650EBB5FE}" srcOrd="0" destOrd="0" presId="urn:microsoft.com/office/officeart/2005/8/layout/matrix1"/>
    <dgm:cxn modelId="{9D5B0A08-9D8C-4099-911A-A89F9A90C4DA}" type="presParOf" srcId="{1CE88AF6-6D7E-41E8-A280-5AE83A662E79}" destId="{4C6CED20-5E1F-4E4B-8B21-21ADCC6D286A}" srcOrd="1" destOrd="0" presId="urn:microsoft.com/office/officeart/2005/8/layout/matrix1"/>
    <dgm:cxn modelId="{A97EFCE3-5F8F-457A-92B1-6A6A349FA61E}" type="presParOf" srcId="{1CE88AF6-6D7E-41E8-A280-5AE83A662E79}" destId="{0DFC9A1A-44D4-4DE7-8D03-362F9C1541E8}" srcOrd="2" destOrd="0" presId="urn:microsoft.com/office/officeart/2005/8/layout/matrix1"/>
    <dgm:cxn modelId="{D56B3196-4E0E-4911-A3E1-E322081D94C9}" type="presParOf" srcId="{1CE88AF6-6D7E-41E8-A280-5AE83A662E79}" destId="{2BD397CF-977D-4C16-A812-D16B23CD0D3A}" srcOrd="3" destOrd="0" presId="urn:microsoft.com/office/officeart/2005/8/layout/matrix1"/>
    <dgm:cxn modelId="{88932F9F-20C5-474A-82BB-6CD62B445CFB}" type="presParOf" srcId="{1CE88AF6-6D7E-41E8-A280-5AE83A662E79}" destId="{D45FC9B7-5160-4922-BB06-566E37A63C00}" srcOrd="4" destOrd="0" presId="urn:microsoft.com/office/officeart/2005/8/layout/matrix1"/>
    <dgm:cxn modelId="{B8FE94DC-692B-46DC-961A-19670693BDF4}" type="presParOf" srcId="{1CE88AF6-6D7E-41E8-A280-5AE83A662E79}" destId="{21E2D2B9-AE5A-4D5B-8CA0-606F9ACFE387}" srcOrd="5" destOrd="0" presId="urn:microsoft.com/office/officeart/2005/8/layout/matrix1"/>
    <dgm:cxn modelId="{0898866D-400C-4F46-8088-DE1DD8088155}" type="presParOf" srcId="{1CE88AF6-6D7E-41E8-A280-5AE83A662E79}" destId="{E51FB452-E6A4-470B-B221-E0FCABFB335A}" srcOrd="6" destOrd="0" presId="urn:microsoft.com/office/officeart/2005/8/layout/matrix1"/>
    <dgm:cxn modelId="{8344872C-5810-4AD2-82D5-6EAE2822A274}" type="presParOf" srcId="{1CE88AF6-6D7E-41E8-A280-5AE83A662E79}" destId="{22A1A296-07C6-450B-9AC3-A051645AD6B4}" srcOrd="7" destOrd="0" presId="urn:microsoft.com/office/officeart/2005/8/layout/matrix1"/>
    <dgm:cxn modelId="{23B3CB64-B118-49E5-984F-491D5FF4E364}" type="presParOf" srcId="{1ADA45A6-F7F2-4C0F-A4AC-73746AFC2610}" destId="{1157035A-65D8-4CA8-9065-B6774EF28F6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CE94E-F0AC-420A-A312-2AA650EBB5FE}">
      <dsp:nvSpPr>
        <dsp:cNvPr id="0" name=""/>
        <dsp:cNvSpPr/>
      </dsp:nvSpPr>
      <dsp:spPr>
        <a:xfrm rot="16200000">
          <a:off x="901700" y="-901700"/>
          <a:ext cx="1739900" cy="3543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For Who:</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Which State Agency or</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which Higher Education Institution?</a:t>
          </a:r>
        </a:p>
      </dsp:txBody>
      <dsp:txXfrm rot="5400000">
        <a:off x="0" y="0"/>
        <a:ext cx="3543300" cy="1304925"/>
      </dsp:txXfrm>
    </dsp:sp>
    <dsp:sp modelId="{0DFC9A1A-44D4-4DE7-8D03-362F9C1541E8}">
      <dsp:nvSpPr>
        <dsp:cNvPr id="0" name=""/>
        <dsp:cNvSpPr/>
      </dsp:nvSpPr>
      <dsp:spPr>
        <a:xfrm>
          <a:off x="3543300" y="0"/>
          <a:ext cx="3543300" cy="17399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Where “$”:</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Where will the money come from?</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What type of fund?</a:t>
          </a:r>
        </a:p>
      </dsp:txBody>
      <dsp:txXfrm>
        <a:off x="3543300" y="0"/>
        <a:ext cx="3543300" cy="1304925"/>
      </dsp:txXfrm>
    </dsp:sp>
    <dsp:sp modelId="{D45FC9B7-5160-4922-BB06-566E37A63C00}">
      <dsp:nvSpPr>
        <dsp:cNvPr id="0" name=""/>
        <dsp:cNvSpPr/>
      </dsp:nvSpPr>
      <dsp:spPr>
        <a:xfrm rot="10800000">
          <a:off x="0" y="1739900"/>
          <a:ext cx="3543300" cy="17399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For What:</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What will the money be used for?  </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Must be a specific purpose.</a:t>
          </a:r>
        </a:p>
      </dsp:txBody>
      <dsp:txXfrm rot="10800000">
        <a:off x="0" y="2174875"/>
        <a:ext cx="3543300" cy="1304925"/>
      </dsp:txXfrm>
    </dsp:sp>
    <dsp:sp modelId="{E51FB452-E6A4-470B-B221-E0FCABFB335A}">
      <dsp:nvSpPr>
        <dsp:cNvPr id="0" name=""/>
        <dsp:cNvSpPr/>
      </dsp:nvSpPr>
      <dsp:spPr>
        <a:xfrm rot="5400000">
          <a:off x="4445000" y="838200"/>
          <a:ext cx="1739900" cy="3543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How Much: </a:t>
          </a:r>
        </a:p>
        <a:p>
          <a:pPr marL="0" lvl="0" indent="0" algn="ctr" defTabSz="800100">
            <a:lnSpc>
              <a:spcPct val="90000"/>
            </a:lnSpc>
            <a:spcBef>
              <a:spcPct val="0"/>
            </a:spcBef>
            <a:spcAft>
              <a:spcPct val="35000"/>
            </a:spcAft>
            <a:buNone/>
          </a:pPr>
          <a:r>
            <a:rPr lang="en-US" sz="1800" kern="1200" dirty="0">
              <a:solidFill>
                <a:schemeClr val="tx1">
                  <a:lumMod val="95000"/>
                  <a:lumOff val="5000"/>
                </a:schemeClr>
              </a:solidFill>
            </a:rPr>
            <a:t>What is the maximum amount authorized and for what time period? </a:t>
          </a:r>
        </a:p>
        <a:p>
          <a:pPr marL="0" lvl="0" indent="0" algn="ctr" defTabSz="800100">
            <a:lnSpc>
              <a:spcPct val="90000"/>
            </a:lnSpc>
            <a:spcBef>
              <a:spcPct val="0"/>
            </a:spcBef>
            <a:spcAft>
              <a:spcPct val="35000"/>
            </a:spcAft>
            <a:buNone/>
          </a:pPr>
          <a:endParaRPr lang="en-US" sz="1600" kern="1200" dirty="0"/>
        </a:p>
      </dsp:txBody>
      <dsp:txXfrm rot="-5400000">
        <a:off x="3543300" y="2174874"/>
        <a:ext cx="3543300" cy="1304925"/>
      </dsp:txXfrm>
    </dsp:sp>
    <dsp:sp modelId="{1157035A-65D8-4CA8-9065-B6774EF28F66}">
      <dsp:nvSpPr>
        <dsp:cNvPr id="0" name=""/>
        <dsp:cNvSpPr/>
      </dsp:nvSpPr>
      <dsp:spPr>
        <a:xfrm>
          <a:off x="1447795" y="1422398"/>
          <a:ext cx="4191008" cy="63500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Appropriation</a:t>
          </a:r>
        </a:p>
      </dsp:txBody>
      <dsp:txXfrm>
        <a:off x="1478793" y="1453396"/>
        <a:ext cx="4129012" cy="5730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E7976-E601-455B-899A-9358518E24DE}" type="datetimeFigureOut">
              <a:rPr lang="en-US" smtClean="0"/>
              <a:pPr/>
              <a:t>4/19/24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0C94E-2994-466F-879C-1A3CAC4F64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idea can come from anyone but only a member of the General Assembly can take the idea and turn it into a bill for passage.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bill reaches the Governor’s Office three actions can take place.  The Governor can sign the bill, take no action on the bill, or veto the bill.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Governor signs a bill it is sent to the Secretary of State’s Office to be assigned an Act number.  A message is also sent to the originating chamber that the bill has become a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no action is taken after 5 days of reaching the Governor’s Office during session or 20 days after adjournment the bill becomes a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the Governor vetoes a bill it is returned to the originating chamber with a letter explaining the reason for the veto.  The bill can be reconsidered by both chambers.  It takes a majority vote from both chambers to override a veto.  If a majority is reached the bill then receives an act number.  If the bill does not receive a majority vote then the bill dies.  In some cases no vote is taken and the bill 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6930B-F58F-4DC5-B853-95637824D96E}" type="slidenum">
              <a:rPr lang="en-US"/>
              <a:pPr/>
              <a:t>13</a:t>
            </a:fld>
            <a:endParaRPr lang="en-US" dirty="0"/>
          </a:p>
        </p:txBody>
      </p:sp>
      <p:sp>
        <p:nvSpPr>
          <p:cNvPr id="63490" name="Rectangle 2"/>
          <p:cNvSpPr>
            <a:spLocks noGrp="1" noRot="1" noChangeAspect="1" noChangeArrowheads="1" noTextEdit="1"/>
          </p:cNvSpPr>
          <p:nvPr>
            <p:ph type="sldImg"/>
          </p:nvPr>
        </p:nvSpPr>
        <p:spPr>
          <a:xfrm>
            <a:off x="1181100" y="696913"/>
            <a:ext cx="4649788" cy="3487737"/>
          </a:xfrm>
          <a:ln/>
        </p:spPr>
      </p:sp>
      <p:sp>
        <p:nvSpPr>
          <p:cNvPr id="63491" name="Rectangle 3"/>
          <p:cNvSpPr>
            <a:spLocks noGrp="1" noChangeArrowheads="1"/>
          </p:cNvSpPr>
          <p:nvPr>
            <p:ph type="body" idx="1"/>
          </p:nvPr>
        </p:nvSpPr>
        <p:spPr>
          <a:xfrm>
            <a:off x="934720" y="4416426"/>
            <a:ext cx="5140960" cy="4183063"/>
          </a:xfrm>
        </p:spPr>
        <p:txBody>
          <a:bodyPr/>
          <a:lstStyle/>
          <a:p>
            <a:endParaRPr lang="en-US" dirty="0"/>
          </a:p>
        </p:txBody>
      </p:sp>
    </p:spTree>
    <p:extLst>
      <p:ext uri="{BB962C8B-B14F-4D97-AF65-F5344CB8AC3E}">
        <p14:creationId xmlns:p14="http://schemas.microsoft.com/office/powerpoint/2010/main" val="135440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B1C2093F-2573-4823-83E8-D5CBF083D6A4}" type="slidenum">
              <a:rPr lang="en-US" smtClean="0"/>
              <a:pPr/>
              <a:t>14</a:t>
            </a:fld>
            <a:endParaRPr lang="en-US" dirty="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en-US" sz="1200" dirty="0"/>
              <a:t>The Budget Process is a series of components that feed into one another.</a:t>
            </a:r>
          </a:p>
          <a:p>
            <a:pPr eaLnBrk="1" hangingPunct="1"/>
            <a:r>
              <a:rPr lang="en-US" sz="1200" dirty="0"/>
              <a:t>This process can be broken down into four basic to a budget process:</a:t>
            </a:r>
          </a:p>
          <a:p>
            <a:pPr eaLnBrk="1" hangingPunct="1">
              <a:buFontTx/>
              <a:buChar char="•"/>
            </a:pPr>
            <a:r>
              <a:rPr lang="en-US" sz="1200" dirty="0"/>
              <a:t>Preparation </a:t>
            </a:r>
          </a:p>
          <a:p>
            <a:pPr eaLnBrk="1" hangingPunct="1">
              <a:buFontTx/>
              <a:buChar char="•"/>
            </a:pPr>
            <a:r>
              <a:rPr lang="en-US" sz="1200" dirty="0"/>
              <a:t>Authorization</a:t>
            </a:r>
          </a:p>
          <a:p>
            <a:pPr eaLnBrk="1" hangingPunct="1">
              <a:buFontTx/>
              <a:buChar char="•"/>
            </a:pPr>
            <a:r>
              <a:rPr lang="en-US" sz="1200" dirty="0"/>
              <a:t>Funding </a:t>
            </a:r>
          </a:p>
          <a:p>
            <a:pPr eaLnBrk="1" hangingPunct="1">
              <a:buFontTx/>
              <a:buChar char="•"/>
            </a:pPr>
            <a:r>
              <a:rPr lang="en-US" sz="1200" dirty="0"/>
              <a:t>Review/Revise</a:t>
            </a:r>
          </a:p>
          <a:p>
            <a:pPr eaLnBrk="1" hangingPunct="1"/>
            <a:r>
              <a:rPr lang="en-US" sz="1200" dirty="0"/>
              <a:t>We will address each of them in turn.</a:t>
            </a:r>
          </a:p>
          <a:p>
            <a:pPr eaLnBrk="1" hangingPunct="1"/>
            <a:endParaRPr lang="en-US" sz="1200" dirty="0"/>
          </a:p>
        </p:txBody>
      </p:sp>
    </p:spTree>
    <p:extLst>
      <p:ext uri="{BB962C8B-B14F-4D97-AF65-F5344CB8AC3E}">
        <p14:creationId xmlns:p14="http://schemas.microsoft.com/office/powerpoint/2010/main" val="4497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EFA6BB63-802C-45EA-9B88-D8541317BBB2}" type="slidenum">
              <a:rPr lang="en-US" smtClean="0"/>
              <a:pPr/>
              <a:t>15</a:t>
            </a:fld>
            <a:endParaRPr lang="en-US" dirty="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marL="228574" indent="-228574" eaLnBrk="1" hangingPunct="1"/>
            <a:r>
              <a:rPr lang="en-US" sz="900" b="1" dirty="0"/>
              <a:t>Regular Sessions </a:t>
            </a:r>
            <a:r>
              <a:rPr lang="en-US" sz="900" dirty="0"/>
              <a:t>start in January</a:t>
            </a:r>
            <a:r>
              <a:rPr lang="en-US" sz="900" baseline="0" dirty="0"/>
              <a:t> of odd number years, but t</a:t>
            </a:r>
            <a:r>
              <a:rPr lang="en-US" sz="900" dirty="0"/>
              <a:t>he events begin prior</a:t>
            </a:r>
            <a:r>
              <a:rPr lang="en-US" sz="900" baseline="0" dirty="0"/>
              <a:t> to January.</a:t>
            </a:r>
            <a:endParaRPr lang="en-US" sz="900" dirty="0"/>
          </a:p>
          <a:p>
            <a:pPr marL="228574" indent="-228574" eaLnBrk="1" hangingPunct="1">
              <a:buFontTx/>
              <a:buAutoNum type="arabicPeriod"/>
            </a:pPr>
            <a:r>
              <a:rPr lang="en-US" sz="900" dirty="0"/>
              <a:t>The first event occurs during June and July when the agencies receive the budget request forms and instructions from the Governor and the Department of Finance and Administration (DFA).</a:t>
            </a:r>
          </a:p>
          <a:p>
            <a:pPr marL="228574" indent="-228574" eaLnBrk="1" hangingPunct="1">
              <a:buFontTx/>
              <a:buAutoNum type="arabicPeriod"/>
            </a:pPr>
            <a:r>
              <a:rPr lang="en-US" sz="900" dirty="0"/>
              <a:t>The DFA Budget Office and the Governor review the agencies’ requests beginning in July and continuing through November.</a:t>
            </a:r>
          </a:p>
          <a:p>
            <a:pPr marL="228574" indent="-228574" eaLnBrk="1" hangingPunct="1">
              <a:buFontTx/>
              <a:buAutoNum type="arabicPeriod"/>
            </a:pPr>
            <a:r>
              <a:rPr lang="en-US" sz="900" dirty="0"/>
              <a:t>The hearings of the Arkansas Legislative Council (ALC) usually begin in the first week or so of October. The Joint Budget Committee (JBC) sits with the ALC as voting participants in the hearings,</a:t>
            </a:r>
            <a:r>
              <a:rPr lang="en-US" sz="900" baseline="0" dirty="0"/>
              <a:t> creating the Arkansas Legislative Council/Joint Budget Committee (ALC/JBC)</a:t>
            </a:r>
            <a:r>
              <a:rPr lang="en-US" sz="900" dirty="0"/>
              <a:t>.  Each agency which received an appropriation by the last legislature presents its request for the next biennium.  </a:t>
            </a:r>
          </a:p>
          <a:p>
            <a:pPr marL="228574" indent="-228574" eaLnBrk="1" hangingPunct="1">
              <a:buFontTx/>
              <a:buAutoNum type="arabicPeriod"/>
            </a:pPr>
            <a:r>
              <a:rPr lang="en-US" sz="900" dirty="0"/>
              <a:t>The Director of DFA is required by law to present the Official General Revenue Forecast and</a:t>
            </a:r>
            <a:r>
              <a:rPr lang="en-US" sz="900" baseline="0" dirty="0"/>
              <a:t> balanced budget </a:t>
            </a:r>
            <a:r>
              <a:rPr lang="en-US" sz="900" dirty="0"/>
              <a:t>no later than 60 days prior to the beginning of the regular session.</a:t>
            </a:r>
          </a:p>
          <a:p>
            <a:pPr marL="228574" indent="-228574" eaLnBrk="1" hangingPunct="1">
              <a:buFontTx/>
              <a:buAutoNum type="arabicPeriod"/>
            </a:pPr>
            <a:r>
              <a:rPr lang="en-US" sz="900" dirty="0"/>
              <a:t>The formal agency and institution presentations are completed in November but the recommendation process by the ALC/JBC normally isn’t completed until shortly before the convening of the legislative session, which is on the second Monday in January.</a:t>
            </a:r>
          </a:p>
          <a:p>
            <a:pPr marL="228574" indent="-228574" eaLnBrk="1" hangingPunct="1">
              <a:buFontTx/>
              <a:buAutoNum type="arabicPeriod"/>
            </a:pPr>
            <a:r>
              <a:rPr lang="en-US" sz="900" dirty="0"/>
              <a:t>Once the regular</a:t>
            </a:r>
            <a:r>
              <a:rPr lang="en-US" sz="900" baseline="0" dirty="0"/>
              <a:t> session convenes </a:t>
            </a:r>
            <a:r>
              <a:rPr lang="en-US" sz="900" dirty="0"/>
              <a:t>the Joint Budget</a:t>
            </a:r>
            <a:r>
              <a:rPr lang="en-US" sz="900" baseline="0" dirty="0"/>
              <a:t> </a:t>
            </a:r>
            <a:r>
              <a:rPr lang="en-US" sz="900" dirty="0"/>
              <a:t>Committee begins meeting to consider budget revisions and new requests throughout the session. By rule, the Joint Budget Committee introduces the ALC/JBC recommendations as the appropriation measures for the next fiscal year.</a:t>
            </a:r>
          </a:p>
          <a:p>
            <a:pPr marL="228574" indent="-228574" eaLnBrk="1" hangingPunct="1">
              <a:buFontTx/>
              <a:buAutoNum type="arabicPeriod"/>
            </a:pPr>
            <a:r>
              <a:rPr lang="en-US" sz="900" dirty="0"/>
              <a:t>The Legislature  usually</a:t>
            </a:r>
            <a:r>
              <a:rPr lang="en-US" sz="900" baseline="0" dirty="0"/>
              <a:t> </a:t>
            </a:r>
            <a:r>
              <a:rPr lang="en-US" sz="900" dirty="0"/>
              <a:t>adjourns in April.</a:t>
            </a:r>
          </a:p>
          <a:p>
            <a:pPr marL="228574" indent="-228574" eaLnBrk="1" hangingPunct="1">
              <a:buFontTx/>
              <a:buAutoNum type="arabicPeriod"/>
            </a:pPr>
            <a:r>
              <a:rPr lang="en-US" sz="900" dirty="0"/>
              <a:t>The agencies then prepare their operating budget for the next fiscal year which starts on July 1. </a:t>
            </a:r>
          </a:p>
          <a:p>
            <a:pPr marL="228574" indent="-228574" eaLnBrk="1" hangingPunct="1">
              <a:buFontTx/>
              <a:buChar char="•"/>
            </a:pPr>
            <a:endParaRPr lang="en-US" sz="1000" dirty="0"/>
          </a:p>
          <a:p>
            <a:pPr marL="228574" indent="-228574" eaLnBrk="1" hangingPunct="1"/>
            <a:endParaRPr lang="en-US" sz="1000" dirty="0"/>
          </a:p>
        </p:txBody>
      </p:sp>
    </p:spTree>
    <p:extLst>
      <p:ext uri="{BB962C8B-B14F-4D97-AF65-F5344CB8AC3E}">
        <p14:creationId xmlns:p14="http://schemas.microsoft.com/office/powerpoint/2010/main" val="358572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534B5894-B95C-418C-99CE-D1D29980468B}" type="slidenum">
              <a:rPr lang="en-US" smtClean="0"/>
              <a:pPr/>
              <a:t>16</a:t>
            </a:fld>
            <a:endParaRPr lang="en-US" dirty="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marL="228574" indent="-228574" eaLnBrk="1" hangingPunct="1">
              <a:lnSpc>
                <a:spcPct val="90000"/>
              </a:lnSpc>
            </a:pPr>
            <a:r>
              <a:rPr lang="en-US" sz="1000" dirty="0"/>
              <a:t>Amendment 86 to the Arkansas Constitution authorized annual sessions, with the first Fiscal Session being held in 2010.</a:t>
            </a:r>
          </a:p>
          <a:p>
            <a:pPr marL="228574" indent="-228574" eaLnBrk="1" hangingPunct="1">
              <a:lnSpc>
                <a:spcPct val="90000"/>
              </a:lnSpc>
            </a:pPr>
            <a:r>
              <a:rPr lang="en-US" sz="1000" dirty="0"/>
              <a:t>Regular Sessions are held during odd numbered years and Fiscal Sessions during even numbered years.</a:t>
            </a:r>
          </a:p>
          <a:p>
            <a:pPr marL="228574" indent="-228574" eaLnBrk="1" hangingPunct="1">
              <a:lnSpc>
                <a:spcPct val="90000"/>
              </a:lnSpc>
            </a:pPr>
            <a:r>
              <a:rPr lang="en-US" sz="1000" dirty="0"/>
              <a:t>The Fiscal Session process is similar to the Regular Session process with the following exceptions:</a:t>
            </a:r>
          </a:p>
          <a:p>
            <a:pPr marL="228574" indent="-228574" eaLnBrk="1" hangingPunct="1">
              <a:lnSpc>
                <a:spcPct val="90000"/>
              </a:lnSpc>
              <a:buFontTx/>
              <a:buAutoNum type="arabicPeriod"/>
            </a:pPr>
            <a:r>
              <a:rPr lang="en-US" sz="1000" dirty="0"/>
              <a:t>Amendment 86 states a fiscal session shall not exceed thirty (30) calendar days in duration, except that by a vote of three-fourths (3/4) of the members elected to each house of the General Assembly a fiscal session may be extended one (1) time by no more than fifteen (15) calendar days.</a:t>
            </a:r>
          </a:p>
          <a:p>
            <a:pPr marL="228574" indent="-228574" eaLnBrk="1" hangingPunct="1">
              <a:lnSpc>
                <a:spcPct val="90000"/>
              </a:lnSpc>
              <a:buFontTx/>
              <a:buAutoNum type="arabicPeriod"/>
            </a:pPr>
            <a:r>
              <a:rPr lang="en-US" sz="1000" dirty="0"/>
              <a:t>Appropriation bills are only considered during the fiscal session.  A bill other than an appropriation bill may be considered in a fiscal session if two-thirds (2/3) of the members of each house of the General Assembly approves</a:t>
            </a:r>
            <a:r>
              <a:rPr lang="en-US" sz="1000" baseline="0" dirty="0"/>
              <a:t> identical </a:t>
            </a:r>
            <a:r>
              <a:rPr lang="en-US" sz="1000" dirty="0"/>
              <a:t>resolution for consideration of the bill.</a:t>
            </a:r>
          </a:p>
          <a:p>
            <a:pPr marL="228574" indent="-228574" eaLnBrk="1" hangingPunct="1">
              <a:lnSpc>
                <a:spcPct val="90000"/>
              </a:lnSpc>
              <a:buFontTx/>
              <a:buAutoNum type="arabicPeriod"/>
            </a:pPr>
            <a:r>
              <a:rPr lang="en-US" sz="1000" dirty="0"/>
              <a:t>The Legislature adjourns no later than 45 days from the convening of the session.</a:t>
            </a:r>
          </a:p>
        </p:txBody>
      </p:sp>
    </p:spTree>
    <p:extLst>
      <p:ext uri="{BB962C8B-B14F-4D97-AF65-F5344CB8AC3E}">
        <p14:creationId xmlns:p14="http://schemas.microsoft.com/office/powerpoint/2010/main" val="73342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B2BC1F13-5EE2-4DBB-82E9-F389D226AE6B}" type="slidenum">
              <a:rPr lang="en-US" smtClean="0"/>
              <a:pPr/>
              <a:t>17</a:t>
            </a:fld>
            <a:endParaRPr lang="en-US" dirty="0"/>
          </a:p>
        </p:txBody>
      </p:sp>
      <p:sp>
        <p:nvSpPr>
          <p:cNvPr id="221187" name="Rectangle 2"/>
          <p:cNvSpPr>
            <a:spLocks noGrp="1" noRot="1" noChangeAspect="1" noChangeArrowheads="1" noTextEdit="1"/>
          </p:cNvSpPr>
          <p:nvPr>
            <p:ph type="sldImg"/>
          </p:nvPr>
        </p:nvSpPr>
        <p:spPr>
          <a:xfrm>
            <a:off x="1181100" y="696913"/>
            <a:ext cx="4649788" cy="3487737"/>
          </a:xfrm>
          <a:ln/>
        </p:spPr>
      </p:sp>
      <p:sp>
        <p:nvSpPr>
          <p:cNvPr id="221188" name="Rectangle 3"/>
          <p:cNvSpPr>
            <a:spLocks noGrp="1" noChangeArrowheads="1"/>
          </p:cNvSpPr>
          <p:nvPr>
            <p:ph type="body" idx="1"/>
          </p:nvPr>
        </p:nvSpPr>
        <p:spPr>
          <a:xfrm>
            <a:off x="913624" y="4419021"/>
            <a:ext cx="5140960" cy="1907699"/>
          </a:xfrm>
          <a:noFill/>
          <a:ln/>
        </p:spPr>
        <p:txBody>
          <a:bodyPr>
            <a:normAutofit fontScale="92500" lnSpcReduction="20000"/>
          </a:bodyPr>
          <a:lstStyle/>
          <a:p>
            <a:pPr lvl="1" eaLnBrk="1" hangingPunct="1">
              <a:buFontTx/>
              <a:buChar char="•"/>
            </a:pPr>
            <a:endParaRPr lang="en-US" sz="1200" dirty="0"/>
          </a:p>
          <a:p>
            <a:pPr lvl="0" eaLnBrk="1" hangingPunct="1">
              <a:buFontTx/>
              <a:buChar char="•"/>
            </a:pPr>
            <a:r>
              <a:rPr lang="en-US" sz="1200" dirty="0"/>
              <a:t>The Governor is expected to recommend a balanced budget and to provide a clear objective based upon his or her personal and political goals for next biennium’s spending.   </a:t>
            </a:r>
          </a:p>
          <a:p>
            <a:pPr eaLnBrk="1" hangingPunct="1"/>
            <a:endParaRPr lang="en-US" sz="1100" dirty="0"/>
          </a:p>
          <a:p>
            <a:pPr eaLnBrk="1" hangingPunct="1"/>
            <a:r>
              <a:rPr lang="en-US" sz="1100" dirty="0"/>
              <a:t>By policy directives, public pronouncements and private meetings, the Governor drives the process and directs the topics of the discussions.  The roles of the Governor and Department of Finance and Administration in the process are to:</a:t>
            </a:r>
          </a:p>
          <a:p>
            <a:pPr lvl="0" eaLnBrk="1" hangingPunct="1">
              <a:buFontTx/>
              <a:buChar char="•"/>
            </a:pPr>
            <a:r>
              <a:rPr lang="en-US" sz="1100" dirty="0"/>
              <a:t> Set policy for the agencies</a:t>
            </a:r>
            <a:r>
              <a:rPr lang="en-US" sz="1100" baseline="0" dirty="0"/>
              <a:t> </a:t>
            </a:r>
            <a:r>
              <a:rPr lang="en-US" sz="1100" dirty="0"/>
              <a:t>requests. </a:t>
            </a:r>
          </a:p>
          <a:p>
            <a:pPr lvl="0" eaLnBrk="1" hangingPunct="1">
              <a:buFontTx/>
              <a:buChar char="•"/>
            </a:pPr>
            <a:r>
              <a:rPr lang="en-US" sz="1100" dirty="0"/>
              <a:t> Forecast available revenue.</a:t>
            </a:r>
          </a:p>
          <a:p>
            <a:pPr lvl="0" eaLnBrk="1" hangingPunct="1">
              <a:buFontTx/>
              <a:buChar char="•"/>
            </a:pPr>
            <a:r>
              <a:rPr lang="en-US" sz="1100" dirty="0"/>
              <a:t> Recommend a balanced budget. </a:t>
            </a:r>
          </a:p>
          <a:p>
            <a:pPr lvl="0" eaLnBrk="1" hangingPunct="1">
              <a:buFontTx/>
              <a:buChar char="•"/>
            </a:pPr>
            <a:r>
              <a:rPr lang="en-US" sz="1100" dirty="0"/>
              <a:t> Recommend additional revenues or revenue reductions to meet the budget recommendations.</a:t>
            </a:r>
          </a:p>
        </p:txBody>
      </p:sp>
    </p:spTree>
    <p:extLst>
      <p:ext uri="{BB962C8B-B14F-4D97-AF65-F5344CB8AC3E}">
        <p14:creationId xmlns:p14="http://schemas.microsoft.com/office/powerpoint/2010/main" val="26026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4DB85255-F33E-45F9-A709-0D35A697746E}" type="slidenum">
              <a:rPr lang="en-US" smtClean="0"/>
              <a:pPr/>
              <a:t>18</a:t>
            </a:fld>
            <a:endParaRPr lang="en-US" dirty="0"/>
          </a:p>
        </p:txBody>
      </p:sp>
      <p:sp>
        <p:nvSpPr>
          <p:cNvPr id="222211" name="Rectangle 2"/>
          <p:cNvSpPr>
            <a:spLocks noGrp="1" noRot="1" noChangeAspect="1" noChangeArrowheads="1" noTextEdit="1"/>
          </p:cNvSpPr>
          <p:nvPr>
            <p:ph type="sldImg"/>
          </p:nvPr>
        </p:nvSpPr>
        <p:spPr>
          <a:xfrm>
            <a:off x="1181100" y="696913"/>
            <a:ext cx="4649788" cy="3487737"/>
          </a:xfrm>
          <a:ln/>
        </p:spPr>
      </p:sp>
      <p:sp>
        <p:nvSpPr>
          <p:cNvPr id="222212" name="Rectangle 3"/>
          <p:cNvSpPr>
            <a:spLocks noGrp="1" noChangeArrowheads="1"/>
          </p:cNvSpPr>
          <p:nvPr>
            <p:ph type="body" idx="1"/>
          </p:nvPr>
        </p:nvSpPr>
        <p:spPr>
          <a:xfrm>
            <a:off x="533894" y="4415791"/>
            <a:ext cx="5866341" cy="2898669"/>
          </a:xfrm>
          <a:noFill/>
          <a:ln/>
        </p:spPr>
        <p:txBody>
          <a:bodyPr>
            <a:normAutofit fontScale="85000" lnSpcReduction="10000"/>
          </a:bodyPr>
          <a:lstStyle/>
          <a:p>
            <a:pPr eaLnBrk="1" hangingPunct="1"/>
            <a:r>
              <a:rPr lang="en-US" sz="1100" b="1" dirty="0"/>
              <a:t>Regular</a:t>
            </a:r>
            <a:r>
              <a:rPr lang="en-US" sz="1100" b="1" baseline="0" dirty="0"/>
              <a:t> Session</a:t>
            </a:r>
            <a:r>
              <a:rPr lang="en-US" sz="1100" baseline="0" dirty="0"/>
              <a:t>:  T</a:t>
            </a:r>
            <a:r>
              <a:rPr lang="en-US" sz="1100" dirty="0"/>
              <a:t>he</a:t>
            </a:r>
            <a:r>
              <a:rPr lang="en-US" sz="1100" i="1" dirty="0"/>
              <a:t> </a:t>
            </a:r>
            <a:r>
              <a:rPr lang="en-US" sz="1100" dirty="0"/>
              <a:t>members of the Legislative Council and the Joint Budget Committee meet every other October through December before Regular Sessions and hold public hearings so that recommendations can be made to the General Assembly.  Each agency head appears before the committee and presents his or her budget,</a:t>
            </a:r>
            <a:r>
              <a:rPr lang="en-US" sz="1100" baseline="0" dirty="0"/>
              <a:t> any change levels requested</a:t>
            </a:r>
            <a:r>
              <a:rPr lang="en-US" sz="1100" dirty="0"/>
              <a:t> and their reaction to the Executive (Governor’s) Recommendation, if any. </a:t>
            </a:r>
          </a:p>
          <a:p>
            <a:pPr eaLnBrk="1" hangingPunct="1"/>
            <a:r>
              <a:rPr lang="en-US" sz="1100" b="1" dirty="0"/>
              <a:t>Fiscal Session</a:t>
            </a:r>
            <a:r>
              <a:rPr lang="en-US" sz="1100" dirty="0"/>
              <a:t>:  The Joint Budget Committee meets in January of even numbered years before Fiscal Sessions. These budget hearings automatically consist of the “big 6” general revenue agencies and other agencies may be heard after receiving approval from the Legislative Council or requested by the Joint Budget Committee. </a:t>
            </a:r>
          </a:p>
          <a:p>
            <a:pPr eaLnBrk="1" hangingPunct="1"/>
            <a:r>
              <a:rPr lang="en-US" sz="1100" b="1" dirty="0"/>
              <a:t>During the Budget</a:t>
            </a:r>
            <a:r>
              <a:rPr lang="en-US" sz="1100" b="1" baseline="0" dirty="0"/>
              <a:t> Preparation Phase t</a:t>
            </a:r>
            <a:r>
              <a:rPr lang="en-US" sz="1100" b="1" dirty="0"/>
              <a:t>hese Budget</a:t>
            </a:r>
            <a:r>
              <a:rPr lang="en-US" sz="1100" b="1" baseline="0" dirty="0"/>
              <a:t> </a:t>
            </a:r>
            <a:r>
              <a:rPr lang="en-US" sz="1100" b="1" dirty="0"/>
              <a:t>Committees</a:t>
            </a:r>
            <a:r>
              <a:rPr lang="en-US" sz="1100" dirty="0"/>
              <a:t>:</a:t>
            </a:r>
          </a:p>
          <a:p>
            <a:pPr lvl="0" eaLnBrk="1" hangingPunct="1">
              <a:buFontTx/>
              <a:buChar char="•"/>
            </a:pPr>
            <a:r>
              <a:rPr lang="en-US" sz="1100" dirty="0"/>
              <a:t> Considers the agency and Governor’s requests.</a:t>
            </a:r>
          </a:p>
          <a:p>
            <a:pPr lvl="0" eaLnBrk="1" hangingPunct="1">
              <a:buFontTx/>
              <a:buChar char="•"/>
            </a:pPr>
            <a:r>
              <a:rPr lang="en-US" sz="1100" dirty="0"/>
              <a:t> Recommends spending levels to the General Assembly.</a:t>
            </a:r>
          </a:p>
          <a:p>
            <a:pPr lvl="0" eaLnBrk="1" hangingPunct="1">
              <a:buFontTx/>
              <a:buChar char="•"/>
            </a:pPr>
            <a:r>
              <a:rPr lang="en-US" sz="1100" dirty="0"/>
              <a:t> Recommends state employee salary levels and pay policies.</a:t>
            </a:r>
          </a:p>
          <a:p>
            <a:pPr lvl="0" eaLnBrk="1" hangingPunct="1">
              <a:buFontTx/>
              <a:buChar char="•"/>
            </a:pPr>
            <a:r>
              <a:rPr lang="en-US" sz="1100" dirty="0"/>
              <a:t> Directs the preparation of appropriation bills with recommendations of the committee.</a:t>
            </a:r>
          </a:p>
          <a:p>
            <a:pPr lvl="0" eaLnBrk="1" hangingPunct="1">
              <a:buFontTx/>
              <a:buChar char="•"/>
            </a:pPr>
            <a:r>
              <a:rPr lang="en-US" sz="1400" dirty="0"/>
              <a:t>Agency and Institutions officials often</a:t>
            </a:r>
            <a:r>
              <a:rPr lang="en-US" sz="1400" baseline="0" dirty="0"/>
              <a:t> protect existing services or programs which may require request for additional resources to account for inflation or potential additional requirements.</a:t>
            </a:r>
            <a:endParaRPr lang="en-US" sz="1400" dirty="0"/>
          </a:p>
          <a:p>
            <a:pPr lvl="0" eaLnBrk="1" hangingPunct="1">
              <a:buFontTx/>
              <a:buChar char="•"/>
            </a:pPr>
            <a:endParaRPr lang="en-US" sz="1400" dirty="0"/>
          </a:p>
          <a:p>
            <a:pPr lvl="0" eaLnBrk="1" hangingPunct="1">
              <a:buFontTx/>
              <a:buChar char="•"/>
            </a:pPr>
            <a:r>
              <a:rPr lang="en-US" sz="1400" dirty="0"/>
              <a:t>Legislators may appreciate some social and political benefits of spending public money but will also view some proposals as unneeded</a:t>
            </a:r>
            <a:r>
              <a:rPr lang="en-US" sz="1400" baseline="0" dirty="0"/>
              <a:t> expenditures</a:t>
            </a:r>
            <a:r>
              <a:rPr lang="en-US" sz="1400" dirty="0"/>
              <a:t> from</a:t>
            </a:r>
            <a:r>
              <a:rPr lang="en-US" sz="1400" baseline="0" dirty="0"/>
              <a:t> </a:t>
            </a:r>
            <a:r>
              <a:rPr lang="en-US" sz="1400" dirty="0"/>
              <a:t>the public treasury by the executive.  The Legislature</a:t>
            </a:r>
            <a:r>
              <a:rPr lang="en-US" sz="1400" baseline="0" dirty="0"/>
              <a:t> is often viewed as</a:t>
            </a:r>
            <a:r>
              <a:rPr lang="en-US" sz="1400" dirty="0"/>
              <a:t> guardians of the Treasury from these officials.</a:t>
            </a:r>
          </a:p>
          <a:p>
            <a:pPr lvl="0" eaLnBrk="1" hangingPunct="1">
              <a:buFontTx/>
              <a:buNone/>
            </a:pPr>
            <a:endParaRPr lang="en-US" sz="1400" dirty="0"/>
          </a:p>
        </p:txBody>
      </p:sp>
    </p:spTree>
    <p:extLst>
      <p:ext uri="{BB962C8B-B14F-4D97-AF65-F5344CB8AC3E}">
        <p14:creationId xmlns:p14="http://schemas.microsoft.com/office/powerpoint/2010/main" val="613465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0FB8D49F-66D1-4C9C-8106-EECB0F878170}" type="slidenum">
              <a:rPr lang="en-US" smtClean="0"/>
              <a:pPr/>
              <a:t>20</a:t>
            </a:fld>
            <a:endParaRPr lang="en-US" dirty="0"/>
          </a:p>
        </p:txBody>
      </p:sp>
      <p:sp>
        <p:nvSpPr>
          <p:cNvPr id="225283" name="Rectangle 2"/>
          <p:cNvSpPr>
            <a:spLocks noGrp="1" noRot="1" noChangeAspect="1" noChangeArrowheads="1" noTextEdit="1"/>
          </p:cNvSpPr>
          <p:nvPr>
            <p:ph type="sldImg"/>
          </p:nvPr>
        </p:nvSpPr>
        <p:spPr>
          <a:xfrm>
            <a:off x="1181100" y="696913"/>
            <a:ext cx="4649788" cy="3487737"/>
          </a:xfrm>
          <a:ln/>
        </p:spPr>
      </p:sp>
      <p:sp>
        <p:nvSpPr>
          <p:cNvPr id="225284" name="Rectangle 3"/>
          <p:cNvSpPr>
            <a:spLocks noGrp="1" noChangeArrowheads="1"/>
          </p:cNvSpPr>
          <p:nvPr>
            <p:ph type="body" idx="1"/>
          </p:nvPr>
        </p:nvSpPr>
        <p:spPr>
          <a:xfrm>
            <a:off x="934720" y="4415793"/>
            <a:ext cx="5140960" cy="842486"/>
          </a:xfrm>
          <a:noFill/>
          <a:ln/>
        </p:spPr>
        <p:txBody>
          <a:bodyPr/>
          <a:lstStyle/>
          <a:p>
            <a:pPr fontAlgn="base">
              <a:spcBef>
                <a:spcPts val="0"/>
              </a:spcBef>
            </a:pPr>
            <a:r>
              <a:rPr lang="en-US" sz="1200" kern="1200" dirty="0">
                <a:solidFill>
                  <a:schemeClr val="tx1"/>
                </a:solidFill>
                <a:effectLst/>
                <a:latin typeface="Arial" charset="0"/>
                <a:ea typeface="+mn-ea"/>
                <a:cs typeface="+mn-cs"/>
              </a:rPr>
              <a:t>IN ARKANSAS, AUTHORIZATION IS APPROPRIATION.</a:t>
            </a:r>
          </a:p>
          <a:p>
            <a:pPr marL="0" lvl="0" indent="0" fontAlgn="base">
              <a:spcBef>
                <a:spcPts val="0"/>
              </a:spcBef>
              <a:buFont typeface="Arial" panose="020B0604020202020204" pitchFamily="34" charset="0"/>
              <a:buChar char="•"/>
            </a:pPr>
            <a:r>
              <a:rPr lang="en-US" sz="1000" kern="0" baseline="0" dirty="0">
                <a:solidFill>
                  <a:schemeClr val="tx1"/>
                </a:solidFill>
                <a:effectLst/>
                <a:latin typeface="Arial" charset="0"/>
                <a:ea typeface="+mn-ea"/>
                <a:cs typeface="+mn-cs"/>
              </a:rPr>
              <a:t>Appropriation provides the authority for a State Agency or Institution to spend money, but that spending authority is not money or funding.  </a:t>
            </a:r>
          </a:p>
          <a:p>
            <a:pPr marL="0" lvl="0" indent="0" fontAlgn="base">
              <a:spcBef>
                <a:spcPts val="0"/>
              </a:spcBef>
              <a:buFont typeface="Arial" panose="020B0604020202020204" pitchFamily="34" charset="0"/>
              <a:buChar char="•"/>
            </a:pPr>
            <a:r>
              <a:rPr lang="en-US" sz="1000" kern="0" baseline="0" dirty="0">
                <a:solidFill>
                  <a:schemeClr val="tx1"/>
                </a:solidFill>
                <a:effectLst/>
                <a:latin typeface="Arial" charset="0"/>
                <a:ea typeface="+mn-ea"/>
                <a:cs typeface="+mn-cs"/>
              </a:rPr>
              <a:t>The granting of an appropriation does not confer the right to money</a:t>
            </a:r>
          </a:p>
        </p:txBody>
      </p:sp>
    </p:spTree>
    <p:extLst>
      <p:ext uri="{BB962C8B-B14F-4D97-AF65-F5344CB8AC3E}">
        <p14:creationId xmlns:p14="http://schemas.microsoft.com/office/powerpoint/2010/main" val="1600112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3CA55514-9073-4B4E-B387-4422028A204B}" type="slidenum">
              <a:rPr lang="en-US" smtClean="0"/>
              <a:pPr/>
              <a:t>21</a:t>
            </a:fld>
            <a:endParaRPr lang="en-US" dirty="0"/>
          </a:p>
        </p:txBody>
      </p:sp>
      <p:sp>
        <p:nvSpPr>
          <p:cNvPr id="233475" name="Rectangle 2"/>
          <p:cNvSpPr>
            <a:spLocks noGrp="1" noRot="1" noChangeAspect="1" noChangeArrowheads="1" noTextEdit="1"/>
          </p:cNvSpPr>
          <p:nvPr>
            <p:ph type="sldImg"/>
          </p:nvPr>
        </p:nvSpPr>
        <p:spPr>
          <a:xfrm>
            <a:off x="1181100" y="696913"/>
            <a:ext cx="4649788" cy="3487737"/>
          </a:xfrm>
          <a:ln/>
        </p:spPr>
      </p:sp>
      <p:sp>
        <p:nvSpPr>
          <p:cNvPr id="233476" name="Rectangle 3"/>
          <p:cNvSpPr>
            <a:spLocks noGrp="1" noChangeArrowheads="1"/>
          </p:cNvSpPr>
          <p:nvPr>
            <p:ph type="body" idx="1"/>
          </p:nvPr>
        </p:nvSpPr>
        <p:spPr>
          <a:xfrm>
            <a:off x="934720" y="4415790"/>
            <a:ext cx="5140960" cy="4183380"/>
          </a:xfrm>
          <a:noFill/>
          <a:ln/>
        </p:spPr>
        <p:txBody>
          <a:bodyPr/>
          <a:lstStyle/>
          <a:p>
            <a:pPr eaLnBrk="1" hangingPunct="1"/>
            <a:r>
              <a:rPr lang="en-US" sz="1400" dirty="0"/>
              <a:t>Although there are several types of Appropriation Bills, they each contain the same characteristics and share the same elements.</a:t>
            </a:r>
          </a:p>
        </p:txBody>
      </p:sp>
    </p:spTree>
    <p:extLst>
      <p:ext uri="{BB962C8B-B14F-4D97-AF65-F5344CB8AC3E}">
        <p14:creationId xmlns:p14="http://schemas.microsoft.com/office/powerpoint/2010/main" val="1884779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400" dirty="0"/>
              <a:t>Each bill must specify:</a:t>
            </a:r>
          </a:p>
          <a:p>
            <a:pPr lvl="1" eaLnBrk="1" hangingPunct="1">
              <a:buFontTx/>
              <a:buChar char="•"/>
            </a:pPr>
            <a:r>
              <a:rPr lang="en-US" sz="1400" b="1" dirty="0"/>
              <a:t>Who</a:t>
            </a:r>
            <a:r>
              <a:rPr lang="en-US" sz="1400" dirty="0"/>
              <a:t> is given the authority to spend the funds.</a:t>
            </a:r>
          </a:p>
          <a:p>
            <a:pPr lvl="1" eaLnBrk="1" hangingPunct="1">
              <a:buFontTx/>
              <a:buChar char="•"/>
            </a:pPr>
            <a:endParaRPr lang="en-US" sz="1400" dirty="0"/>
          </a:p>
          <a:p>
            <a:pPr lvl="1" eaLnBrk="1" hangingPunct="1">
              <a:buFontTx/>
              <a:buChar char="•"/>
            </a:pPr>
            <a:r>
              <a:rPr lang="en-US" sz="1400" dirty="0"/>
              <a:t>The </a:t>
            </a:r>
            <a:r>
              <a:rPr lang="en-US" sz="1400" b="1" dirty="0"/>
              <a:t>source</a:t>
            </a:r>
            <a:r>
              <a:rPr lang="en-US" sz="1400" dirty="0"/>
              <a:t> of the funds to be spent.</a:t>
            </a:r>
          </a:p>
          <a:p>
            <a:pPr lvl="1" eaLnBrk="1" hangingPunct="1">
              <a:buFontTx/>
              <a:buChar char="•"/>
            </a:pPr>
            <a:endParaRPr lang="en-US" sz="1400" dirty="0"/>
          </a:p>
          <a:p>
            <a:pPr lvl="1" eaLnBrk="1" hangingPunct="1">
              <a:buFontTx/>
              <a:buChar char="•"/>
            </a:pPr>
            <a:r>
              <a:rPr lang="en-US" sz="1400" dirty="0"/>
              <a:t>The </a:t>
            </a:r>
            <a:r>
              <a:rPr lang="en-US" sz="1400" b="1" dirty="0"/>
              <a:t>purpose</a:t>
            </a:r>
            <a:r>
              <a:rPr lang="en-US" sz="1400" dirty="0"/>
              <a:t> for which the funds may be spent.</a:t>
            </a:r>
          </a:p>
          <a:p>
            <a:pPr lvl="1" eaLnBrk="1" hangingPunct="1">
              <a:buFontTx/>
              <a:buChar char="•"/>
            </a:pPr>
            <a:endParaRPr lang="en-US" sz="1400" dirty="0"/>
          </a:p>
          <a:p>
            <a:pPr lvl="1" eaLnBrk="1" hangingPunct="1">
              <a:buFontTx/>
              <a:buChar char="•"/>
            </a:pPr>
            <a:r>
              <a:rPr lang="en-US" sz="1400" dirty="0"/>
              <a:t>The </a:t>
            </a:r>
            <a:r>
              <a:rPr lang="en-US" sz="1400" b="1" dirty="0"/>
              <a:t>maximum amount</a:t>
            </a:r>
            <a:r>
              <a:rPr lang="en-US" sz="1400" dirty="0"/>
              <a:t> of funds authorized to be spent for a period of time.</a:t>
            </a:r>
          </a:p>
          <a:p>
            <a:pPr eaLnBrk="1" hangingPunct="1"/>
            <a:endParaRPr lang="en-US" sz="1400" dirty="0"/>
          </a:p>
          <a:p>
            <a:pPr eaLnBrk="1" hangingPunct="1"/>
            <a:r>
              <a:rPr lang="en-US" sz="1400" dirty="0"/>
              <a:t>Which then leads to examining the designated </a:t>
            </a:r>
            <a:r>
              <a:rPr lang="en-US" sz="1400" b="1" dirty="0"/>
              <a:t>source</a:t>
            </a:r>
            <a:r>
              <a:rPr lang="en-US" sz="1400" dirty="0"/>
              <a:t> of the funds authorized to be spent.</a:t>
            </a:r>
          </a:p>
          <a:p>
            <a:endParaRPr lang="en-US" dirty="0"/>
          </a:p>
        </p:txBody>
      </p:sp>
      <p:sp>
        <p:nvSpPr>
          <p:cNvPr id="4" name="Slide Number Placeholder 3"/>
          <p:cNvSpPr>
            <a:spLocks noGrp="1"/>
          </p:cNvSpPr>
          <p:nvPr>
            <p:ph type="sldNum" sz="quarter" idx="10"/>
          </p:nvPr>
        </p:nvSpPr>
        <p:spPr/>
        <p:txBody>
          <a:bodyPr/>
          <a:lstStyle/>
          <a:p>
            <a:pPr>
              <a:defRPr/>
            </a:pPr>
            <a:fld id="{E972E6DB-88C7-4952-B23C-2A471316782F}" type="slidenum">
              <a:rPr lang="en-US" smtClean="0"/>
              <a:pPr>
                <a:defRPr/>
              </a:pPr>
              <a:t>22</a:t>
            </a:fld>
            <a:endParaRPr lang="en-US" dirty="0"/>
          </a:p>
        </p:txBody>
      </p:sp>
    </p:spTree>
    <p:extLst>
      <p:ext uri="{BB962C8B-B14F-4D97-AF65-F5344CB8AC3E}">
        <p14:creationId xmlns:p14="http://schemas.microsoft.com/office/powerpoint/2010/main" val="158325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actual drafting of bills is done by the Bureau of Legislative Research.  Drafting consists of putting the idea into proper language and format.  Bills may have several revisions before the final draft is ready for introduction</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appropriation</a:t>
            </a:r>
            <a:r>
              <a:rPr lang="en-US" baseline="0" dirty="0"/>
              <a:t> bill </a:t>
            </a:r>
            <a:r>
              <a:rPr lang="en-US" dirty="0"/>
              <a:t>looks like.</a:t>
            </a:r>
          </a:p>
        </p:txBody>
      </p:sp>
      <p:sp>
        <p:nvSpPr>
          <p:cNvPr id="4" name="Slide Number Placeholder 3"/>
          <p:cNvSpPr>
            <a:spLocks noGrp="1"/>
          </p:cNvSpPr>
          <p:nvPr>
            <p:ph type="sldNum" sz="quarter" idx="10"/>
          </p:nvPr>
        </p:nvSpPr>
        <p:spPr/>
        <p:txBody>
          <a:bodyPr/>
          <a:lstStyle/>
          <a:p>
            <a:pPr>
              <a:defRPr/>
            </a:pPr>
            <a:fld id="{E972E6DB-88C7-4952-B23C-2A471316782F}" type="slidenum">
              <a:rPr lang="en-US" smtClean="0"/>
              <a:pPr>
                <a:defRPr/>
              </a:pPr>
              <a:t>23</a:t>
            </a:fld>
            <a:endParaRPr lang="en-US" dirty="0"/>
          </a:p>
        </p:txBody>
      </p:sp>
    </p:spTree>
    <p:extLst>
      <p:ext uri="{BB962C8B-B14F-4D97-AF65-F5344CB8AC3E}">
        <p14:creationId xmlns:p14="http://schemas.microsoft.com/office/powerpoint/2010/main" val="732094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91778B28-DC25-4D6B-8854-27B6796C7BB2}" type="slidenum">
              <a:rPr lang="en-US" smtClean="0"/>
              <a:pPr/>
              <a:t>24</a:t>
            </a:fld>
            <a:endParaRPr lang="en-US" dirty="0"/>
          </a:p>
        </p:txBody>
      </p:sp>
      <p:sp>
        <p:nvSpPr>
          <p:cNvPr id="231427" name="Rectangle 2"/>
          <p:cNvSpPr>
            <a:spLocks noGrp="1" noRot="1" noChangeAspect="1" noChangeArrowheads="1" noTextEdit="1"/>
          </p:cNvSpPr>
          <p:nvPr>
            <p:ph type="sldImg"/>
          </p:nvPr>
        </p:nvSpPr>
        <p:spPr>
          <a:xfrm>
            <a:off x="1181100" y="696913"/>
            <a:ext cx="4649788" cy="3487737"/>
          </a:xfrm>
          <a:ln/>
        </p:spPr>
      </p:sp>
      <p:sp>
        <p:nvSpPr>
          <p:cNvPr id="231428" name="Rectangle 3"/>
          <p:cNvSpPr>
            <a:spLocks noGrp="1" noChangeArrowheads="1"/>
          </p:cNvSpPr>
          <p:nvPr>
            <p:ph type="body" idx="1"/>
          </p:nvPr>
        </p:nvSpPr>
        <p:spPr>
          <a:xfrm>
            <a:off x="934720" y="4415790"/>
            <a:ext cx="5140960" cy="418338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An Appropriation Bill is one that authorizes the spending of money either from the State Treasury, as required by the Arkansas Constitution, or from bank accounts under the control of the various agencies.</a:t>
            </a:r>
          </a:p>
          <a:p>
            <a:pPr marL="342900" indent="-342900">
              <a:spcBef>
                <a:spcPct val="20000"/>
              </a:spcBef>
              <a:buFontTx/>
              <a:buChar char="•"/>
            </a:pPr>
            <a:r>
              <a:rPr lang="en-US" sz="1200" b="1" dirty="0"/>
              <a:t>Regular Appropriations</a:t>
            </a:r>
            <a:endParaRPr lang="en-US" sz="1200" dirty="0"/>
          </a:p>
          <a:p>
            <a:pPr marL="741363" lvl="1" indent="-284163">
              <a:spcBef>
                <a:spcPct val="20000"/>
              </a:spcBef>
              <a:buFontTx/>
              <a:buChar char="–"/>
            </a:pPr>
            <a:r>
              <a:rPr lang="en-US" sz="1200" dirty="0"/>
              <a:t>Are drafted for a one year period.</a:t>
            </a:r>
          </a:p>
          <a:p>
            <a:pPr marL="741363" lvl="1" indent="-284163">
              <a:spcBef>
                <a:spcPct val="20000"/>
              </a:spcBef>
              <a:buFontTx/>
              <a:buChar char="–"/>
            </a:pPr>
            <a:r>
              <a:rPr lang="en-US" sz="1200" dirty="0"/>
              <a:t>Are</a:t>
            </a:r>
            <a:r>
              <a:rPr lang="en-US" sz="1200" baseline="0" dirty="0"/>
              <a:t> drafted for the upcoming Fiscal Year.  </a:t>
            </a:r>
            <a:r>
              <a:rPr lang="en-US" sz="1200" dirty="0"/>
              <a:t>Effective July 1 through June 30.</a:t>
            </a:r>
          </a:p>
          <a:p>
            <a:pPr marL="741363" lvl="1" indent="-284163">
              <a:spcBef>
                <a:spcPct val="20000"/>
              </a:spcBef>
              <a:buFontTx/>
              <a:buChar char="–"/>
            </a:pPr>
            <a:r>
              <a:rPr lang="en-US" sz="1200" dirty="0"/>
              <a:t>Every State Agency,</a:t>
            </a:r>
            <a:r>
              <a:rPr lang="en-US" sz="1200" baseline="0" dirty="0"/>
              <a:t> Board, Commission and Institution of Higher Education must have an appropriation bill to be able to spend money and operate.   With the exception of the Lottery Commission which was purposefully established with spending authority outside of the state  appropriation process.</a:t>
            </a:r>
            <a:r>
              <a:rPr lang="en-US" sz="1200" dirty="0"/>
              <a:t> </a:t>
            </a:r>
          </a:p>
          <a:p>
            <a:pPr marL="342900" indent="-342900">
              <a:spcBef>
                <a:spcPct val="20000"/>
              </a:spcBef>
              <a:buFontTx/>
              <a:buChar char="•"/>
            </a:pPr>
            <a:r>
              <a:rPr lang="en-US" sz="1200" b="1" dirty="0"/>
              <a:t>Supplemental Appropriations</a:t>
            </a:r>
            <a:endParaRPr lang="en-US" sz="1200" dirty="0"/>
          </a:p>
          <a:p>
            <a:pPr marL="741363" lvl="1" indent="-284163">
              <a:spcBef>
                <a:spcPct val="20000"/>
              </a:spcBef>
              <a:buFontTx/>
              <a:buChar char="–"/>
            </a:pPr>
            <a:r>
              <a:rPr lang="en-US" sz="1200" dirty="0"/>
              <a:t>Are effective before July 1 &amp; usually immediately for the current fiscal year.</a:t>
            </a:r>
          </a:p>
          <a:p>
            <a:pPr marL="741363" lvl="1" indent="-284163">
              <a:spcBef>
                <a:spcPct val="20000"/>
              </a:spcBef>
              <a:buFontTx/>
              <a:buChar char="–"/>
            </a:pPr>
            <a:r>
              <a:rPr lang="en-US" sz="1200" dirty="0"/>
              <a:t>Usually adds to an existing authority or addresses</a:t>
            </a:r>
            <a:r>
              <a:rPr lang="en-US" sz="1200" baseline="0" dirty="0"/>
              <a:t> a previously unforeseen need.</a:t>
            </a:r>
            <a:endParaRPr lang="en-US" sz="1200" dirty="0"/>
          </a:p>
          <a:p>
            <a:pPr marL="741363" lvl="1" indent="-284163">
              <a:spcBef>
                <a:spcPct val="20000"/>
              </a:spcBef>
              <a:buFontTx/>
              <a:buChar char="–"/>
            </a:pPr>
            <a:r>
              <a:rPr lang="en-US" sz="1200" dirty="0"/>
              <a:t>This may just provide</a:t>
            </a:r>
            <a:r>
              <a:rPr lang="en-US" sz="1200" baseline="0" dirty="0"/>
              <a:t> additional spending authority if the Agency already has funding available or if the Agency also needs funding these funds</a:t>
            </a:r>
            <a:r>
              <a:rPr lang="en-US" sz="1200" dirty="0"/>
              <a:t> usually come from a surplus.</a:t>
            </a:r>
          </a:p>
          <a:p>
            <a:pPr eaLnBrk="1" hangingPunct="1"/>
            <a:endParaRPr lang="en-US" dirty="0"/>
          </a:p>
        </p:txBody>
      </p:sp>
    </p:spTree>
    <p:extLst>
      <p:ext uri="{BB962C8B-B14F-4D97-AF65-F5344CB8AC3E}">
        <p14:creationId xmlns:p14="http://schemas.microsoft.com/office/powerpoint/2010/main" val="432514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22961E51-DD08-4A47-B737-621CC2C9D110}" type="slidenum">
              <a:rPr lang="en-US" smtClean="0"/>
              <a:pPr/>
              <a:t>25</a:t>
            </a:fld>
            <a:endParaRPr lang="en-US" dirty="0"/>
          </a:p>
        </p:txBody>
      </p:sp>
      <p:sp>
        <p:nvSpPr>
          <p:cNvPr id="232451" name="Rectangle 2"/>
          <p:cNvSpPr>
            <a:spLocks noGrp="1" noRot="1" noChangeAspect="1" noChangeArrowheads="1" noTextEdit="1"/>
          </p:cNvSpPr>
          <p:nvPr>
            <p:ph type="sldImg"/>
          </p:nvPr>
        </p:nvSpPr>
        <p:spPr>
          <a:xfrm>
            <a:off x="1181100" y="696913"/>
            <a:ext cx="4649788" cy="3487737"/>
          </a:xfrm>
          <a:ln/>
        </p:spPr>
      </p:sp>
      <p:sp>
        <p:nvSpPr>
          <p:cNvPr id="232452" name="Rectangle 3"/>
          <p:cNvSpPr>
            <a:spLocks noGrp="1" noChangeArrowheads="1"/>
          </p:cNvSpPr>
          <p:nvPr>
            <p:ph type="body" idx="1"/>
          </p:nvPr>
        </p:nvSpPr>
        <p:spPr>
          <a:xfrm>
            <a:off x="934720" y="4415790"/>
            <a:ext cx="5140960" cy="4183380"/>
          </a:xfrm>
          <a:noFill/>
          <a:ln/>
        </p:spPr>
        <p:txBody>
          <a:bodyPr/>
          <a:lstStyle/>
          <a:p>
            <a:pPr eaLnBrk="1" hangingPunct="1"/>
            <a:r>
              <a:rPr lang="en-US" b="1" dirty="0"/>
              <a:t>Construction Appropriation</a:t>
            </a:r>
            <a:r>
              <a:rPr lang="en-US" b="1" baseline="0" dirty="0"/>
              <a:t> Bills</a:t>
            </a:r>
          </a:p>
          <a:p>
            <a:pPr lvl="1" eaLnBrk="1" hangingPunct="1">
              <a:buFont typeface="Arial" pitchFamily="34" charset="0"/>
              <a:buChar char="•"/>
            </a:pPr>
            <a:r>
              <a:rPr lang="en-US" sz="1200" kern="1200" dirty="0">
                <a:solidFill>
                  <a:schemeClr val="tx1"/>
                </a:solidFill>
                <a:latin typeface="Arial" charset="0"/>
                <a:ea typeface="+mn-ea"/>
                <a:cs typeface="+mn-cs"/>
              </a:rPr>
              <a:t>Usually appropriation for the upcoming fiscal year and are for a one-time expense and not ongoing expenses</a:t>
            </a:r>
            <a:r>
              <a:rPr lang="en-US" b="1" baseline="0" dirty="0"/>
              <a:t>.</a:t>
            </a:r>
          </a:p>
          <a:p>
            <a:pPr lvl="1" eaLnBrk="1" hangingPunct="1">
              <a:buFont typeface="Arial" pitchFamily="34" charset="0"/>
              <a:buChar char="•"/>
            </a:pPr>
            <a:r>
              <a:rPr lang="en-US" dirty="0"/>
              <a:t>Funding is usually from the General Improvement Fund (which consists</a:t>
            </a:r>
            <a:r>
              <a:rPr lang="en-US" baseline="0" dirty="0"/>
              <a:t> of </a:t>
            </a:r>
            <a:r>
              <a:rPr lang="en-US" dirty="0"/>
              <a:t>Surplus &amp; Interest Earnings)</a:t>
            </a:r>
          </a:p>
          <a:p>
            <a:pPr eaLnBrk="1" hangingPunct="1"/>
            <a:endParaRPr lang="en-US" b="1" dirty="0"/>
          </a:p>
          <a:p>
            <a:pPr eaLnBrk="1" hangingPunct="1"/>
            <a:r>
              <a:rPr lang="en-US" b="1" dirty="0"/>
              <a:t>Reappropriations	</a:t>
            </a:r>
            <a:endParaRPr lang="en-US" dirty="0"/>
          </a:p>
          <a:p>
            <a:pPr lvl="1" eaLnBrk="1" hangingPunct="1">
              <a:buFont typeface="Arial" pitchFamily="34" charset="0"/>
              <a:buChar char="•"/>
            </a:pPr>
            <a:r>
              <a:rPr lang="en-US" dirty="0"/>
              <a:t>Allows the Agency or Institution to spend the balance of an appropriation previously provided by the General Assembly.  </a:t>
            </a:r>
          </a:p>
          <a:p>
            <a:pPr lvl="1" eaLnBrk="1" hangingPunct="1">
              <a:buFont typeface="Arial" pitchFamily="34" charset="0"/>
              <a:buChar char="•"/>
            </a:pPr>
            <a:r>
              <a:rPr lang="en-US" dirty="0"/>
              <a:t>Not new authority to spend and no additional</a:t>
            </a:r>
            <a:r>
              <a:rPr lang="en-US" baseline="0" dirty="0"/>
              <a:t> funding.   </a:t>
            </a:r>
          </a:p>
          <a:p>
            <a:pPr lvl="1" eaLnBrk="1" hangingPunct="1">
              <a:buFont typeface="Arial" pitchFamily="34" charset="0"/>
              <a:buChar char="•"/>
            </a:pPr>
            <a:r>
              <a:rPr lang="en-US" baseline="0" dirty="0"/>
              <a:t>A reappropriation must be for the exact same purpose and equal to or less than as the original appropriation.</a:t>
            </a:r>
            <a:endParaRPr lang="en-US" dirty="0"/>
          </a:p>
          <a:p>
            <a:pPr lvl="1" eaLnBrk="1" hangingPunct="1">
              <a:buFont typeface="Arial" pitchFamily="34" charset="0"/>
              <a:buChar char="•"/>
            </a:pPr>
            <a:r>
              <a:rPr lang="en-US" dirty="0"/>
              <a:t>Usually for old construction projects which allows the Agency or Institution to spend existing fund balances.</a:t>
            </a:r>
          </a:p>
          <a:p>
            <a:pPr eaLnBrk="1" hangingPunct="1"/>
            <a:endParaRPr lang="en-US" dirty="0"/>
          </a:p>
        </p:txBody>
      </p:sp>
    </p:spTree>
    <p:extLst>
      <p:ext uri="{BB962C8B-B14F-4D97-AF65-F5344CB8AC3E}">
        <p14:creationId xmlns:p14="http://schemas.microsoft.com/office/powerpoint/2010/main" val="236898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F4ED9F79-12AA-4466-939B-7478675102FE}" type="slidenum">
              <a:rPr lang="en-US" smtClean="0"/>
              <a:pPr/>
              <a:t>26</a:t>
            </a:fld>
            <a:endParaRPr lang="en-US" dirty="0"/>
          </a:p>
        </p:txBody>
      </p:sp>
      <p:sp>
        <p:nvSpPr>
          <p:cNvPr id="228355" name="Rectangle 2"/>
          <p:cNvSpPr>
            <a:spLocks noGrp="1" noRot="1" noChangeAspect="1" noChangeArrowheads="1" noTextEdit="1"/>
          </p:cNvSpPr>
          <p:nvPr>
            <p:ph type="sldImg"/>
          </p:nvPr>
        </p:nvSpPr>
        <p:spPr>
          <a:xfrm>
            <a:off x="1181100" y="696913"/>
            <a:ext cx="4649788" cy="3487737"/>
          </a:xfrm>
          <a:ln/>
        </p:spPr>
      </p:sp>
      <p:sp>
        <p:nvSpPr>
          <p:cNvPr id="228356" name="Rectangle 3"/>
          <p:cNvSpPr>
            <a:spLocks noGrp="1" noChangeArrowheads="1"/>
          </p:cNvSpPr>
          <p:nvPr>
            <p:ph type="body" idx="1"/>
          </p:nvPr>
        </p:nvSpPr>
        <p:spPr>
          <a:xfrm>
            <a:off x="934720" y="4415790"/>
            <a:ext cx="5140960" cy="418338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differences between the various states’ budget processes and procedures are a direct result of tradition and requirements of the State’s Constitution.  Our State Constitution puts some very strict requirements on enacting the budget.</a:t>
            </a:r>
          </a:p>
          <a:p>
            <a:pPr lvl="0" eaLnBrk="1" hangingPunct="1">
              <a:buFontTx/>
              <a:buChar char="•"/>
            </a:pPr>
            <a:r>
              <a:rPr lang="en-US" sz="1200" dirty="0"/>
              <a:t>  There is a one year limit on appropriations.  One legislature can't bind another.  Each General Assembly makes its own budget.</a:t>
            </a:r>
          </a:p>
          <a:p>
            <a:pPr lvl="0" eaLnBrk="1" hangingPunct="1">
              <a:buFontTx/>
              <a:buChar char="•"/>
            </a:pPr>
            <a:r>
              <a:rPr lang="en-US" sz="1200" dirty="0"/>
              <a:t>  The appropriation bill must have only one subject.  The courts have ruled that the word "subject" is very narrow. Therefore, we have an appropriation bill for every agency.  This results in Arkansas leading the nation in the number of appropriation bills.  Last Regular Session we had over 750 bills appropriating money compared to 1 to 5 for most states.</a:t>
            </a:r>
          </a:p>
          <a:p>
            <a:pPr lvl="0" eaLnBrk="1" hangingPunct="1">
              <a:buFontTx/>
              <a:buChar char="•"/>
            </a:pPr>
            <a:r>
              <a:rPr lang="en-US" sz="1200" dirty="0"/>
              <a:t>  We must pass the bill for the expenses of the elected constitutional officers before any other appropriation bill is passed for the next biennium.</a:t>
            </a:r>
            <a:r>
              <a:rPr lang="en-US" sz="1200" baseline="0" dirty="0"/>
              <a:t> This bill is commonly referred to the “General Appropriation Bill”.</a:t>
            </a:r>
            <a:r>
              <a:rPr lang="en-US" sz="1200" dirty="0"/>
              <a:t>  We failed to do that in 1989 and had to have a special session to reenact every appropriation measure passed during the regular session.</a:t>
            </a:r>
          </a:p>
          <a:p>
            <a:pPr lvl="0" eaLnBrk="1" hangingPunct="1">
              <a:buFontTx/>
              <a:buChar char="•"/>
            </a:pPr>
            <a:r>
              <a:rPr lang="en-US" sz="1200" dirty="0"/>
              <a:t>  Appropriations must state a maximum amount and can't be open ended.</a:t>
            </a:r>
          </a:p>
          <a:p>
            <a:pPr lvl="0" eaLnBrk="1" hangingPunct="1">
              <a:buFontTx/>
              <a:buChar char="•"/>
            </a:pPr>
            <a:r>
              <a:rPr lang="en-US" sz="1200" dirty="0"/>
              <a:t>  Appropriations require 3/4ths of the vote in both the House and Senate to pass.</a:t>
            </a:r>
          </a:p>
        </p:txBody>
      </p:sp>
    </p:spTree>
    <p:extLst>
      <p:ext uri="{BB962C8B-B14F-4D97-AF65-F5344CB8AC3E}">
        <p14:creationId xmlns:p14="http://schemas.microsoft.com/office/powerpoint/2010/main" val="2341055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94700E8C-A4A0-4F85-817D-E88FC1C49394}" type="slidenum">
              <a:rPr lang="en-US" smtClean="0"/>
              <a:pPr/>
              <a:t>27</a:t>
            </a:fld>
            <a:endParaRPr lang="en-US" dirty="0"/>
          </a:p>
        </p:txBody>
      </p:sp>
      <p:sp>
        <p:nvSpPr>
          <p:cNvPr id="223235" name="Rectangle 2"/>
          <p:cNvSpPr>
            <a:spLocks noGrp="1" noRot="1" noChangeAspect="1" noChangeArrowheads="1" noTextEdit="1"/>
          </p:cNvSpPr>
          <p:nvPr>
            <p:ph type="sldImg"/>
          </p:nvPr>
        </p:nvSpPr>
        <p:spPr>
          <a:xfrm>
            <a:off x="1181100" y="696913"/>
            <a:ext cx="4649788" cy="3487737"/>
          </a:xfrm>
          <a:ln/>
        </p:spPr>
      </p:sp>
      <p:sp>
        <p:nvSpPr>
          <p:cNvPr id="223236" name="Rectangle 3"/>
          <p:cNvSpPr>
            <a:spLocks noGrp="1" noChangeArrowheads="1"/>
          </p:cNvSpPr>
          <p:nvPr>
            <p:ph type="body" idx="1"/>
          </p:nvPr>
        </p:nvSpPr>
        <p:spPr>
          <a:xfrm>
            <a:off x="934720" y="4415793"/>
            <a:ext cx="5140960" cy="2214351"/>
          </a:xfrm>
          <a:noFill/>
          <a:ln/>
        </p:spPr>
        <p:txBody>
          <a:bodyPr/>
          <a:lstStyle/>
          <a:p>
            <a:pPr eaLnBrk="1" hangingPunct="1"/>
            <a:r>
              <a:rPr lang="en-US" sz="1100" dirty="0"/>
              <a:t>After the Budget hearings</a:t>
            </a:r>
            <a:r>
              <a:rPr lang="en-US" sz="1100" baseline="0" dirty="0"/>
              <a:t> and during both the Regular and Fiscal session t</a:t>
            </a:r>
            <a:r>
              <a:rPr lang="en-US" sz="1100" dirty="0"/>
              <a:t>he members of the Joint Budget Committee meet to:</a:t>
            </a:r>
          </a:p>
          <a:p>
            <a:pPr lvl="0" eaLnBrk="1" hangingPunct="1">
              <a:buFontTx/>
              <a:buChar char="•"/>
            </a:pPr>
            <a:r>
              <a:rPr lang="en-US" sz="1100" dirty="0"/>
              <a:t> Evaluate and consider the ALC/JBC recommendations, made during budget hearing, before recommending the bills to the general assembly.</a:t>
            </a:r>
          </a:p>
          <a:p>
            <a:pPr lvl="0" eaLnBrk="1" hangingPunct="1">
              <a:buFontTx/>
              <a:buChar char="•"/>
            </a:pPr>
            <a:r>
              <a:rPr lang="en-US" sz="1100" dirty="0"/>
              <a:t> Consider any Governor’s proposed changes and new initiatives. </a:t>
            </a:r>
          </a:p>
          <a:p>
            <a:pPr lvl="0" eaLnBrk="1" hangingPunct="1">
              <a:buFontTx/>
              <a:buChar char="•"/>
            </a:pPr>
            <a:r>
              <a:rPr lang="en-US" sz="1100" dirty="0"/>
              <a:t> Consider individual member sponsored bills.</a:t>
            </a:r>
          </a:p>
          <a:p>
            <a:pPr lvl="0" eaLnBrk="1" hangingPunct="1">
              <a:buFontTx/>
              <a:buChar char="•"/>
            </a:pPr>
            <a:r>
              <a:rPr lang="en-US" sz="1100" dirty="0"/>
              <a:t> Recommend various fiscal law changes and state employee pay level legislation to the general assembly.</a:t>
            </a:r>
          </a:p>
          <a:p>
            <a:pPr lvl="0" eaLnBrk="1" hangingPunct="1">
              <a:buFontTx/>
              <a:buChar char="•"/>
            </a:pPr>
            <a:r>
              <a:rPr lang="en-US" sz="1100" dirty="0"/>
              <a:t> Recommend an</a:t>
            </a:r>
            <a:r>
              <a:rPr lang="en-US" sz="1100" baseline="0" dirty="0"/>
              <a:t> </a:t>
            </a:r>
            <a:r>
              <a:rPr lang="en-US" sz="1100" dirty="0"/>
              <a:t>amendment to the Revenue Stabilization Law to determine General Revenue spending.</a:t>
            </a:r>
          </a:p>
        </p:txBody>
      </p:sp>
    </p:spTree>
    <p:extLst>
      <p:ext uri="{BB962C8B-B14F-4D97-AF65-F5344CB8AC3E}">
        <p14:creationId xmlns:p14="http://schemas.microsoft.com/office/powerpoint/2010/main" val="316922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923B68A4-5A48-4323-BA2F-CA6938E5C57A}" type="slidenum">
              <a:rPr lang="en-US" smtClean="0"/>
              <a:pPr/>
              <a:t>28</a:t>
            </a:fld>
            <a:endParaRPr lang="en-US" dirty="0"/>
          </a:p>
        </p:txBody>
      </p:sp>
      <p:sp>
        <p:nvSpPr>
          <p:cNvPr id="235523" name="Rectangle 2"/>
          <p:cNvSpPr>
            <a:spLocks noGrp="1" noRot="1" noChangeAspect="1" noChangeArrowheads="1" noTextEdit="1"/>
          </p:cNvSpPr>
          <p:nvPr>
            <p:ph type="sldImg"/>
          </p:nvPr>
        </p:nvSpPr>
        <p:spPr>
          <a:xfrm>
            <a:off x="1181100" y="696913"/>
            <a:ext cx="4649788" cy="3487737"/>
          </a:xfrm>
          <a:ln/>
        </p:spPr>
      </p:sp>
      <p:sp>
        <p:nvSpPr>
          <p:cNvPr id="235524" name="Rectangle 3"/>
          <p:cNvSpPr>
            <a:spLocks noGrp="1" noChangeArrowheads="1"/>
          </p:cNvSpPr>
          <p:nvPr>
            <p:ph type="body" idx="1"/>
          </p:nvPr>
        </p:nvSpPr>
        <p:spPr>
          <a:xfrm>
            <a:off x="934720" y="4415793"/>
            <a:ext cx="5140960" cy="995813"/>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a:t>Providing a source of funds to be spent is the next step in the process. State Agencies receive resources from a variety of places. The provision of actual dollars to an agency to be spent is called "funding". “From Where” indicates the Source of funds that are authorized to be spent.  The State Constitution requires that an appropriation be enacted before the funds can be expended.</a:t>
            </a:r>
          </a:p>
        </p:txBody>
      </p:sp>
    </p:spTree>
    <p:extLst>
      <p:ext uri="{BB962C8B-B14F-4D97-AF65-F5344CB8AC3E}">
        <p14:creationId xmlns:p14="http://schemas.microsoft.com/office/powerpoint/2010/main" val="2743777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27B16F2C-F7EA-4391-88EC-0E5B0BC67EE7}" type="slidenum">
              <a:rPr lang="en-US" smtClean="0"/>
              <a:pPr/>
              <a:t>29</a:t>
            </a:fld>
            <a:endParaRPr lang="en-US" dirty="0"/>
          </a:p>
        </p:txBody>
      </p:sp>
      <p:sp>
        <p:nvSpPr>
          <p:cNvPr id="240643" name="Rectangle 2"/>
          <p:cNvSpPr>
            <a:spLocks noGrp="1" noRot="1" noChangeAspect="1" noChangeArrowheads="1" noTextEdit="1"/>
          </p:cNvSpPr>
          <p:nvPr>
            <p:ph type="sldImg"/>
          </p:nvPr>
        </p:nvSpPr>
        <p:spPr>
          <a:xfrm>
            <a:off x="1219200" y="708025"/>
            <a:ext cx="4729163" cy="3546475"/>
          </a:xfrm>
          <a:ln/>
        </p:spPr>
      </p:sp>
      <p:sp>
        <p:nvSpPr>
          <p:cNvPr id="240644" name="Rectangle 3"/>
          <p:cNvSpPr>
            <a:spLocks noGrp="1" noChangeArrowheads="1"/>
          </p:cNvSpPr>
          <p:nvPr>
            <p:ph type="body" idx="1"/>
          </p:nvPr>
        </p:nvSpPr>
        <p:spPr>
          <a:xfrm>
            <a:off x="159251" y="4489387"/>
            <a:ext cx="6768065" cy="4253103"/>
          </a:xfrm>
          <a:noFill/>
          <a:ln/>
        </p:spPr>
        <p:txBody>
          <a:bodyPr/>
          <a:lstStyle/>
          <a:p>
            <a:pPr eaLnBrk="1" hangingPunct="1"/>
            <a:r>
              <a:rPr lang="en-US" sz="1400" dirty="0"/>
              <a:t>The maximum amount that an agency can spend from any source depends upon the amount of appropriation AND the amount of real dollars</a:t>
            </a:r>
            <a:r>
              <a:rPr lang="en-US" sz="1400" b="1" dirty="0"/>
              <a:t>.</a:t>
            </a:r>
          </a:p>
        </p:txBody>
      </p:sp>
    </p:spTree>
    <p:extLst>
      <p:ext uri="{BB962C8B-B14F-4D97-AF65-F5344CB8AC3E}">
        <p14:creationId xmlns:p14="http://schemas.microsoft.com/office/powerpoint/2010/main" val="384050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F20123FD-E366-42D6-A376-1F3BABE7AE63}" type="slidenum">
              <a:rPr lang="en-US" smtClean="0"/>
              <a:pPr/>
              <a:t>30</a:t>
            </a:fld>
            <a:endParaRPr lang="en-US" dirty="0"/>
          </a:p>
        </p:txBody>
      </p:sp>
      <p:sp>
        <p:nvSpPr>
          <p:cNvPr id="271363" name="Rectangle 2"/>
          <p:cNvSpPr>
            <a:spLocks noGrp="1" noRot="1" noChangeAspect="1" noChangeArrowheads="1" noTextEdit="1"/>
          </p:cNvSpPr>
          <p:nvPr>
            <p:ph type="sldImg"/>
          </p:nvPr>
        </p:nvSpPr>
        <p:spPr>
          <a:xfrm>
            <a:off x="1182688" y="695325"/>
            <a:ext cx="4652962" cy="3489325"/>
          </a:xfrm>
          <a:ln/>
        </p:spPr>
      </p:sp>
      <p:sp>
        <p:nvSpPr>
          <p:cNvPr id="271364" name="Rectangle 3"/>
          <p:cNvSpPr>
            <a:spLocks noGrp="1" noChangeArrowheads="1"/>
          </p:cNvSpPr>
          <p:nvPr>
            <p:ph type="body" idx="1"/>
          </p:nvPr>
        </p:nvSpPr>
        <p:spPr>
          <a:xfrm>
            <a:off x="934720" y="4415791"/>
            <a:ext cx="5140960" cy="4184994"/>
          </a:xfrm>
          <a:noFill/>
          <a:ln/>
        </p:spPr>
        <p:txBody>
          <a:bodyPr/>
          <a:lstStyle/>
          <a:p>
            <a:pPr eaLnBrk="1" hangingPunct="1"/>
            <a:r>
              <a:rPr lang="en-US" dirty="0"/>
              <a:t>There</a:t>
            </a:r>
            <a:r>
              <a:rPr lang="en-US" baseline="0" dirty="0"/>
              <a:t> are various methods of funding available for State Agencies, Boards, Commission, Institutions of Higher Education and improvement projects.  The next section of this presentation examines the major sources by dedicated revenues, general revenues and one time funds.</a:t>
            </a:r>
            <a:endParaRPr lang="en-US" dirty="0"/>
          </a:p>
        </p:txBody>
      </p:sp>
    </p:spTree>
    <p:extLst>
      <p:ext uri="{BB962C8B-B14F-4D97-AF65-F5344CB8AC3E}">
        <p14:creationId xmlns:p14="http://schemas.microsoft.com/office/powerpoint/2010/main" val="2940463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56385C2D-68AB-4143-BC18-2B90766D6838}" type="slidenum">
              <a:rPr lang="en-US" smtClean="0"/>
              <a:pPr/>
              <a:t>31</a:t>
            </a:fld>
            <a:endParaRPr lang="en-US" dirty="0"/>
          </a:p>
        </p:txBody>
      </p:sp>
      <p:sp>
        <p:nvSpPr>
          <p:cNvPr id="262147" name="Rectangle 2"/>
          <p:cNvSpPr>
            <a:spLocks noGrp="1" noRot="1" noChangeAspect="1" noChangeArrowheads="1" noTextEdit="1"/>
          </p:cNvSpPr>
          <p:nvPr>
            <p:ph type="sldImg"/>
          </p:nvPr>
        </p:nvSpPr>
        <p:spPr>
          <a:xfrm>
            <a:off x="1182688" y="695325"/>
            <a:ext cx="4652962" cy="3489325"/>
          </a:xfrm>
          <a:ln/>
        </p:spPr>
      </p:sp>
      <p:sp>
        <p:nvSpPr>
          <p:cNvPr id="262148" name="Rectangle 3"/>
          <p:cNvSpPr>
            <a:spLocks noGrp="1" noChangeArrowheads="1"/>
          </p:cNvSpPr>
          <p:nvPr>
            <p:ph type="body" idx="1"/>
          </p:nvPr>
        </p:nvSpPr>
        <p:spPr>
          <a:xfrm>
            <a:off x="934720" y="4415791"/>
            <a:ext cx="5140960" cy="4184994"/>
          </a:xfrm>
          <a:noFill/>
          <a:ln/>
        </p:spPr>
        <p:txBody>
          <a:bodyPr/>
          <a:lstStyle/>
          <a:p>
            <a:pPr eaLnBrk="1" hangingPunct="1"/>
            <a:r>
              <a:rPr lang="en-US" dirty="0"/>
              <a:t>Taxes levied on the General Population with no restrictions on usage by law.</a:t>
            </a:r>
          </a:p>
          <a:p>
            <a:pPr eaLnBrk="1" hangingPunct="1"/>
            <a:endParaRPr lang="en-US" u="sng" dirty="0"/>
          </a:p>
          <a:p>
            <a:pPr eaLnBrk="1" hangingPunct="1"/>
            <a:r>
              <a:rPr lang="en-US" u="sng" dirty="0"/>
              <a:t>Some Characteristics are:</a:t>
            </a:r>
          </a:p>
          <a:p>
            <a:pPr lvl="0">
              <a:buFont typeface="Arial" pitchFamily="34" charset="0"/>
              <a:buChar char="•"/>
            </a:pPr>
            <a:r>
              <a:rPr lang="en-US" dirty="0"/>
              <a:t>3% to 4% deducted for administrative service charge</a:t>
            </a:r>
          </a:p>
          <a:p>
            <a:pPr lvl="0">
              <a:buFont typeface="Arial" pitchFamily="34" charset="0"/>
              <a:buChar char="•"/>
            </a:pPr>
            <a:r>
              <a:rPr lang="en-US" dirty="0"/>
              <a:t>Interest earnings go to construction and loans</a:t>
            </a:r>
          </a:p>
          <a:p>
            <a:pPr lvl="0">
              <a:buFont typeface="Arial" pitchFamily="34" charset="0"/>
              <a:buChar char="•"/>
            </a:pPr>
            <a:r>
              <a:rPr lang="en-US" dirty="0"/>
              <a:t>Legislature distributes funds each year through Revenue Stabilization Law for operating budgets</a:t>
            </a:r>
          </a:p>
          <a:p>
            <a:pPr lvl="0">
              <a:buFont typeface="Arial" pitchFamily="34" charset="0"/>
              <a:buChar char="•"/>
            </a:pPr>
            <a:r>
              <a:rPr lang="en-US" dirty="0"/>
              <a:t>Recovered fund balances usually authorized for supplementals and construction fund (exceptions are Education and Higher Education Institutions)</a:t>
            </a:r>
          </a:p>
          <a:p>
            <a:pPr>
              <a:buFont typeface="Arial" pitchFamily="34" charset="0"/>
              <a:buChar char="•"/>
            </a:pPr>
            <a:endParaRPr lang="en-US" dirty="0"/>
          </a:p>
          <a:p>
            <a:pPr>
              <a:buFont typeface="Arial" pitchFamily="34" charset="0"/>
              <a:buNone/>
            </a:pPr>
            <a:r>
              <a:rPr lang="en-US" u="sng" dirty="0"/>
              <a:t>Same Examples:</a:t>
            </a:r>
          </a:p>
          <a:p>
            <a:pPr lvl="0">
              <a:buFont typeface="Arial" pitchFamily="34" charset="0"/>
              <a:buChar char="•"/>
            </a:pPr>
            <a:r>
              <a:rPr lang="en-US" dirty="0"/>
              <a:t>Sales tax</a:t>
            </a:r>
          </a:p>
          <a:p>
            <a:pPr lvl="0">
              <a:buFont typeface="Arial" pitchFamily="34" charset="0"/>
              <a:buChar char="•"/>
            </a:pPr>
            <a:r>
              <a:rPr lang="en-US" dirty="0"/>
              <a:t>Income tax </a:t>
            </a:r>
          </a:p>
          <a:p>
            <a:pPr lvl="0">
              <a:buFont typeface="Arial" pitchFamily="34" charset="0"/>
              <a:buChar char="•"/>
            </a:pPr>
            <a:r>
              <a:rPr lang="en-US" dirty="0"/>
              <a:t>Insurance premium tax</a:t>
            </a:r>
          </a:p>
          <a:p>
            <a:pPr lvl="0">
              <a:buFont typeface="Arial" pitchFamily="34" charset="0"/>
              <a:buChar char="•"/>
            </a:pPr>
            <a:r>
              <a:rPr lang="en-US" dirty="0"/>
              <a:t>Racing taxes </a:t>
            </a:r>
          </a:p>
          <a:p>
            <a:pPr>
              <a:buFont typeface="Arial" pitchFamily="34" charset="0"/>
              <a:buChar char="•"/>
            </a:pPr>
            <a:r>
              <a:rPr lang="en-US" dirty="0"/>
              <a:t>Alcoholic beverages</a:t>
            </a:r>
          </a:p>
          <a:p>
            <a:pPr eaLnBrk="1" hangingPunct="1"/>
            <a:endParaRPr lang="en-US" dirty="0"/>
          </a:p>
        </p:txBody>
      </p:sp>
    </p:spTree>
    <p:extLst>
      <p:ext uri="{BB962C8B-B14F-4D97-AF65-F5344CB8AC3E}">
        <p14:creationId xmlns:p14="http://schemas.microsoft.com/office/powerpoint/2010/main" val="2418549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a:t>To help visualize how tax dollars are distributed, this chart shows the purpose for which each tax dollar (net general revenue) is allocate.</a:t>
            </a:r>
          </a:p>
          <a:p>
            <a:pPr defTabSz="931774">
              <a:defRPr/>
            </a:pPr>
            <a:endParaRPr lang="en-US" baseline="0" dirty="0"/>
          </a:p>
          <a:p>
            <a:r>
              <a:rPr lang="en-US" dirty="0"/>
              <a:t>After Off</a:t>
            </a:r>
            <a:r>
              <a:rPr lang="en-US" baseline="0" dirty="0"/>
              <a:t> the Top </a:t>
            </a:r>
            <a:r>
              <a:rPr lang="en-US" dirty="0"/>
              <a:t>deductions</a:t>
            </a:r>
            <a:r>
              <a:rPr lang="en-US" baseline="0" dirty="0"/>
              <a:t> such as claims and refunds are paid, general revenue (tax dollars) available for distribution flow to Agencies and Institutions as determined by the General Assembly. The </a:t>
            </a:r>
            <a:r>
              <a:rPr lang="en-US" dirty="0"/>
              <a:t>Public School Fund and General</a:t>
            </a:r>
            <a:r>
              <a:rPr lang="en-US" baseline="0" dirty="0"/>
              <a:t> Education make up the largest distribution of state tax dollars available.  The Department of Human Services combined with the Health Department are the next largest followed by all 32 Institutions of Higher Education, and then followed by Correction services (Department of Correction and Department of Community Correction).  That leaves approximately seven cents of each dollar available for other General Government and Local Aid distributions.</a:t>
            </a:r>
            <a:endParaRPr lang="en-US" dirty="0"/>
          </a:p>
        </p:txBody>
      </p:sp>
      <p:sp>
        <p:nvSpPr>
          <p:cNvPr id="4" name="Slide Number Placeholder 3"/>
          <p:cNvSpPr>
            <a:spLocks noGrp="1"/>
          </p:cNvSpPr>
          <p:nvPr>
            <p:ph type="sldNum" sz="quarter" idx="10"/>
          </p:nvPr>
        </p:nvSpPr>
        <p:spPr/>
        <p:txBody>
          <a:bodyPr/>
          <a:lstStyle/>
          <a:p>
            <a:fld id="{73AF1EFD-9402-430B-A401-DD63E273054C}" type="slidenum">
              <a:rPr lang="en-US" smtClean="0"/>
              <a:pPr/>
              <a:t>32</a:t>
            </a:fld>
            <a:endParaRPr lang="en-US" dirty="0"/>
          </a:p>
        </p:txBody>
      </p:sp>
    </p:spTree>
    <p:extLst>
      <p:ext uri="{BB962C8B-B14F-4D97-AF65-F5344CB8AC3E}">
        <p14:creationId xmlns:p14="http://schemas.microsoft.com/office/powerpoint/2010/main" val="208978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Introduction of a bill can be made by any member of the House or Senate and more than one member can sponsor a bill. The bill is given to either the Chief Clerk of the House or Secretary of the Senate depending on the Chamber of origin.</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82359" lvl="2"/>
            <a:r>
              <a:rPr lang="en-US" b="1" u="sng" dirty="0"/>
              <a:t>General Revenues:</a:t>
            </a:r>
          </a:p>
          <a:p>
            <a:pPr lvl="1">
              <a:lnSpc>
                <a:spcPts val="1529"/>
              </a:lnSpc>
            </a:pPr>
            <a:r>
              <a:rPr lang="en-US" b="1" dirty="0"/>
              <a:t>FY2016 – Total estimated Net General Revenue to be distributed to Agencies and Institutions is $5.19 billion.</a:t>
            </a:r>
          </a:p>
          <a:p>
            <a:pPr lvl="1">
              <a:lnSpc>
                <a:spcPts val="1529"/>
              </a:lnSpc>
            </a:pPr>
            <a:r>
              <a:rPr lang="en-US" b="1" dirty="0"/>
              <a:t>		</a:t>
            </a:r>
            <a:r>
              <a:rPr lang="en-US" dirty="0"/>
              <a:t>*Includes $4.3 million allocated for Rainy Day.</a:t>
            </a:r>
          </a:p>
          <a:p>
            <a:pPr lvl="1">
              <a:lnSpc>
                <a:spcPts val="1529"/>
              </a:lnSpc>
            </a:pPr>
            <a:r>
              <a:rPr lang="en-US" b="1" dirty="0"/>
              <a:t>FY2017 Total estimated Net General Revenue to be distributed to Agencies and Institutions is $5.33 billion.</a:t>
            </a:r>
            <a:br>
              <a:rPr lang="en-US" b="1" dirty="0"/>
            </a:br>
            <a:r>
              <a:rPr lang="en-US" b="1" dirty="0"/>
              <a:t>	</a:t>
            </a:r>
            <a:r>
              <a:rPr lang="en-US" dirty="0"/>
              <a:t>*Includes  $13.8 million allocated for Rainy Day</a:t>
            </a:r>
          </a:p>
          <a:p>
            <a:pPr lvl="1">
              <a:lnSpc>
                <a:spcPts val="1529"/>
              </a:lnSpc>
            </a:pPr>
            <a:r>
              <a:rPr lang="en-US" b="1" dirty="0"/>
              <a:t>FY2018</a:t>
            </a:r>
            <a:r>
              <a:rPr lang="en-US" dirty="0"/>
              <a:t> </a:t>
            </a:r>
            <a:r>
              <a:rPr lang="en-US" b="1" dirty="0"/>
              <a:t>Total estimated Net General Revenue to be expended by Agencies and Institutions is $5.49 billion.</a:t>
            </a:r>
            <a:br>
              <a:rPr lang="en-US" dirty="0"/>
            </a:br>
            <a:r>
              <a:rPr lang="en-US" dirty="0"/>
              <a:t>	*Includes $15.87 million allocated for Rainy Day and $2.95 million for the Medicaid Trust Fund.</a:t>
            </a:r>
          </a:p>
          <a:p>
            <a:endParaRPr lang="en-US" dirty="0"/>
          </a:p>
        </p:txBody>
      </p:sp>
      <p:sp>
        <p:nvSpPr>
          <p:cNvPr id="4" name="Slide Number Placeholder 3"/>
          <p:cNvSpPr>
            <a:spLocks noGrp="1"/>
          </p:cNvSpPr>
          <p:nvPr>
            <p:ph type="sldNum" sz="quarter" idx="10"/>
          </p:nvPr>
        </p:nvSpPr>
        <p:spPr/>
        <p:txBody>
          <a:bodyPr/>
          <a:lstStyle/>
          <a:p>
            <a:fld id="{B1D5D63C-2A41-4448-AA00-2A65CD3751DF}" type="slidenum">
              <a:rPr lang="en-US" smtClean="0"/>
              <a:pPr/>
              <a:t>33</a:t>
            </a:fld>
            <a:endParaRPr lang="en-US" dirty="0"/>
          </a:p>
        </p:txBody>
      </p:sp>
    </p:spTree>
    <p:extLst>
      <p:ext uri="{BB962C8B-B14F-4D97-AF65-F5344CB8AC3E}">
        <p14:creationId xmlns:p14="http://schemas.microsoft.com/office/powerpoint/2010/main" val="2406072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C0522792-4395-4B37-95A0-5EF373AAB7F5}" type="slidenum">
              <a:rPr lang="en-US" smtClean="0"/>
              <a:pPr/>
              <a:t>34</a:t>
            </a:fld>
            <a:endParaRPr lang="en-US" dirty="0"/>
          </a:p>
        </p:txBody>
      </p:sp>
      <p:sp>
        <p:nvSpPr>
          <p:cNvPr id="280579" name="Rectangle 2"/>
          <p:cNvSpPr>
            <a:spLocks noGrp="1" noRot="1" noChangeAspect="1" noChangeArrowheads="1" noTextEdit="1"/>
          </p:cNvSpPr>
          <p:nvPr>
            <p:ph type="sldImg"/>
          </p:nvPr>
        </p:nvSpPr>
        <p:spPr>
          <a:xfrm>
            <a:off x="1182688" y="695325"/>
            <a:ext cx="4652962" cy="3489325"/>
          </a:xfrm>
          <a:ln/>
        </p:spPr>
      </p:sp>
      <p:sp>
        <p:nvSpPr>
          <p:cNvPr id="280580" name="Rectangle 3"/>
          <p:cNvSpPr>
            <a:spLocks noGrp="1" noChangeArrowheads="1"/>
          </p:cNvSpPr>
          <p:nvPr>
            <p:ph type="body" idx="1"/>
          </p:nvPr>
        </p:nvSpPr>
        <p:spPr>
          <a:xfrm>
            <a:off x="468983" y="4388356"/>
            <a:ext cx="6151950" cy="4186608"/>
          </a:xfrm>
          <a:noFill/>
          <a:ln/>
        </p:spPr>
        <p:txBody>
          <a:bodyPr/>
          <a:lstStyle/>
          <a:p>
            <a:pPr eaLnBrk="1" hangingPunct="1"/>
            <a:r>
              <a:rPr lang="en-US" sz="1600" dirty="0"/>
              <a:t>RSA determines</a:t>
            </a:r>
            <a:r>
              <a:rPr lang="en-US" sz="1600" baseline="0" dirty="0"/>
              <a:t> how General Revenues are allocated.  </a:t>
            </a:r>
          </a:p>
          <a:p>
            <a:pPr eaLnBrk="1" hangingPunct="1"/>
            <a:r>
              <a:rPr lang="en-US" sz="1600" baseline="0" dirty="0"/>
              <a:t>RSA history starts i</a:t>
            </a:r>
            <a:r>
              <a:rPr lang="en-US" sz="1600" dirty="0"/>
              <a:t>n 1945 when all taxes were earmarked and dedicated for specific purposes.  As a result, some services became “over funded” while others were “short”.  The funding available to a program was not directly tied to the importance or priority that the state placed on it, but rather to the performance of the tax levied to support the program.  Governor Ben Laney proposed and the legislature enacted Act 311 of 1945 to change that situation through a proposal that is unique in this country: the Revenue Stabilization Act.</a:t>
            </a:r>
          </a:p>
        </p:txBody>
      </p:sp>
    </p:spTree>
    <p:extLst>
      <p:ext uri="{BB962C8B-B14F-4D97-AF65-F5344CB8AC3E}">
        <p14:creationId xmlns:p14="http://schemas.microsoft.com/office/powerpoint/2010/main" val="2040669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48A07B7-3EB3-443D-8908-05C33EA8BEEE}" type="slidenum">
              <a:rPr lang="en-US" smtClean="0"/>
              <a:pPr/>
              <a:t>35</a:t>
            </a:fld>
            <a:endParaRPr lang="en-US" dirty="0"/>
          </a:p>
        </p:txBody>
      </p:sp>
      <p:sp>
        <p:nvSpPr>
          <p:cNvPr id="287747" name="Rectangle 2"/>
          <p:cNvSpPr>
            <a:spLocks noGrp="1" noRot="1" noChangeAspect="1" noChangeArrowheads="1" noTextEdit="1"/>
          </p:cNvSpPr>
          <p:nvPr>
            <p:ph type="sldImg"/>
          </p:nvPr>
        </p:nvSpPr>
        <p:spPr>
          <a:xfrm>
            <a:off x="1184275" y="695325"/>
            <a:ext cx="4651375" cy="3489325"/>
          </a:xfrm>
          <a:ln/>
        </p:spPr>
      </p:sp>
      <p:sp>
        <p:nvSpPr>
          <p:cNvPr id="287748" name="Rectangle 3"/>
          <p:cNvSpPr>
            <a:spLocks noGrp="1" noChangeArrowheads="1"/>
          </p:cNvSpPr>
          <p:nvPr>
            <p:ph type="body" idx="1"/>
          </p:nvPr>
        </p:nvSpPr>
        <p:spPr>
          <a:xfrm>
            <a:off x="934720" y="4415790"/>
            <a:ext cx="5140960" cy="4184994"/>
          </a:xfrm>
          <a:noFill/>
          <a:ln/>
        </p:spPr>
        <p:txBody>
          <a:bodyPr/>
          <a:lstStyle/>
          <a:p>
            <a:pPr eaLnBrk="1" hangingPunct="1"/>
            <a:r>
              <a:rPr lang="en-US" sz="1800" dirty="0"/>
              <a:t>The General Revenue first fully funds the A category then fully funds the B and then the C</a:t>
            </a:r>
            <a:r>
              <a:rPr lang="en-US" sz="1800" baseline="0" dirty="0"/>
              <a:t>, if there is a C Category.  Each year the General Assembly decides how many categories and the funding priorities.</a:t>
            </a:r>
            <a:endParaRPr lang="en-US" sz="1800" dirty="0"/>
          </a:p>
          <a:p>
            <a:pPr eaLnBrk="1" hangingPunct="1"/>
            <a:endParaRPr lang="en-US" sz="1800" dirty="0"/>
          </a:p>
          <a:p>
            <a:pPr eaLnBrk="1" hangingPunct="1"/>
            <a:endParaRPr lang="en-US" sz="1800" dirty="0"/>
          </a:p>
        </p:txBody>
      </p:sp>
    </p:spTree>
    <p:extLst>
      <p:ext uri="{BB962C8B-B14F-4D97-AF65-F5344CB8AC3E}">
        <p14:creationId xmlns:p14="http://schemas.microsoft.com/office/powerpoint/2010/main" val="712193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FAAA71B1-DE96-48EF-8B28-01277A3643F5}" type="slidenum">
              <a:rPr lang="en-US" smtClean="0"/>
              <a:pPr/>
              <a:t>36</a:t>
            </a:fld>
            <a:endParaRPr lang="en-US" dirty="0"/>
          </a:p>
        </p:txBody>
      </p:sp>
      <p:sp>
        <p:nvSpPr>
          <p:cNvPr id="263171" name="Rectangle 2"/>
          <p:cNvSpPr>
            <a:spLocks noGrp="1" noRot="1" noChangeAspect="1" noChangeArrowheads="1" noTextEdit="1"/>
          </p:cNvSpPr>
          <p:nvPr>
            <p:ph type="sldImg"/>
          </p:nvPr>
        </p:nvSpPr>
        <p:spPr>
          <a:xfrm>
            <a:off x="1182688" y="695325"/>
            <a:ext cx="4652962" cy="3489325"/>
          </a:xfrm>
          <a:ln/>
        </p:spPr>
      </p:sp>
      <p:sp>
        <p:nvSpPr>
          <p:cNvPr id="263172" name="Rectangle 3"/>
          <p:cNvSpPr>
            <a:spLocks noGrp="1" noChangeArrowheads="1"/>
          </p:cNvSpPr>
          <p:nvPr>
            <p:ph type="body" idx="1"/>
          </p:nvPr>
        </p:nvSpPr>
        <p:spPr>
          <a:xfrm>
            <a:off x="934720" y="4415791"/>
            <a:ext cx="5140960" cy="4184994"/>
          </a:xfrm>
          <a:noFill/>
          <a:ln/>
        </p:spPr>
        <p:txBody>
          <a:bodyPr/>
          <a:lstStyle/>
          <a:p>
            <a:pPr lvl="0"/>
            <a:endParaRPr lang="en-US" sz="1600" u="sng" dirty="0"/>
          </a:p>
        </p:txBody>
      </p:sp>
    </p:spTree>
    <p:extLst>
      <p:ext uri="{BB962C8B-B14F-4D97-AF65-F5344CB8AC3E}">
        <p14:creationId xmlns:p14="http://schemas.microsoft.com/office/powerpoint/2010/main" val="3022189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95760935-5146-4E4F-84A0-49403157CDD2}" type="slidenum">
              <a:rPr lang="en-US" smtClean="0"/>
              <a:pPr/>
              <a:t>37</a:t>
            </a:fld>
            <a:endParaRPr lang="en-US" dirty="0"/>
          </a:p>
        </p:txBody>
      </p:sp>
      <p:sp>
        <p:nvSpPr>
          <p:cNvPr id="265219" name="Rectangle 2"/>
          <p:cNvSpPr>
            <a:spLocks noGrp="1" noRot="1" noChangeAspect="1" noChangeArrowheads="1" noTextEdit="1"/>
          </p:cNvSpPr>
          <p:nvPr>
            <p:ph type="sldImg"/>
          </p:nvPr>
        </p:nvSpPr>
        <p:spPr>
          <a:xfrm>
            <a:off x="1182688" y="695325"/>
            <a:ext cx="4652962" cy="3489325"/>
          </a:xfrm>
          <a:ln/>
        </p:spPr>
      </p:sp>
      <p:sp>
        <p:nvSpPr>
          <p:cNvPr id="265220" name="Rectangle 3"/>
          <p:cNvSpPr>
            <a:spLocks noGrp="1" noChangeArrowheads="1"/>
          </p:cNvSpPr>
          <p:nvPr>
            <p:ph type="body" idx="1"/>
          </p:nvPr>
        </p:nvSpPr>
        <p:spPr>
          <a:xfrm>
            <a:off x="934720" y="4415791"/>
            <a:ext cx="5140960" cy="4184994"/>
          </a:xfrm>
          <a:noFill/>
          <a:ln/>
        </p:spPr>
        <p:txBody>
          <a:bodyPr/>
          <a:lstStyle/>
          <a:p>
            <a:pPr eaLnBrk="1" hangingPunct="1"/>
            <a:endParaRPr lang="en-US" u="sng" dirty="0"/>
          </a:p>
        </p:txBody>
      </p:sp>
    </p:spTree>
    <p:extLst>
      <p:ext uri="{BB962C8B-B14F-4D97-AF65-F5344CB8AC3E}">
        <p14:creationId xmlns:p14="http://schemas.microsoft.com/office/powerpoint/2010/main" val="1343687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E64407B6-0DA7-4ECE-A742-BC73BDAC8431}" type="slidenum">
              <a:rPr lang="en-US" smtClean="0"/>
              <a:pPr/>
              <a:t>38</a:t>
            </a:fld>
            <a:endParaRPr lang="en-US" dirty="0"/>
          </a:p>
        </p:txBody>
      </p:sp>
      <p:sp>
        <p:nvSpPr>
          <p:cNvPr id="249859" name="Rectangle 2"/>
          <p:cNvSpPr>
            <a:spLocks noGrp="1" noRot="1" noChangeAspect="1" noChangeArrowheads="1" noTextEdit="1"/>
          </p:cNvSpPr>
          <p:nvPr>
            <p:ph type="sldImg"/>
          </p:nvPr>
        </p:nvSpPr>
        <p:spPr>
          <a:xfrm>
            <a:off x="1184275" y="695325"/>
            <a:ext cx="4651375" cy="3489325"/>
          </a:xfrm>
          <a:ln/>
        </p:spPr>
      </p:sp>
      <p:sp>
        <p:nvSpPr>
          <p:cNvPr id="249860" name="Rectangle 3"/>
          <p:cNvSpPr>
            <a:spLocks noGrp="1" noChangeArrowheads="1"/>
          </p:cNvSpPr>
          <p:nvPr>
            <p:ph type="body" idx="1"/>
          </p:nvPr>
        </p:nvSpPr>
        <p:spPr>
          <a:xfrm>
            <a:off x="155789" y="4236641"/>
            <a:ext cx="6854613" cy="4878996"/>
          </a:xfrm>
          <a:noFill/>
          <a:ln/>
        </p:spPr>
        <p:txBody>
          <a:bodyPr lIns="90509" tIns="45258" rIns="0" bIns="45258"/>
          <a:lstStyle/>
          <a:p>
            <a:pPr eaLnBrk="1" hangingPunct="1"/>
            <a:r>
              <a:rPr lang="en-US" sz="1200" dirty="0"/>
              <a:t>The funds that may make up the General Improvement Fund or Rainy Day Fund are determined each legislative session.  Usually the</a:t>
            </a:r>
            <a:r>
              <a:rPr lang="en-US" sz="1200" baseline="0" dirty="0"/>
              <a:t> funding sources is made up of:  </a:t>
            </a:r>
            <a:r>
              <a:rPr lang="en-US" sz="1200" dirty="0"/>
              <a:t>General Revenue Recovered Fund Balances, Monies remaining from Old GIF Projects, General Revenue Allotment Reserve Fund, Excess above required funding for previous General Improvement Projects.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  In the 2017 Regular Session the General Assembly did</a:t>
            </a:r>
            <a:r>
              <a:rPr lang="en-US" sz="1200" kern="1200" baseline="0" dirty="0">
                <a:solidFill>
                  <a:schemeClr val="tx1"/>
                </a:solidFill>
                <a:latin typeface="Arial" charset="0"/>
                <a:ea typeface="+mn-ea"/>
                <a:cs typeface="+mn-cs"/>
              </a:rPr>
              <a:t> not enact a General Improvement Funding Bill.  Instead all surplus funds normally used to fund the General Improvement Fund were allocated to the Rainy Day Fund.</a:t>
            </a:r>
            <a:r>
              <a:rPr lang="en-US" sz="1200" kern="1200" dirty="0">
                <a:solidFill>
                  <a:schemeClr val="tx1"/>
                </a:solidFill>
                <a:latin typeface="Arial" charset="0"/>
                <a:ea typeface="+mn-ea"/>
                <a:cs typeface="+mn-cs"/>
              </a:rPr>
              <a:t> Income for the Rainy Day Fund were capped at $20 million dollars.  Any surplus from these sources remain as “surplus” until appropriated by the General Assembly.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  Amendment 14 of the Arkansas Constitution specifically prohibits the passage of legislation that is special or local in nature.  The Arkansas Supreme Court has interpreted this to mean that in order for legislation to be passed that provides money to a specific project or local government in the State, there must be an identifiable legitimate and rational reason for providing those funds to only one area of the state.  If such a reason cannot be presented, then the legislation will be considered by the Courts as special or local and therefore unconstitutional.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  The Arkansas Supreme Court specifically found this in its handling of the 2006 case of </a:t>
            </a:r>
            <a:r>
              <a:rPr lang="en-US" sz="1200" i="1" kern="1200" dirty="0">
                <a:solidFill>
                  <a:schemeClr val="tx1"/>
                </a:solidFill>
                <a:latin typeface="Arial" charset="0"/>
                <a:ea typeface="+mn-ea"/>
                <a:cs typeface="+mn-cs"/>
              </a:rPr>
              <a:t>Wilson v. Weiss</a:t>
            </a:r>
            <a:r>
              <a:rPr lang="en-US" sz="1200" kern="1200" dirty="0">
                <a:solidFill>
                  <a:schemeClr val="tx1"/>
                </a:solidFill>
                <a:latin typeface="Arial" charset="0"/>
                <a:ea typeface="+mn-ea"/>
                <a:cs typeface="+mn-cs"/>
              </a:rPr>
              <a:t>, where moneys had been appropriated for one municipalities use for very specific projects, when those same projects existed for municipalities in other areas of the state as well that did not receive similar funding.  As a result of this and other findings by the Arkansas Courts, the General Assembly appropriates General Improvement Funds to state agencies or other entities for purposes that allow the money to be potentially used statewide or for the benefit of all Arkansans.  </a:t>
            </a:r>
          </a:p>
          <a:p>
            <a:pPr eaLnBrk="1" hangingPunct="1"/>
            <a:endParaRPr lang="en-US" sz="1200" dirty="0"/>
          </a:p>
          <a:p>
            <a:pPr eaLnBrk="1" hangingPunct="1"/>
            <a:r>
              <a:rPr lang="en-US" sz="1600" dirty="0"/>
              <a:t>            </a:t>
            </a:r>
          </a:p>
        </p:txBody>
      </p:sp>
    </p:spTree>
    <p:extLst>
      <p:ext uri="{BB962C8B-B14F-4D97-AF65-F5344CB8AC3E}">
        <p14:creationId xmlns:p14="http://schemas.microsoft.com/office/powerpoint/2010/main" val="1395127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3FCADCF2-70DF-4488-B7CA-AEDE56889D64}" type="slidenum">
              <a:rPr lang="en-US" smtClean="0"/>
              <a:pPr/>
              <a:t>39</a:t>
            </a:fld>
            <a:endParaRPr lang="en-US" dirty="0"/>
          </a:p>
        </p:txBody>
      </p:sp>
      <p:sp>
        <p:nvSpPr>
          <p:cNvPr id="252931" name="Rectangle 2"/>
          <p:cNvSpPr>
            <a:spLocks noGrp="1" noRot="1" noChangeAspect="1" noChangeArrowheads="1" noTextEdit="1"/>
          </p:cNvSpPr>
          <p:nvPr>
            <p:ph type="sldImg"/>
          </p:nvPr>
        </p:nvSpPr>
        <p:spPr>
          <a:xfrm>
            <a:off x="1181100" y="696913"/>
            <a:ext cx="4649788" cy="3487737"/>
          </a:xfrm>
          <a:ln/>
        </p:spPr>
      </p:sp>
      <p:sp>
        <p:nvSpPr>
          <p:cNvPr id="252932" name="Rectangle 3"/>
          <p:cNvSpPr>
            <a:spLocks noGrp="1" noChangeArrowheads="1"/>
          </p:cNvSpPr>
          <p:nvPr>
            <p:ph type="body" idx="1"/>
          </p:nvPr>
        </p:nvSpPr>
        <p:spPr>
          <a:xfrm>
            <a:off x="0" y="4419018"/>
            <a:ext cx="6854613" cy="3658844"/>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a:t>The final phase in the Budget Process is Legislative Review.</a:t>
            </a:r>
          </a:p>
          <a:p>
            <a:pPr eaLnBrk="1" hangingPunct="1"/>
            <a:endParaRPr lang="en-US" sz="1100" dirty="0"/>
          </a:p>
          <a:p>
            <a:pPr eaLnBrk="1" hangingPunct="1"/>
            <a:r>
              <a:rPr lang="en-US" sz="1100" dirty="0"/>
              <a:t>CHAFFIN v. ARKANSAS GAME &amp; FISH COMMISSION, 296 Ark. 431 (1988) 757 S.W.2d 950</a:t>
            </a:r>
          </a:p>
          <a:p>
            <a:pPr eaLnBrk="1" hangingPunct="1"/>
            <a:r>
              <a:rPr lang="en-US" sz="1100" dirty="0"/>
              <a:t>In 1988</a:t>
            </a:r>
            <a:r>
              <a:rPr lang="en-US" sz="1100" baseline="0" dirty="0"/>
              <a:t> the Game and Fish Commission won a Supreme Court decision stating the requirement of legislative approval was in violation of the separation of powers doctrine.</a:t>
            </a:r>
          </a:p>
          <a:p>
            <a:pPr lvl="1" eaLnBrk="1" hangingPunct="1">
              <a:buFont typeface="Arial" pitchFamily="34" charset="0"/>
              <a:buChar char="•"/>
            </a:pPr>
            <a:r>
              <a:rPr lang="en-US" sz="1100" dirty="0"/>
              <a:t>“The  legislative practice of reserving the power of review and advice in an appropriated bill is the equivalent of approval or consent and the "advice" is tantamount to a legislative order on how to execute a  contract; since the practice of review and advice violates the separation of powers doctrine, section 17 of Act 939 is unconstitutional.”</a:t>
            </a:r>
          </a:p>
          <a:p>
            <a:pPr eaLnBrk="1" hangingPunct="1"/>
            <a:r>
              <a:rPr lang="en-US" sz="1100" dirty="0"/>
              <a:t>Some appropriation bills contain special language which require approval of the Legislative Council or Joint Budget Committee for various types of appropriation or fund transfers.  The language now</a:t>
            </a:r>
            <a:r>
              <a:rPr lang="en-US" sz="1100" baseline="0" dirty="0"/>
              <a:t> </a:t>
            </a:r>
            <a:r>
              <a:rPr lang="en-US" sz="1100" dirty="0"/>
              <a:t>further states that if the requirement of approval is ruled unconstitutional by a court jurisdiction, then the whole section containing the language is void, including</a:t>
            </a:r>
            <a:r>
              <a:rPr lang="en-US" sz="1100" baseline="0" dirty="0"/>
              <a:t> whatever authority or permission the language gave to the state agency</a:t>
            </a:r>
            <a:r>
              <a:rPr lang="en-US" sz="1100" dirty="0"/>
              <a:t>.</a:t>
            </a:r>
          </a:p>
        </p:txBody>
      </p:sp>
    </p:spTree>
    <p:extLst>
      <p:ext uri="{BB962C8B-B14F-4D97-AF65-F5344CB8AC3E}">
        <p14:creationId xmlns:p14="http://schemas.microsoft.com/office/powerpoint/2010/main" val="244497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E6B24CF7-2CFC-48B0-812D-BCCBA9B3E313}" type="slidenum">
              <a:rPr lang="en-US" smtClean="0"/>
              <a:pPr/>
              <a:t>40</a:t>
            </a:fld>
            <a:endParaRPr lang="en-US" dirty="0"/>
          </a:p>
        </p:txBody>
      </p:sp>
      <p:sp>
        <p:nvSpPr>
          <p:cNvPr id="253955" name="Rectangle 2"/>
          <p:cNvSpPr>
            <a:spLocks noGrp="1" noRot="1" noChangeAspect="1" noChangeArrowheads="1" noTextEdit="1"/>
          </p:cNvSpPr>
          <p:nvPr>
            <p:ph type="sldImg"/>
          </p:nvPr>
        </p:nvSpPr>
        <p:spPr>
          <a:xfrm>
            <a:off x="1181100" y="696913"/>
            <a:ext cx="4649788" cy="3487737"/>
          </a:xfrm>
          <a:ln/>
        </p:spPr>
      </p:sp>
      <p:sp>
        <p:nvSpPr>
          <p:cNvPr id="253956" name="Rectangle 3"/>
          <p:cNvSpPr>
            <a:spLocks noGrp="1" noChangeArrowheads="1"/>
          </p:cNvSpPr>
          <p:nvPr>
            <p:ph type="body" idx="1"/>
          </p:nvPr>
        </p:nvSpPr>
        <p:spPr>
          <a:xfrm>
            <a:off x="155789" y="4415793"/>
            <a:ext cx="6854613" cy="1833457"/>
          </a:xfrm>
          <a:noFill/>
          <a:ln/>
        </p:spPr>
        <p:txBody>
          <a:bodyPr/>
          <a:lstStyle/>
          <a:p>
            <a:pPr eaLnBrk="1" hangingPunct="1"/>
            <a:r>
              <a:rPr lang="en-US" sz="1400" dirty="0"/>
              <a:t>The</a:t>
            </a:r>
            <a:r>
              <a:rPr lang="en-US" sz="1400" baseline="0" dirty="0"/>
              <a:t> next three slides do not list all of the Arkansas Legislative Council Subcommittees but only those that may often make recommendations (through a Report to the Arkansas Legislative Council) that influence an Agencies or Institutions current or future budget or budget request.</a:t>
            </a:r>
            <a:endParaRPr lang="en-US" sz="1400" dirty="0"/>
          </a:p>
          <a:p>
            <a:pPr eaLnBrk="1" hangingPunct="1"/>
            <a:r>
              <a:rPr lang="en-US" sz="1400" dirty="0"/>
              <a:t>PEER (Performance Evaluation and Expenditure Review) reviews about 120 Miscellaneous Federal Grant Requests, 100 Interagency Contracts per year.  numerous appropriation transfers and additional</a:t>
            </a:r>
            <a:r>
              <a:rPr lang="en-US" sz="1400" baseline="0" dirty="0"/>
              <a:t> cash appropriation requests. </a:t>
            </a:r>
            <a:endParaRPr lang="en-US" sz="1400" dirty="0"/>
          </a:p>
        </p:txBody>
      </p:sp>
    </p:spTree>
    <p:extLst>
      <p:ext uri="{BB962C8B-B14F-4D97-AF65-F5344CB8AC3E}">
        <p14:creationId xmlns:p14="http://schemas.microsoft.com/office/powerpoint/2010/main" val="629597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CCADD1C4-BAE5-4DDA-9ACC-751DD970FED5}" type="slidenum">
              <a:rPr lang="en-US" smtClean="0"/>
              <a:pPr/>
              <a:t>41</a:t>
            </a:fld>
            <a:endParaRPr lang="en-US" dirty="0"/>
          </a:p>
        </p:txBody>
      </p:sp>
      <p:sp>
        <p:nvSpPr>
          <p:cNvPr id="254979" name="Rectangle 2"/>
          <p:cNvSpPr>
            <a:spLocks noGrp="1" noRot="1" noChangeAspect="1" noChangeArrowheads="1" noTextEdit="1"/>
          </p:cNvSpPr>
          <p:nvPr>
            <p:ph type="sldImg"/>
          </p:nvPr>
        </p:nvSpPr>
        <p:spPr>
          <a:xfrm>
            <a:off x="1181100" y="696913"/>
            <a:ext cx="4649788" cy="3487737"/>
          </a:xfrm>
          <a:ln/>
        </p:spPr>
      </p:sp>
      <p:sp>
        <p:nvSpPr>
          <p:cNvPr id="254980" name="Rectangle 3"/>
          <p:cNvSpPr>
            <a:spLocks noGrp="1" noChangeArrowheads="1"/>
          </p:cNvSpPr>
          <p:nvPr>
            <p:ph type="body" idx="1"/>
          </p:nvPr>
        </p:nvSpPr>
        <p:spPr>
          <a:xfrm>
            <a:off x="934720" y="4415793"/>
            <a:ext cx="5140960" cy="1910927"/>
          </a:xfrm>
          <a:noFill/>
          <a:ln/>
        </p:spPr>
        <p:txBody>
          <a:bodyPr/>
          <a:lstStyle/>
          <a:p>
            <a:pPr eaLnBrk="1" hangingPunct="1"/>
            <a:r>
              <a:rPr lang="en-US" sz="1400" dirty="0"/>
              <a:t>Rules and Regulations may review</a:t>
            </a:r>
            <a:r>
              <a:rPr lang="en-US" sz="1400" baseline="0" dirty="0"/>
              <a:t> as many as</a:t>
            </a:r>
            <a:r>
              <a:rPr lang="en-US" sz="1400" dirty="0"/>
              <a:t> 700 new rules or rule changes each biennium.</a:t>
            </a:r>
          </a:p>
          <a:p>
            <a:pPr eaLnBrk="1" hangingPunct="1"/>
            <a:endParaRPr lang="en-US" sz="1400" dirty="0"/>
          </a:p>
          <a:p>
            <a:pPr eaLnBrk="1" hangingPunct="1"/>
            <a:r>
              <a:rPr lang="en-US" sz="1400" dirty="0"/>
              <a:t>Personnel Subcommittee reviews special rate</a:t>
            </a:r>
            <a:r>
              <a:rPr lang="en-US" sz="1400" baseline="0" dirty="0"/>
              <a:t> of pay</a:t>
            </a:r>
            <a:r>
              <a:rPr lang="en-US" sz="1400" dirty="0"/>
              <a:t> requests, additional position requests, and other miscellaneous compensation related requests each year from agencies and institutions.</a:t>
            </a:r>
          </a:p>
          <a:p>
            <a:pPr eaLnBrk="1" hangingPunct="1"/>
            <a:endParaRPr lang="en-US" sz="1400" dirty="0"/>
          </a:p>
        </p:txBody>
      </p:sp>
    </p:spTree>
    <p:extLst>
      <p:ext uri="{BB962C8B-B14F-4D97-AF65-F5344CB8AC3E}">
        <p14:creationId xmlns:p14="http://schemas.microsoft.com/office/powerpoint/2010/main" val="2906234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8C3174FF-4273-4134-8C4B-80D79539E7FA}" type="slidenum">
              <a:rPr lang="en-US" smtClean="0"/>
              <a:pPr/>
              <a:t>42</a:t>
            </a:fld>
            <a:endParaRPr lang="en-US" dirty="0"/>
          </a:p>
        </p:txBody>
      </p:sp>
      <p:sp>
        <p:nvSpPr>
          <p:cNvPr id="256003" name="Rectangle 2"/>
          <p:cNvSpPr>
            <a:spLocks noGrp="1" noRot="1" noChangeAspect="1" noChangeArrowheads="1" noTextEdit="1"/>
          </p:cNvSpPr>
          <p:nvPr>
            <p:ph type="sldImg"/>
          </p:nvPr>
        </p:nvSpPr>
        <p:spPr>
          <a:xfrm>
            <a:off x="1181100" y="696913"/>
            <a:ext cx="4649788" cy="3487737"/>
          </a:xfrm>
          <a:ln/>
        </p:spPr>
      </p:sp>
      <p:sp>
        <p:nvSpPr>
          <p:cNvPr id="256004" name="Rectangle 3"/>
          <p:cNvSpPr>
            <a:spLocks noGrp="1" noChangeArrowheads="1"/>
          </p:cNvSpPr>
          <p:nvPr>
            <p:ph type="body" idx="1"/>
          </p:nvPr>
        </p:nvSpPr>
        <p:spPr>
          <a:xfrm>
            <a:off x="934720" y="4415793"/>
            <a:ext cx="5140960" cy="537449"/>
          </a:xfrm>
          <a:noFill/>
          <a:ln/>
        </p:spPr>
        <p:txBody>
          <a:bodyPr/>
          <a:lstStyle/>
          <a:p>
            <a:pPr eaLnBrk="1" hangingPunct="1"/>
            <a:r>
              <a:rPr lang="en-US" sz="1200" dirty="0"/>
              <a:t>The Review Subcommittee reviews</a:t>
            </a:r>
            <a:r>
              <a:rPr lang="en-US" sz="1200" baseline="0" dirty="0"/>
              <a:t> professional services contracts, t</a:t>
            </a:r>
            <a:r>
              <a:rPr lang="en-US" sz="1200" dirty="0"/>
              <a:t>he Claims Review subcommittee reviews claims against the State.</a:t>
            </a:r>
          </a:p>
        </p:txBody>
      </p:sp>
    </p:spTree>
    <p:extLst>
      <p:ext uri="{BB962C8B-B14F-4D97-AF65-F5344CB8AC3E}">
        <p14:creationId xmlns:p14="http://schemas.microsoft.com/office/powerpoint/2010/main" val="429384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Bills must be read aloud in each chamber. According to Article 5, Section 22, of the Arkansas Constitution a bill cannot be read three times and voted on in the same day.  Rules can be suspended and a bill can be read two times in one day. </a:t>
            </a:r>
          </a:p>
          <a:p>
            <a:r>
              <a:rPr lang="en-US" dirty="0"/>
              <a:t>It is customary for the rules to be suspended and the first and second readings to occur on the first day.  It is routine for only the bill title and number to be read unless members vote to have the entire bill read.</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72E6DB-88C7-4952-B23C-2A471316782F}" type="slidenum">
              <a:rPr lang="en-US" smtClean="0"/>
              <a:pPr>
                <a:defRPr/>
              </a:pPr>
              <a:t>43</a:t>
            </a:fld>
            <a:endParaRPr lang="en-US" dirty="0"/>
          </a:p>
        </p:txBody>
      </p:sp>
    </p:spTree>
    <p:extLst>
      <p:ext uri="{BB962C8B-B14F-4D97-AF65-F5344CB8AC3E}">
        <p14:creationId xmlns:p14="http://schemas.microsoft.com/office/powerpoint/2010/main" val="350306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committee’s responsibility is to examine a bill and make recommendations.  The House has 10 standing committees and the Senate has 9 standing committees.  </a:t>
            </a:r>
          </a:p>
          <a:p>
            <a:r>
              <a:rPr lang="en-US" dirty="0"/>
              <a:t>There are also several joint committees made up of members from both the House and Senate.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Amendments are changes made to a bill.  Amendments can be introduced in committee or in the chamber.  A do pass as amended recommendation reflects that changes have been made to the original bill.  Amendments must be voted on by the House and Senate membership.</a:t>
            </a:r>
          </a:p>
          <a:p>
            <a:r>
              <a:rPr lang="en-US" dirty="0"/>
              <a:t>If amendments are approved they are incorporated (engrossed) into the bill.  If they are not approved the bill is returned to the committee.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a bill is returned by the committee it is ready for final passage.  The bill is put into its final form with or without amendments.  It is debated by the membership and then a vote is taken.  </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a bill passes in the originating chamber, the bill is then sent to the other chamber and the same process begins. </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a bill has passed the other chamber it is returned to the originating chamber.  Any amendments that have been done by the other chamber are considered by the originating chamber.  This process is known as a concurrence.  If the amendments are accepted the bill is then prepared for transmittal to the Governor’s Office.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E555F4-B110-4A58-91B5-BA443C256EE4}" type="datetimeFigureOut">
              <a:rPr lang="en-US" smtClean="0"/>
              <a:pPr/>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555F4-B110-4A58-91B5-BA443C256EE4}" type="datetimeFigureOut">
              <a:rPr lang="en-US" smtClean="0"/>
              <a:pPr/>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555F4-B110-4A58-91B5-BA443C256EE4}" type="datetimeFigureOut">
              <a:rPr lang="en-US" smtClean="0"/>
              <a:pPr/>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128A12-4BC8-4B8A-A524-184A36E264F8}" type="slidenum">
              <a:rPr lang="en-US"/>
              <a:pPr>
                <a:defRPr/>
              </a:pPr>
              <a:t>‹#›</a:t>
            </a:fld>
            <a:endParaRPr lang="en-US" dirty="0"/>
          </a:p>
        </p:txBody>
      </p:sp>
    </p:spTree>
    <p:extLst>
      <p:ext uri="{BB962C8B-B14F-4D97-AF65-F5344CB8AC3E}">
        <p14:creationId xmlns:p14="http://schemas.microsoft.com/office/powerpoint/2010/main" val="6901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0B0CA99-F346-4E0A-841B-D955E8FFBBED}" type="slidenum">
              <a:rPr lang="en-US"/>
              <a:pPr>
                <a:defRPr/>
              </a:pPr>
              <a:t>‹#›</a:t>
            </a:fld>
            <a:endParaRPr lang="en-US" dirty="0"/>
          </a:p>
        </p:txBody>
      </p:sp>
    </p:spTree>
    <p:extLst>
      <p:ext uri="{BB962C8B-B14F-4D97-AF65-F5344CB8AC3E}">
        <p14:creationId xmlns:p14="http://schemas.microsoft.com/office/powerpoint/2010/main" val="397291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15D6B8F-2B0D-4AB3-AC6A-147FAF5AA017}" type="slidenum">
              <a:rPr lang="en-US"/>
              <a:pPr>
                <a:defRPr/>
              </a:pPr>
              <a:t>‹#›</a:t>
            </a:fld>
            <a:endParaRPr lang="en-US" dirty="0"/>
          </a:p>
        </p:txBody>
      </p:sp>
    </p:spTree>
    <p:extLst>
      <p:ext uri="{BB962C8B-B14F-4D97-AF65-F5344CB8AC3E}">
        <p14:creationId xmlns:p14="http://schemas.microsoft.com/office/powerpoint/2010/main" val="424836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E555F4-B110-4A58-91B5-BA443C256EE4}" type="datetimeFigureOut">
              <a:rPr lang="en-US" smtClean="0"/>
              <a:pPr/>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555F4-B110-4A58-91B5-BA443C256EE4}" type="datetimeFigureOut">
              <a:rPr lang="en-US" smtClean="0"/>
              <a:pPr/>
              <a:t>4/19/24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555F4-B110-4A58-91B5-BA443C256EE4}" type="datetimeFigureOut">
              <a:rPr lang="en-US" smtClean="0"/>
              <a:pPr/>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E555F4-B110-4A58-91B5-BA443C256EE4}" type="datetimeFigureOut">
              <a:rPr lang="en-US" smtClean="0"/>
              <a:pPr/>
              <a:t>4/19/24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E555F4-B110-4A58-91B5-BA443C256EE4}" type="datetimeFigureOut">
              <a:rPr lang="en-US" smtClean="0"/>
              <a:pPr/>
              <a:t>4/19/24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555F4-B110-4A58-91B5-BA443C256EE4}" type="datetimeFigureOut">
              <a:rPr lang="en-US" smtClean="0"/>
              <a:pPr/>
              <a:t>4/19/24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555F4-B110-4A58-91B5-BA443C256EE4}" type="datetimeFigureOut">
              <a:rPr lang="en-US" smtClean="0"/>
              <a:pPr/>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E555F4-B110-4A58-91B5-BA443C256EE4}" type="datetimeFigureOut">
              <a:rPr lang="en-US" smtClean="0"/>
              <a:pPr/>
              <a:t>4/19/24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55F4-B110-4A58-91B5-BA443C256EE4}" type="datetimeFigureOut">
              <a:rPr lang="en-US" smtClean="0"/>
              <a:pPr/>
              <a:t>4/19/24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CFDC9-5FFE-4002-83E1-F7764A8C0F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ved=0CAcQjRw&amp;url=http://commons.wikimedia.org/wiki/File:United_States_one_dollar_bill,_obverse.jpg&amp;ei=fNh1Vfa9N8vYsAWmmoPwCQ&amp;bvm=bv.95039771,d.b2w&amp;psig=AFQjCNH19pC4z2jNmqlGCzKLjzpxy_B-wQ&amp;ust=1433872877639399"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ernandezl\Desktop\power point\1-powerpoint- how a bill beomes a law.jpg"/>
          <p:cNvPicPr>
            <a:picLocks noChangeAspect="1" noChangeArrowheads="1"/>
          </p:cNvPicPr>
          <p:nvPr/>
        </p:nvPicPr>
        <p:blipFill>
          <a:blip r:embed="rId2" cstate="print"/>
          <a:srcRect/>
          <a:stretch>
            <a:fillRect/>
          </a:stretch>
        </p:blipFill>
        <p:spPr bwMode="auto">
          <a:xfrm>
            <a:off x="0" y="0"/>
            <a:ext cx="9144000" cy="70658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ernandezl\Desktop\power point\10-powerpoint- how a bill beomes a law.jpg"/>
          <p:cNvPicPr>
            <a:picLocks noChangeAspect="1" noChangeArrowheads="1"/>
          </p:cNvPicPr>
          <p:nvPr/>
        </p:nvPicPr>
        <p:blipFill>
          <a:blip r:embed="rId3" cstate="print"/>
          <a:srcRect/>
          <a:stretch>
            <a:fillRect/>
          </a:stretch>
        </p:blipFill>
        <p:spPr bwMode="auto">
          <a:xfrm>
            <a:off x="0" y="0"/>
            <a:ext cx="9143999" cy="70658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nandezl\Desktop\power point\How a Bill becomes a Law\11-powerpoint- how a bill beomes a law.jpg"/>
          <p:cNvPicPr>
            <a:picLocks noChangeAspect="1" noChangeArrowheads="1"/>
          </p:cNvPicPr>
          <p:nvPr/>
        </p:nvPicPr>
        <p:blipFill>
          <a:blip r:embed="rId3" cstate="print"/>
          <a:srcRect/>
          <a:stretch>
            <a:fillRect/>
          </a:stretch>
        </p:blipFill>
        <p:spPr bwMode="auto">
          <a:xfrm>
            <a:off x="0" y="0"/>
            <a:ext cx="9144000" cy="70658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ernandezl\Desktop\power point\12-powerpoint- how a bill beomes a law.jpg"/>
          <p:cNvPicPr>
            <a:picLocks noChangeAspect="1" noChangeArrowheads="1"/>
          </p:cNvPicPr>
          <p:nvPr/>
        </p:nvPicPr>
        <p:blipFill>
          <a:blip r:embed="rId3" cstate="print"/>
          <a:srcRect/>
          <a:stretch>
            <a:fillRect/>
          </a:stretch>
        </p:blipFill>
        <p:spPr bwMode="auto">
          <a:xfrm>
            <a:off x="0" y="0"/>
            <a:ext cx="9144000" cy="706581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752600" y="5105400"/>
            <a:ext cx="5638800" cy="990600"/>
          </a:xfrm>
          <a:prstGeom prst="rect">
            <a:avLst/>
          </a:prstGeom>
          <a:noFill/>
          <a:ln w="9525">
            <a:noFill/>
            <a:miter lim="800000"/>
            <a:headEnd/>
            <a:tailEnd/>
          </a:ln>
          <a:effectLst/>
        </p:spPr>
        <p:txBody>
          <a:bodyPr lIns="91429" tIns="45714" rIns="91429" bIns="45714"/>
          <a:lstStyle/>
          <a:p>
            <a:pPr algn="ctr">
              <a:spcBef>
                <a:spcPct val="20000"/>
              </a:spcBef>
            </a:pPr>
            <a:r>
              <a:rPr lang="en-US" i="1" dirty="0"/>
              <a:t>Fiscal Services Division</a:t>
            </a:r>
          </a:p>
          <a:p>
            <a:pPr algn="ctr">
              <a:spcBef>
                <a:spcPct val="20000"/>
              </a:spcBef>
            </a:pPr>
            <a:r>
              <a:rPr lang="en-US" i="1" dirty="0"/>
              <a:t>1 Capitol Mall, 5</a:t>
            </a:r>
            <a:r>
              <a:rPr lang="en-US" i="1" baseline="30000" dirty="0"/>
              <a:t>th</a:t>
            </a:r>
            <a:r>
              <a:rPr lang="en-US" i="1" dirty="0"/>
              <a:t> Floor</a:t>
            </a:r>
          </a:p>
          <a:p>
            <a:pPr algn="ctr">
              <a:spcBef>
                <a:spcPct val="20000"/>
              </a:spcBef>
            </a:pPr>
            <a:endParaRPr lang="en-US" sz="2800" b="1" dirty="0"/>
          </a:p>
        </p:txBody>
      </p:sp>
      <p:sp>
        <p:nvSpPr>
          <p:cNvPr id="62467" name="Text Box 3"/>
          <p:cNvSpPr txBox="1">
            <a:spLocks noChangeArrowheads="1"/>
          </p:cNvSpPr>
          <p:nvPr/>
        </p:nvSpPr>
        <p:spPr bwMode="auto">
          <a:xfrm>
            <a:off x="0" y="304800"/>
            <a:ext cx="9144000" cy="1323413"/>
          </a:xfrm>
          <a:prstGeom prst="rect">
            <a:avLst/>
          </a:prstGeom>
          <a:noFill/>
          <a:ln w="9525" algn="ctr">
            <a:noFill/>
            <a:miter lim="800000"/>
            <a:headEnd/>
            <a:tailEnd/>
          </a:ln>
          <a:effectLst/>
        </p:spPr>
        <p:txBody>
          <a:bodyPr wrap="square" lIns="91408" tIns="45707" rIns="91408" bIns="45707">
            <a:spAutoFit/>
          </a:bodyPr>
          <a:lstStyle/>
          <a:p>
            <a:pPr algn="ctr" eaLnBrk="0" hangingPunct="0">
              <a:spcBef>
                <a:spcPts val="0"/>
              </a:spcBef>
            </a:pPr>
            <a:r>
              <a:rPr lang="en-US" sz="4000" b="1" dirty="0">
                <a:solidFill>
                  <a:schemeClr val="accent2"/>
                </a:solidFill>
                <a:latin typeface="Tahoma" pitchFamily="34" charset="0"/>
              </a:rPr>
              <a:t>Arkansas Budget and </a:t>
            </a:r>
          </a:p>
          <a:p>
            <a:pPr algn="ctr" eaLnBrk="0" hangingPunct="0">
              <a:spcBef>
                <a:spcPts val="0"/>
              </a:spcBef>
            </a:pPr>
            <a:r>
              <a:rPr lang="en-US" sz="4000" b="1" dirty="0">
                <a:solidFill>
                  <a:schemeClr val="accent2"/>
                </a:solidFill>
                <a:latin typeface="Tahoma" pitchFamily="34" charset="0"/>
              </a:rPr>
              <a:t>Appropriation Process</a:t>
            </a:r>
          </a:p>
        </p:txBody>
      </p:sp>
      <p:sp>
        <p:nvSpPr>
          <p:cNvPr id="62470" name="Text Box 6"/>
          <p:cNvSpPr txBox="1">
            <a:spLocks noChangeArrowheads="1"/>
          </p:cNvSpPr>
          <p:nvPr/>
        </p:nvSpPr>
        <p:spPr bwMode="auto">
          <a:xfrm>
            <a:off x="0" y="3886200"/>
            <a:ext cx="333375" cy="701675"/>
          </a:xfrm>
          <a:prstGeom prst="rect">
            <a:avLst/>
          </a:prstGeom>
          <a:noFill/>
          <a:ln w="9525" algn="ctr">
            <a:noFill/>
            <a:miter lim="800000"/>
            <a:headEnd/>
            <a:tailEnd/>
          </a:ln>
          <a:effectLst/>
        </p:spPr>
        <p:txBody>
          <a:bodyPr wrap="none" lIns="91408" tIns="45707" rIns="91408" bIns="45707">
            <a:spAutoFit/>
          </a:bodyPr>
          <a:lstStyle/>
          <a:p>
            <a:pPr eaLnBrk="0" hangingPunct="0">
              <a:spcBef>
                <a:spcPct val="30000"/>
              </a:spcBef>
            </a:pPr>
            <a:r>
              <a:rPr lang="en-US" sz="4000" b="1" dirty="0">
                <a:solidFill>
                  <a:schemeClr val="accent2"/>
                </a:solidFill>
                <a:effectLst>
                  <a:outerShdw blurRad="38100" dist="38100" dir="2700000" algn="tl">
                    <a:srgbClr val="C0C0C0"/>
                  </a:outerShdw>
                </a:effectLst>
                <a:latin typeface="Tahoma" pitchFamily="34" charset="0"/>
              </a:rPr>
              <a:t> </a:t>
            </a:r>
          </a:p>
        </p:txBody>
      </p:sp>
      <p:pic>
        <p:nvPicPr>
          <p:cNvPr id="3" name="Picture 2"/>
          <p:cNvPicPr>
            <a:picLocks noChangeAspect="1"/>
          </p:cNvPicPr>
          <p:nvPr/>
        </p:nvPicPr>
        <p:blipFill>
          <a:blip r:embed="rId3"/>
          <a:stretch>
            <a:fillRect/>
          </a:stretch>
        </p:blipFill>
        <p:spPr>
          <a:xfrm>
            <a:off x="2514600" y="1748414"/>
            <a:ext cx="3793886" cy="3288976"/>
          </a:xfrm>
          <a:prstGeom prst="rect">
            <a:avLst/>
          </a:prstGeom>
        </p:spPr>
      </p:pic>
      <p:sp>
        <p:nvSpPr>
          <p:cNvPr id="2" name="Slide Number Placeholder 1"/>
          <p:cNvSpPr>
            <a:spLocks noGrp="1"/>
          </p:cNvSpPr>
          <p:nvPr>
            <p:ph type="sldNum" sz="quarter" idx="12"/>
          </p:nvPr>
        </p:nvSpPr>
        <p:spPr/>
        <p:txBody>
          <a:bodyPr/>
          <a:lstStyle/>
          <a:p>
            <a:pPr>
              <a:defRPr/>
            </a:pPr>
            <a:fld id="{E5128A12-4BC8-4B8A-A524-184A36E264F8}"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8" name="Rectangle 2"/>
          <p:cNvSpPr>
            <a:spLocks noGrp="1" noChangeArrowheads="1"/>
          </p:cNvSpPr>
          <p:nvPr>
            <p:ph type="title"/>
          </p:nvPr>
        </p:nvSpPr>
        <p:spPr>
          <a:xfrm>
            <a:off x="-233356" y="203529"/>
            <a:ext cx="9067800" cy="1143000"/>
          </a:xfrm>
        </p:spPr>
        <p:txBody>
          <a:bodyPr/>
          <a:lstStyle/>
          <a:p>
            <a:pPr eaLnBrk="1" hangingPunct="1"/>
            <a:r>
              <a:rPr lang="en-US" sz="4000" dirty="0">
                <a:latin typeface="Tahoma" pitchFamily="34" charset="0"/>
              </a:rPr>
              <a:t>  The Budget Process</a:t>
            </a:r>
            <a:br>
              <a:rPr lang="en-US" sz="4000" dirty="0">
                <a:latin typeface="Tahoma" pitchFamily="34" charset="0"/>
              </a:rPr>
            </a:br>
            <a:endParaRPr lang="en-US" sz="1800" i="1" dirty="0">
              <a:latin typeface="Tahoma" pitchFamily="34" charset="0"/>
            </a:endParaRPr>
          </a:p>
        </p:txBody>
      </p:sp>
      <p:grpSp>
        <p:nvGrpSpPr>
          <p:cNvPr id="72" name="Group 3"/>
          <p:cNvGrpSpPr>
            <a:grpSpLocks/>
          </p:cNvGrpSpPr>
          <p:nvPr/>
        </p:nvGrpSpPr>
        <p:grpSpPr bwMode="auto">
          <a:xfrm>
            <a:off x="3162197" y="1860816"/>
            <a:ext cx="2438399" cy="973238"/>
            <a:chOff x="2640" y="796"/>
            <a:chExt cx="950" cy="1036"/>
          </a:xfrm>
        </p:grpSpPr>
        <p:sp>
          <p:nvSpPr>
            <p:cNvPr id="73"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74" name="Group 5"/>
            <p:cNvGrpSpPr>
              <a:grpSpLocks/>
            </p:cNvGrpSpPr>
            <p:nvPr/>
          </p:nvGrpSpPr>
          <p:grpSpPr bwMode="auto">
            <a:xfrm>
              <a:off x="2662" y="815"/>
              <a:ext cx="928" cy="1017"/>
              <a:chOff x="2662" y="815"/>
              <a:chExt cx="928" cy="1017"/>
            </a:xfrm>
          </p:grpSpPr>
          <p:sp>
            <p:nvSpPr>
              <p:cNvPr id="75"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76"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77"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78"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79"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80"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81"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82"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83"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84"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85"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86"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87" name="Rectangle 18"/>
              <p:cNvSpPr>
                <a:spLocks noChangeArrowheads="1"/>
              </p:cNvSpPr>
              <p:nvPr/>
            </p:nvSpPr>
            <p:spPr bwMode="auto">
              <a:xfrm>
                <a:off x="2672" y="1154"/>
                <a:ext cx="765" cy="678"/>
              </a:xfrm>
              <a:prstGeom prst="rect">
                <a:avLst/>
              </a:prstGeom>
              <a:noFill/>
              <a:ln w="9525">
                <a:noFill/>
                <a:miter lim="800000"/>
                <a:headEnd/>
                <a:tailEnd/>
              </a:ln>
            </p:spPr>
            <p:txBody>
              <a:bodyPr wrap="none" lIns="0" tIns="0" rIns="0" bIns="0">
                <a:spAutoFit/>
              </a:bodyPr>
              <a:lstStyle/>
              <a:p>
                <a:pPr algn="ctr" defTabSz="820738" eaLnBrk="0" hangingPunct="0"/>
                <a:r>
                  <a:rPr lang="en-US" sz="2100" dirty="0">
                    <a:solidFill>
                      <a:srgbClr val="FFFFFF"/>
                    </a:solidFill>
                    <a:latin typeface="Tahoma" pitchFamily="34" charset="0"/>
                  </a:rPr>
                  <a:t>PREPARATION</a:t>
                </a:r>
              </a:p>
              <a:p>
                <a:pPr algn="ctr" defTabSz="820738" eaLnBrk="0" hangingPunct="0"/>
                <a:endParaRPr lang="en-US" sz="3000" dirty="0">
                  <a:latin typeface="Brush Script MT" pitchFamily="66" charset="0"/>
                </a:endParaRPr>
              </a:p>
            </p:txBody>
          </p:sp>
          <p:sp>
            <p:nvSpPr>
              <p:cNvPr id="88"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grpSp>
        <p:nvGrpSpPr>
          <p:cNvPr id="89" name="Group 3"/>
          <p:cNvGrpSpPr>
            <a:grpSpLocks/>
          </p:cNvGrpSpPr>
          <p:nvPr/>
        </p:nvGrpSpPr>
        <p:grpSpPr bwMode="auto">
          <a:xfrm>
            <a:off x="5715000" y="3267221"/>
            <a:ext cx="2320109" cy="1127303"/>
            <a:chOff x="2640" y="796"/>
            <a:chExt cx="950" cy="1247"/>
          </a:xfrm>
        </p:grpSpPr>
        <p:sp>
          <p:nvSpPr>
            <p:cNvPr id="90"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91" name="Group 5"/>
            <p:cNvGrpSpPr>
              <a:grpSpLocks/>
            </p:cNvGrpSpPr>
            <p:nvPr/>
          </p:nvGrpSpPr>
          <p:grpSpPr bwMode="auto">
            <a:xfrm>
              <a:off x="2662" y="815"/>
              <a:ext cx="928" cy="1228"/>
              <a:chOff x="2662" y="815"/>
              <a:chExt cx="928" cy="1228"/>
            </a:xfrm>
          </p:grpSpPr>
          <p:sp>
            <p:nvSpPr>
              <p:cNvPr id="92"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93"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94"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95"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lIns="0" tIns="0" rIns="0" bIns="0">
                <a:spAutoFit/>
              </a:bodyPr>
              <a:lstStyle/>
              <a:p>
                <a:endParaRPr lang="en-US" dirty="0"/>
              </a:p>
            </p:txBody>
          </p:sp>
          <p:sp>
            <p:nvSpPr>
              <p:cNvPr id="96"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97"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98"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99"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00"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01"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02"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03"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04" name="Rectangle 18"/>
              <p:cNvSpPr>
                <a:spLocks noChangeArrowheads="1"/>
              </p:cNvSpPr>
              <p:nvPr/>
            </p:nvSpPr>
            <p:spPr bwMode="auto">
              <a:xfrm>
                <a:off x="2706" y="1028"/>
                <a:ext cx="847" cy="1015"/>
              </a:xfrm>
              <a:prstGeom prst="rect">
                <a:avLst/>
              </a:prstGeom>
              <a:noFill/>
              <a:ln w="9525">
                <a:noFill/>
                <a:miter lim="800000"/>
                <a:headEnd/>
                <a:tailEnd/>
              </a:ln>
            </p:spPr>
            <p:txBody>
              <a:bodyPr wrap="none" lIns="0" tIns="0" rIns="0" bIns="0">
                <a:spAutoFit/>
              </a:bodyPr>
              <a:lstStyle/>
              <a:p>
                <a:pPr defTabSz="820738" eaLnBrk="0" hangingPunct="0"/>
                <a:r>
                  <a:rPr lang="en-US" sz="2100" dirty="0">
                    <a:solidFill>
                      <a:srgbClr val="FFFFFF"/>
                    </a:solidFill>
                    <a:latin typeface="Tahoma" pitchFamily="34" charset="0"/>
                  </a:rPr>
                  <a:t>AUTHORIZATION</a:t>
                </a:r>
              </a:p>
              <a:p>
                <a:pPr defTabSz="820738" eaLnBrk="0" hangingPunct="0"/>
                <a:endParaRPr lang="en-US" sz="2100" dirty="0">
                  <a:solidFill>
                    <a:srgbClr val="FFFFFF"/>
                  </a:solidFill>
                  <a:latin typeface="Tahoma" pitchFamily="34" charset="0"/>
                </a:endParaRPr>
              </a:p>
              <a:p>
                <a:pPr defTabSz="820738" eaLnBrk="0" hangingPunct="0"/>
                <a:endParaRPr lang="en-US" sz="3000" dirty="0">
                  <a:latin typeface="Brush Script MT" pitchFamily="66" charset="0"/>
                </a:endParaRPr>
              </a:p>
            </p:txBody>
          </p:sp>
          <p:sp>
            <p:nvSpPr>
              <p:cNvPr id="10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grpSp>
        <p:nvGrpSpPr>
          <p:cNvPr id="106" name="Group 3"/>
          <p:cNvGrpSpPr>
            <a:grpSpLocks/>
          </p:cNvGrpSpPr>
          <p:nvPr/>
        </p:nvGrpSpPr>
        <p:grpSpPr bwMode="auto">
          <a:xfrm>
            <a:off x="3033860" y="4648200"/>
            <a:ext cx="2438399" cy="978449"/>
            <a:chOff x="2640" y="796"/>
            <a:chExt cx="950" cy="949"/>
          </a:xfrm>
        </p:grpSpPr>
        <p:sp>
          <p:nvSpPr>
            <p:cNvPr id="107"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08" name="Group 5"/>
            <p:cNvGrpSpPr>
              <a:grpSpLocks/>
            </p:cNvGrpSpPr>
            <p:nvPr/>
          </p:nvGrpSpPr>
          <p:grpSpPr bwMode="auto">
            <a:xfrm>
              <a:off x="2662" y="815"/>
              <a:ext cx="928" cy="930"/>
              <a:chOff x="2662" y="815"/>
              <a:chExt cx="928" cy="930"/>
            </a:xfrm>
          </p:grpSpPr>
          <p:sp>
            <p:nvSpPr>
              <p:cNvPr id="109"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10"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11"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12"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13"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14"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15"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16"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17"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18"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19"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20"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21" name="Rectangle 18"/>
              <p:cNvSpPr>
                <a:spLocks noChangeArrowheads="1"/>
              </p:cNvSpPr>
              <p:nvPr/>
            </p:nvSpPr>
            <p:spPr bwMode="auto">
              <a:xfrm>
                <a:off x="2728" y="1152"/>
                <a:ext cx="465" cy="192"/>
              </a:xfrm>
              <a:prstGeom prst="rect">
                <a:avLst/>
              </a:prstGeom>
              <a:noFill/>
              <a:ln w="9525">
                <a:noFill/>
                <a:miter lim="800000"/>
                <a:headEnd/>
                <a:tailEnd/>
              </a:ln>
            </p:spPr>
            <p:txBody>
              <a:bodyPr wrap="none" lIns="0" tIns="0" rIns="0" bIns="0">
                <a:spAutoFit/>
              </a:bodyPr>
              <a:lstStyle/>
              <a:p>
                <a:pPr defTabSz="820738" eaLnBrk="0" hangingPunct="0"/>
                <a:r>
                  <a:rPr lang="en-US" sz="1500" dirty="0">
                    <a:solidFill>
                      <a:srgbClr val="FFFFFF"/>
                    </a:solidFill>
                    <a:latin typeface="Tahoma" pitchFamily="34" charset="0"/>
                  </a:rPr>
                  <a:t>       </a:t>
                </a:r>
                <a:r>
                  <a:rPr lang="en-US" sz="2100" dirty="0">
                    <a:solidFill>
                      <a:srgbClr val="FFFFFF"/>
                    </a:solidFill>
                    <a:latin typeface="Tahoma" pitchFamily="34" charset="0"/>
                  </a:rPr>
                  <a:t>FUNDING</a:t>
                </a:r>
                <a:endParaRPr lang="en-US" sz="2200" dirty="0">
                  <a:latin typeface="Brush Script MT" pitchFamily="66" charset="0"/>
                </a:endParaRPr>
              </a:p>
            </p:txBody>
          </p:sp>
          <p:sp>
            <p:nvSpPr>
              <p:cNvPr id="122"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grpSp>
        <p:nvGrpSpPr>
          <p:cNvPr id="123" name="Group 3"/>
          <p:cNvGrpSpPr>
            <a:grpSpLocks/>
          </p:cNvGrpSpPr>
          <p:nvPr/>
        </p:nvGrpSpPr>
        <p:grpSpPr bwMode="auto">
          <a:xfrm>
            <a:off x="734133" y="3188998"/>
            <a:ext cx="2605168" cy="853438"/>
            <a:chOff x="2640" y="796"/>
            <a:chExt cx="992" cy="940"/>
          </a:xfrm>
        </p:grpSpPr>
        <p:sp>
          <p:nvSpPr>
            <p:cNvPr id="124"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25" name="Group 5"/>
            <p:cNvGrpSpPr>
              <a:grpSpLocks/>
            </p:cNvGrpSpPr>
            <p:nvPr/>
          </p:nvGrpSpPr>
          <p:grpSpPr bwMode="auto">
            <a:xfrm>
              <a:off x="2662" y="815"/>
              <a:ext cx="970" cy="921"/>
              <a:chOff x="2662" y="815"/>
              <a:chExt cx="970" cy="921"/>
            </a:xfrm>
          </p:grpSpPr>
          <p:sp>
            <p:nvSpPr>
              <p:cNvPr id="126" name="Oval 6"/>
              <p:cNvSpPr>
                <a:spLocks noChangeArrowheads="1"/>
              </p:cNvSpPr>
              <p:nvPr/>
            </p:nvSpPr>
            <p:spPr bwMode="auto">
              <a:xfrm>
                <a:off x="2745" y="849"/>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27"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28"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29"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30"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31"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32"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33"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34"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35"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36"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37"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38" name="Rectangle 18"/>
              <p:cNvSpPr>
                <a:spLocks noChangeArrowheads="1"/>
              </p:cNvSpPr>
              <p:nvPr/>
            </p:nvSpPr>
            <p:spPr bwMode="auto">
              <a:xfrm>
                <a:off x="2833" y="1067"/>
                <a:ext cx="621" cy="575"/>
              </a:xfrm>
              <a:prstGeom prst="rect">
                <a:avLst/>
              </a:prstGeom>
              <a:noFill/>
              <a:ln w="9525">
                <a:noFill/>
                <a:miter lim="800000"/>
                <a:headEnd/>
                <a:tailEnd/>
              </a:ln>
            </p:spPr>
            <p:txBody>
              <a:bodyPr wrap="square" lIns="0" tIns="0" rIns="0" bIns="0">
                <a:spAutoFit/>
              </a:bodyPr>
              <a:lstStyle/>
              <a:p>
                <a:pPr defTabSz="820738" eaLnBrk="0" hangingPunct="0"/>
                <a:r>
                  <a:rPr lang="en-US" sz="2100" dirty="0">
                    <a:solidFill>
                      <a:srgbClr val="FFFFFF"/>
                    </a:solidFill>
                    <a:latin typeface="Tahoma" pitchFamily="34" charset="0"/>
                  </a:rPr>
                  <a:t>REVIEW</a:t>
                </a:r>
              </a:p>
              <a:p>
                <a:pPr defTabSz="820738" eaLnBrk="0" hangingPunct="0"/>
                <a:endParaRPr lang="en-US" sz="2100" dirty="0">
                  <a:solidFill>
                    <a:srgbClr val="FFFFFF"/>
                  </a:solidFill>
                  <a:latin typeface="Tahoma" pitchFamily="34" charset="0"/>
                </a:endParaRPr>
              </a:p>
            </p:txBody>
          </p:sp>
          <p:sp>
            <p:nvSpPr>
              <p:cNvPr id="139"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14338" name="Bent Arrow 14337"/>
          <p:cNvSpPr/>
          <p:nvPr/>
        </p:nvSpPr>
        <p:spPr>
          <a:xfrm rot="5400000">
            <a:off x="5885352" y="2229747"/>
            <a:ext cx="880406" cy="884084"/>
          </a:xfrm>
          <a:prstGeom prst="bentArrow">
            <a:avLst/>
          </a:prstGeom>
          <a:solidFill>
            <a:schemeClr val="accent2"/>
          </a:solidFill>
          <a:ln w="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alpha val="6000"/>
                </a:schemeClr>
              </a:solidFill>
              <a:effectLst>
                <a:glow rad="127000">
                  <a:schemeClr val="accent1"/>
                </a:glow>
              </a:effectLst>
            </a:endParaRPr>
          </a:p>
        </p:txBody>
      </p:sp>
      <p:sp>
        <p:nvSpPr>
          <p:cNvPr id="141" name="Bent Arrow 140"/>
          <p:cNvSpPr/>
          <p:nvPr/>
        </p:nvSpPr>
        <p:spPr>
          <a:xfrm rot="10800000">
            <a:off x="5791944" y="4465462"/>
            <a:ext cx="880406" cy="884084"/>
          </a:xfrm>
          <a:prstGeom prst="bentArrow">
            <a:avLst/>
          </a:prstGeom>
          <a:solidFill>
            <a:schemeClr val="accent2"/>
          </a:solidFill>
          <a:ln w="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alpha val="6000"/>
                </a:schemeClr>
              </a:solidFill>
              <a:effectLst>
                <a:glow rad="127000">
                  <a:schemeClr val="accent1"/>
                </a:glow>
              </a:effectLst>
            </a:endParaRPr>
          </a:p>
        </p:txBody>
      </p:sp>
      <p:sp>
        <p:nvSpPr>
          <p:cNvPr id="142" name="Bent Arrow 141"/>
          <p:cNvSpPr/>
          <p:nvPr/>
        </p:nvSpPr>
        <p:spPr>
          <a:xfrm rot="16200000">
            <a:off x="1833005" y="4354627"/>
            <a:ext cx="880406" cy="884084"/>
          </a:xfrm>
          <a:prstGeom prst="bentArrow">
            <a:avLst/>
          </a:prstGeom>
          <a:solidFill>
            <a:schemeClr val="accent2"/>
          </a:solidFill>
          <a:ln w="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alpha val="6000"/>
                </a:schemeClr>
              </a:solidFill>
              <a:effectLst>
                <a:glow rad="127000">
                  <a:schemeClr val="accent1"/>
                </a:glow>
              </a:effectLst>
            </a:endParaRPr>
          </a:p>
        </p:txBody>
      </p:sp>
      <p:sp>
        <p:nvSpPr>
          <p:cNvPr id="143" name="Bent Arrow 142"/>
          <p:cNvSpPr/>
          <p:nvPr/>
        </p:nvSpPr>
        <p:spPr>
          <a:xfrm>
            <a:off x="1873384" y="2100995"/>
            <a:ext cx="880406" cy="884084"/>
          </a:xfrm>
          <a:prstGeom prst="bentArrow">
            <a:avLst/>
          </a:prstGeom>
          <a:solidFill>
            <a:schemeClr val="accent2"/>
          </a:solidFill>
          <a:ln w="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alpha val="6000"/>
                </a:schemeClr>
              </a:solidFill>
              <a:effectLst>
                <a:glow rad="127000">
                  <a:schemeClr val="accent1"/>
                </a:glow>
              </a:effectLst>
            </a:endParaRPr>
          </a:p>
        </p:txBody>
      </p:sp>
      <p:sp>
        <p:nvSpPr>
          <p:cNvPr id="2" name="Slide Number Placeholder 1"/>
          <p:cNvSpPr>
            <a:spLocks noGrp="1"/>
          </p:cNvSpPr>
          <p:nvPr>
            <p:ph type="sldNum" sz="quarter" idx="12"/>
          </p:nvPr>
        </p:nvSpPr>
        <p:spPr/>
        <p:txBody>
          <a:bodyPr/>
          <a:lstStyle/>
          <a:p>
            <a:pPr>
              <a:defRPr/>
            </a:pPr>
            <a:fld id="{80B0CA99-F346-4E0A-841B-D955E8FFBBED}"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ChangeArrowheads="1"/>
          </p:cNvSpPr>
          <p:nvPr/>
        </p:nvSpPr>
        <p:spPr bwMode="auto">
          <a:xfrm>
            <a:off x="0" y="0"/>
            <a:ext cx="9372600" cy="6858000"/>
          </a:xfrm>
          <a:prstGeom prst="rect">
            <a:avLst/>
          </a:prstGeom>
          <a:solidFill>
            <a:srgbClr val="FFFFFF"/>
          </a:solidFill>
          <a:ln w="9525">
            <a:noFill/>
            <a:miter lim="800000"/>
            <a:headEnd/>
            <a:tailEnd/>
          </a:ln>
        </p:spPr>
        <p:txBody>
          <a:bodyPr/>
          <a:lstStyle/>
          <a:p>
            <a:endParaRPr lang="en-US" dirty="0"/>
          </a:p>
        </p:txBody>
      </p:sp>
      <p:sp>
        <p:nvSpPr>
          <p:cNvPr id="96259" name="AutoShape 3"/>
          <p:cNvSpPr>
            <a:spLocks noChangeAspect="1" noChangeArrowheads="1" noTextEdit="1"/>
          </p:cNvSpPr>
          <p:nvPr/>
        </p:nvSpPr>
        <p:spPr bwMode="auto">
          <a:xfrm>
            <a:off x="1588" y="1588"/>
            <a:ext cx="9372600" cy="6858000"/>
          </a:xfrm>
          <a:prstGeom prst="rect">
            <a:avLst/>
          </a:prstGeom>
          <a:noFill/>
          <a:ln w="9525">
            <a:noFill/>
            <a:miter lim="800000"/>
            <a:headEnd/>
            <a:tailEnd/>
          </a:ln>
        </p:spPr>
        <p:txBody>
          <a:bodyPr/>
          <a:lstStyle/>
          <a:p>
            <a:endParaRPr lang="en-US" dirty="0"/>
          </a:p>
        </p:txBody>
      </p:sp>
      <p:grpSp>
        <p:nvGrpSpPr>
          <p:cNvPr id="96260" name="Group 32"/>
          <p:cNvGrpSpPr>
            <a:grpSpLocks/>
          </p:cNvGrpSpPr>
          <p:nvPr/>
        </p:nvGrpSpPr>
        <p:grpSpPr bwMode="auto">
          <a:xfrm>
            <a:off x="2968625" y="609600"/>
            <a:ext cx="5538788" cy="201613"/>
            <a:chOff x="1869" y="383"/>
            <a:chExt cx="3489" cy="127"/>
          </a:xfrm>
        </p:grpSpPr>
        <p:sp>
          <p:nvSpPr>
            <p:cNvPr id="96314" name="Rectangle 6"/>
            <p:cNvSpPr>
              <a:spLocks noChangeArrowheads="1"/>
            </p:cNvSpPr>
            <p:nvPr/>
          </p:nvSpPr>
          <p:spPr bwMode="auto">
            <a:xfrm>
              <a:off x="1869" y="383"/>
              <a:ext cx="268" cy="127"/>
            </a:xfrm>
            <a:prstGeom prst="rect">
              <a:avLst/>
            </a:prstGeom>
            <a:noFill/>
            <a:ln w="3175" cap="rnd">
              <a:solidFill>
                <a:srgbClr val="000000"/>
              </a:solidFill>
              <a:miter lim="800000"/>
              <a:headEnd/>
              <a:tailEnd/>
            </a:ln>
          </p:spPr>
          <p:txBody>
            <a:bodyPr/>
            <a:lstStyle/>
            <a:p>
              <a:endParaRPr lang="en-US" dirty="0"/>
            </a:p>
          </p:txBody>
        </p:sp>
        <p:sp>
          <p:nvSpPr>
            <p:cNvPr id="96315" name="Rectangle 7"/>
            <p:cNvSpPr>
              <a:spLocks noChangeArrowheads="1"/>
            </p:cNvSpPr>
            <p:nvPr/>
          </p:nvSpPr>
          <p:spPr bwMode="auto">
            <a:xfrm>
              <a:off x="1946" y="401"/>
              <a:ext cx="110"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Jun</a:t>
              </a:r>
              <a:endParaRPr lang="en-US" dirty="0"/>
            </a:p>
          </p:txBody>
        </p:sp>
        <p:sp>
          <p:nvSpPr>
            <p:cNvPr id="96316" name="Rectangle 8"/>
            <p:cNvSpPr>
              <a:spLocks noChangeArrowheads="1"/>
            </p:cNvSpPr>
            <p:nvPr/>
          </p:nvSpPr>
          <p:spPr bwMode="auto">
            <a:xfrm>
              <a:off x="2137" y="383"/>
              <a:ext cx="269" cy="127"/>
            </a:xfrm>
            <a:prstGeom prst="rect">
              <a:avLst/>
            </a:prstGeom>
            <a:noFill/>
            <a:ln w="3175" cap="rnd">
              <a:solidFill>
                <a:srgbClr val="000000"/>
              </a:solidFill>
              <a:miter lim="800000"/>
              <a:headEnd/>
              <a:tailEnd/>
            </a:ln>
          </p:spPr>
          <p:txBody>
            <a:bodyPr/>
            <a:lstStyle/>
            <a:p>
              <a:endParaRPr lang="en-US" dirty="0"/>
            </a:p>
          </p:txBody>
        </p:sp>
        <p:sp>
          <p:nvSpPr>
            <p:cNvPr id="96317" name="Rectangle 9"/>
            <p:cNvSpPr>
              <a:spLocks noChangeArrowheads="1"/>
            </p:cNvSpPr>
            <p:nvPr/>
          </p:nvSpPr>
          <p:spPr bwMode="auto">
            <a:xfrm>
              <a:off x="2224" y="401"/>
              <a:ext cx="86"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Jul</a:t>
              </a:r>
              <a:endParaRPr lang="en-US" dirty="0"/>
            </a:p>
          </p:txBody>
        </p:sp>
        <p:sp>
          <p:nvSpPr>
            <p:cNvPr id="96318" name="Rectangle 10"/>
            <p:cNvSpPr>
              <a:spLocks noChangeArrowheads="1"/>
            </p:cNvSpPr>
            <p:nvPr/>
          </p:nvSpPr>
          <p:spPr bwMode="auto">
            <a:xfrm>
              <a:off x="2673" y="383"/>
              <a:ext cx="269" cy="127"/>
            </a:xfrm>
            <a:prstGeom prst="rect">
              <a:avLst/>
            </a:prstGeom>
            <a:noFill/>
            <a:ln w="3175" cap="rnd">
              <a:solidFill>
                <a:srgbClr val="000000"/>
              </a:solidFill>
              <a:miter lim="800000"/>
              <a:headEnd/>
              <a:tailEnd/>
            </a:ln>
          </p:spPr>
          <p:txBody>
            <a:bodyPr/>
            <a:lstStyle/>
            <a:p>
              <a:endParaRPr lang="en-US" dirty="0"/>
            </a:p>
          </p:txBody>
        </p:sp>
        <p:sp>
          <p:nvSpPr>
            <p:cNvPr id="96319" name="Rectangle 11"/>
            <p:cNvSpPr>
              <a:spLocks noChangeArrowheads="1"/>
            </p:cNvSpPr>
            <p:nvPr/>
          </p:nvSpPr>
          <p:spPr bwMode="auto">
            <a:xfrm>
              <a:off x="2743" y="401"/>
              <a:ext cx="118"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Sep</a:t>
              </a:r>
              <a:endParaRPr lang="en-US" dirty="0"/>
            </a:p>
          </p:txBody>
        </p:sp>
        <p:sp>
          <p:nvSpPr>
            <p:cNvPr id="96320" name="Rectangle 12"/>
            <p:cNvSpPr>
              <a:spLocks noChangeArrowheads="1"/>
            </p:cNvSpPr>
            <p:nvPr/>
          </p:nvSpPr>
          <p:spPr bwMode="auto">
            <a:xfrm>
              <a:off x="2942" y="383"/>
              <a:ext cx="268" cy="127"/>
            </a:xfrm>
            <a:prstGeom prst="rect">
              <a:avLst/>
            </a:prstGeom>
            <a:noFill/>
            <a:ln w="3175" cap="rnd">
              <a:solidFill>
                <a:srgbClr val="000000"/>
              </a:solidFill>
              <a:miter lim="800000"/>
              <a:headEnd/>
              <a:tailEnd/>
            </a:ln>
          </p:spPr>
          <p:txBody>
            <a:bodyPr/>
            <a:lstStyle/>
            <a:p>
              <a:endParaRPr lang="en-US" dirty="0"/>
            </a:p>
          </p:txBody>
        </p:sp>
        <p:sp>
          <p:nvSpPr>
            <p:cNvPr id="96321" name="Rectangle 13"/>
            <p:cNvSpPr>
              <a:spLocks noChangeArrowheads="1"/>
            </p:cNvSpPr>
            <p:nvPr/>
          </p:nvSpPr>
          <p:spPr bwMode="auto">
            <a:xfrm>
              <a:off x="3021" y="401"/>
              <a:ext cx="108"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Oct</a:t>
              </a:r>
              <a:endParaRPr lang="en-US" dirty="0"/>
            </a:p>
          </p:txBody>
        </p:sp>
        <p:sp>
          <p:nvSpPr>
            <p:cNvPr id="96322" name="Rectangle 14"/>
            <p:cNvSpPr>
              <a:spLocks noChangeArrowheads="1"/>
            </p:cNvSpPr>
            <p:nvPr/>
          </p:nvSpPr>
          <p:spPr bwMode="auto">
            <a:xfrm>
              <a:off x="3210" y="383"/>
              <a:ext cx="269" cy="127"/>
            </a:xfrm>
            <a:prstGeom prst="rect">
              <a:avLst/>
            </a:prstGeom>
            <a:noFill/>
            <a:ln w="3175" cap="rnd">
              <a:solidFill>
                <a:srgbClr val="000000"/>
              </a:solidFill>
              <a:miter lim="800000"/>
              <a:headEnd/>
              <a:tailEnd/>
            </a:ln>
          </p:spPr>
          <p:txBody>
            <a:bodyPr/>
            <a:lstStyle/>
            <a:p>
              <a:endParaRPr lang="en-US" dirty="0"/>
            </a:p>
          </p:txBody>
        </p:sp>
        <p:sp>
          <p:nvSpPr>
            <p:cNvPr id="96323" name="Rectangle 15"/>
            <p:cNvSpPr>
              <a:spLocks noChangeArrowheads="1"/>
            </p:cNvSpPr>
            <p:nvPr/>
          </p:nvSpPr>
          <p:spPr bwMode="auto">
            <a:xfrm>
              <a:off x="3281" y="401"/>
              <a:ext cx="123"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Nov</a:t>
              </a:r>
              <a:endParaRPr lang="en-US" dirty="0"/>
            </a:p>
          </p:txBody>
        </p:sp>
        <p:sp>
          <p:nvSpPr>
            <p:cNvPr id="96324" name="Rectangle 16"/>
            <p:cNvSpPr>
              <a:spLocks noChangeArrowheads="1"/>
            </p:cNvSpPr>
            <p:nvPr/>
          </p:nvSpPr>
          <p:spPr bwMode="auto">
            <a:xfrm>
              <a:off x="3479" y="383"/>
              <a:ext cx="267" cy="127"/>
            </a:xfrm>
            <a:prstGeom prst="rect">
              <a:avLst/>
            </a:prstGeom>
            <a:noFill/>
            <a:ln w="3175" cap="rnd">
              <a:solidFill>
                <a:srgbClr val="000000"/>
              </a:solidFill>
              <a:miter lim="800000"/>
              <a:headEnd/>
              <a:tailEnd/>
            </a:ln>
          </p:spPr>
          <p:txBody>
            <a:bodyPr/>
            <a:lstStyle/>
            <a:p>
              <a:endParaRPr lang="en-US" dirty="0"/>
            </a:p>
          </p:txBody>
        </p:sp>
        <p:sp>
          <p:nvSpPr>
            <p:cNvPr id="96325" name="Rectangle 17"/>
            <p:cNvSpPr>
              <a:spLocks noChangeArrowheads="1"/>
            </p:cNvSpPr>
            <p:nvPr/>
          </p:nvSpPr>
          <p:spPr bwMode="auto">
            <a:xfrm>
              <a:off x="3548" y="401"/>
              <a:ext cx="120"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Dec</a:t>
              </a:r>
              <a:endParaRPr lang="en-US" dirty="0"/>
            </a:p>
          </p:txBody>
        </p:sp>
        <p:sp>
          <p:nvSpPr>
            <p:cNvPr id="96326" name="Rectangle 18"/>
            <p:cNvSpPr>
              <a:spLocks noChangeArrowheads="1"/>
            </p:cNvSpPr>
            <p:nvPr/>
          </p:nvSpPr>
          <p:spPr bwMode="auto">
            <a:xfrm>
              <a:off x="3746" y="383"/>
              <a:ext cx="270" cy="127"/>
            </a:xfrm>
            <a:prstGeom prst="rect">
              <a:avLst/>
            </a:prstGeom>
            <a:noFill/>
            <a:ln w="3175" cap="rnd">
              <a:solidFill>
                <a:srgbClr val="000000"/>
              </a:solidFill>
              <a:miter lim="800000"/>
              <a:headEnd/>
              <a:tailEnd/>
            </a:ln>
          </p:spPr>
          <p:txBody>
            <a:bodyPr/>
            <a:lstStyle/>
            <a:p>
              <a:endParaRPr lang="en-US" dirty="0"/>
            </a:p>
          </p:txBody>
        </p:sp>
        <p:sp>
          <p:nvSpPr>
            <p:cNvPr id="96327" name="Rectangle 19"/>
            <p:cNvSpPr>
              <a:spLocks noChangeArrowheads="1"/>
            </p:cNvSpPr>
            <p:nvPr/>
          </p:nvSpPr>
          <p:spPr bwMode="auto">
            <a:xfrm>
              <a:off x="3824" y="401"/>
              <a:ext cx="108"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Jan</a:t>
              </a:r>
              <a:endParaRPr lang="en-US" dirty="0"/>
            </a:p>
          </p:txBody>
        </p:sp>
        <p:sp>
          <p:nvSpPr>
            <p:cNvPr id="96328" name="Rectangle 20"/>
            <p:cNvSpPr>
              <a:spLocks noChangeArrowheads="1"/>
            </p:cNvSpPr>
            <p:nvPr/>
          </p:nvSpPr>
          <p:spPr bwMode="auto">
            <a:xfrm>
              <a:off x="4284" y="383"/>
              <a:ext cx="269" cy="127"/>
            </a:xfrm>
            <a:prstGeom prst="rect">
              <a:avLst/>
            </a:prstGeom>
            <a:noFill/>
            <a:ln w="3175" cap="rnd">
              <a:solidFill>
                <a:srgbClr val="000000"/>
              </a:solidFill>
              <a:miter lim="800000"/>
              <a:headEnd/>
              <a:tailEnd/>
            </a:ln>
          </p:spPr>
          <p:txBody>
            <a:bodyPr/>
            <a:lstStyle/>
            <a:p>
              <a:endParaRPr lang="en-US" dirty="0"/>
            </a:p>
          </p:txBody>
        </p:sp>
        <p:sp>
          <p:nvSpPr>
            <p:cNvPr id="96329" name="Rectangle 21"/>
            <p:cNvSpPr>
              <a:spLocks noChangeArrowheads="1"/>
            </p:cNvSpPr>
            <p:nvPr/>
          </p:nvSpPr>
          <p:spPr bwMode="auto">
            <a:xfrm>
              <a:off x="4355" y="401"/>
              <a:ext cx="119"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Mar</a:t>
              </a:r>
              <a:endParaRPr lang="en-US" dirty="0"/>
            </a:p>
          </p:txBody>
        </p:sp>
        <p:sp>
          <p:nvSpPr>
            <p:cNvPr id="96330" name="Rectangle 22"/>
            <p:cNvSpPr>
              <a:spLocks noChangeArrowheads="1"/>
            </p:cNvSpPr>
            <p:nvPr/>
          </p:nvSpPr>
          <p:spPr bwMode="auto">
            <a:xfrm>
              <a:off x="4553" y="383"/>
              <a:ext cx="267" cy="127"/>
            </a:xfrm>
            <a:prstGeom prst="rect">
              <a:avLst/>
            </a:prstGeom>
            <a:noFill/>
            <a:ln w="3175" cap="rnd">
              <a:solidFill>
                <a:srgbClr val="000000"/>
              </a:solidFill>
              <a:miter lim="800000"/>
              <a:headEnd/>
              <a:tailEnd/>
            </a:ln>
          </p:spPr>
          <p:txBody>
            <a:bodyPr/>
            <a:lstStyle/>
            <a:p>
              <a:endParaRPr lang="en-US" dirty="0"/>
            </a:p>
          </p:txBody>
        </p:sp>
        <p:sp>
          <p:nvSpPr>
            <p:cNvPr id="96331" name="Rectangle 23"/>
            <p:cNvSpPr>
              <a:spLocks noChangeArrowheads="1"/>
            </p:cNvSpPr>
            <p:nvPr/>
          </p:nvSpPr>
          <p:spPr bwMode="auto">
            <a:xfrm>
              <a:off x="4632" y="401"/>
              <a:ext cx="109"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Apr</a:t>
              </a:r>
              <a:endParaRPr lang="en-US" dirty="0"/>
            </a:p>
          </p:txBody>
        </p:sp>
        <p:sp>
          <p:nvSpPr>
            <p:cNvPr id="96332" name="Rectangle 24"/>
            <p:cNvSpPr>
              <a:spLocks noChangeArrowheads="1"/>
            </p:cNvSpPr>
            <p:nvPr/>
          </p:nvSpPr>
          <p:spPr bwMode="auto">
            <a:xfrm>
              <a:off x="4820" y="383"/>
              <a:ext cx="269" cy="127"/>
            </a:xfrm>
            <a:prstGeom prst="rect">
              <a:avLst/>
            </a:prstGeom>
            <a:noFill/>
            <a:ln w="3175" cap="rnd">
              <a:solidFill>
                <a:srgbClr val="000000"/>
              </a:solidFill>
              <a:miter lim="800000"/>
              <a:headEnd/>
              <a:tailEnd/>
            </a:ln>
          </p:spPr>
          <p:txBody>
            <a:bodyPr/>
            <a:lstStyle/>
            <a:p>
              <a:endParaRPr lang="en-US" dirty="0"/>
            </a:p>
          </p:txBody>
        </p:sp>
        <p:sp>
          <p:nvSpPr>
            <p:cNvPr id="96333" name="Rectangle 25"/>
            <p:cNvSpPr>
              <a:spLocks noChangeArrowheads="1"/>
            </p:cNvSpPr>
            <p:nvPr/>
          </p:nvSpPr>
          <p:spPr bwMode="auto">
            <a:xfrm>
              <a:off x="4886" y="401"/>
              <a:ext cx="129"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May</a:t>
              </a:r>
              <a:endParaRPr lang="en-US" dirty="0"/>
            </a:p>
          </p:txBody>
        </p:sp>
        <p:sp>
          <p:nvSpPr>
            <p:cNvPr id="96334" name="Rectangle 26"/>
            <p:cNvSpPr>
              <a:spLocks noChangeArrowheads="1"/>
            </p:cNvSpPr>
            <p:nvPr/>
          </p:nvSpPr>
          <p:spPr bwMode="auto">
            <a:xfrm>
              <a:off x="5089" y="383"/>
              <a:ext cx="269" cy="127"/>
            </a:xfrm>
            <a:prstGeom prst="rect">
              <a:avLst/>
            </a:prstGeom>
            <a:noFill/>
            <a:ln w="3175" cap="rnd">
              <a:solidFill>
                <a:srgbClr val="000000"/>
              </a:solidFill>
              <a:miter lim="800000"/>
              <a:headEnd/>
              <a:tailEnd/>
            </a:ln>
          </p:spPr>
          <p:txBody>
            <a:bodyPr/>
            <a:lstStyle/>
            <a:p>
              <a:endParaRPr lang="en-US" dirty="0"/>
            </a:p>
          </p:txBody>
        </p:sp>
        <p:sp>
          <p:nvSpPr>
            <p:cNvPr id="96335" name="Rectangle 27"/>
            <p:cNvSpPr>
              <a:spLocks noChangeArrowheads="1"/>
            </p:cNvSpPr>
            <p:nvPr/>
          </p:nvSpPr>
          <p:spPr bwMode="auto">
            <a:xfrm>
              <a:off x="5166" y="401"/>
              <a:ext cx="110"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Jun</a:t>
              </a:r>
              <a:endParaRPr lang="en-US" dirty="0"/>
            </a:p>
          </p:txBody>
        </p:sp>
        <p:sp>
          <p:nvSpPr>
            <p:cNvPr id="96336" name="Rectangle 28"/>
            <p:cNvSpPr>
              <a:spLocks noChangeArrowheads="1"/>
            </p:cNvSpPr>
            <p:nvPr/>
          </p:nvSpPr>
          <p:spPr bwMode="auto">
            <a:xfrm>
              <a:off x="2406" y="383"/>
              <a:ext cx="267" cy="127"/>
            </a:xfrm>
            <a:prstGeom prst="rect">
              <a:avLst/>
            </a:prstGeom>
            <a:noFill/>
            <a:ln w="3175" cap="rnd">
              <a:solidFill>
                <a:srgbClr val="000000"/>
              </a:solidFill>
              <a:miter lim="800000"/>
              <a:headEnd/>
              <a:tailEnd/>
            </a:ln>
          </p:spPr>
          <p:txBody>
            <a:bodyPr/>
            <a:lstStyle/>
            <a:p>
              <a:endParaRPr lang="en-US" dirty="0"/>
            </a:p>
          </p:txBody>
        </p:sp>
        <p:sp>
          <p:nvSpPr>
            <p:cNvPr id="96337" name="Rectangle 29"/>
            <p:cNvSpPr>
              <a:spLocks noChangeArrowheads="1"/>
            </p:cNvSpPr>
            <p:nvPr/>
          </p:nvSpPr>
          <p:spPr bwMode="auto">
            <a:xfrm>
              <a:off x="2476" y="401"/>
              <a:ext cx="123"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Aug</a:t>
              </a:r>
              <a:endParaRPr lang="en-US" dirty="0"/>
            </a:p>
          </p:txBody>
        </p:sp>
        <p:sp>
          <p:nvSpPr>
            <p:cNvPr id="96338" name="Rectangle 30"/>
            <p:cNvSpPr>
              <a:spLocks noChangeArrowheads="1"/>
            </p:cNvSpPr>
            <p:nvPr/>
          </p:nvSpPr>
          <p:spPr bwMode="auto">
            <a:xfrm>
              <a:off x="4016" y="383"/>
              <a:ext cx="268" cy="127"/>
            </a:xfrm>
            <a:prstGeom prst="rect">
              <a:avLst/>
            </a:prstGeom>
            <a:noFill/>
            <a:ln w="3175" cap="rnd">
              <a:solidFill>
                <a:srgbClr val="000000"/>
              </a:solidFill>
              <a:miter lim="800000"/>
              <a:headEnd/>
              <a:tailEnd/>
            </a:ln>
          </p:spPr>
          <p:txBody>
            <a:bodyPr/>
            <a:lstStyle/>
            <a:p>
              <a:endParaRPr lang="en-US" dirty="0"/>
            </a:p>
          </p:txBody>
        </p:sp>
        <p:sp>
          <p:nvSpPr>
            <p:cNvPr id="96339" name="Rectangle 31"/>
            <p:cNvSpPr>
              <a:spLocks noChangeArrowheads="1"/>
            </p:cNvSpPr>
            <p:nvPr/>
          </p:nvSpPr>
          <p:spPr bwMode="auto">
            <a:xfrm>
              <a:off x="4085" y="401"/>
              <a:ext cx="116" cy="86"/>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Tahoma" pitchFamily="34" charset="0"/>
                </a:rPr>
                <a:t>Feb</a:t>
              </a:r>
              <a:endParaRPr lang="en-US" dirty="0"/>
            </a:p>
          </p:txBody>
        </p:sp>
      </p:grpSp>
      <p:grpSp>
        <p:nvGrpSpPr>
          <p:cNvPr id="96261" name="Group 37"/>
          <p:cNvGrpSpPr>
            <a:grpSpLocks/>
          </p:cNvGrpSpPr>
          <p:nvPr/>
        </p:nvGrpSpPr>
        <p:grpSpPr bwMode="auto">
          <a:xfrm>
            <a:off x="155575" y="990600"/>
            <a:ext cx="3486150" cy="284163"/>
            <a:chOff x="97" y="623"/>
            <a:chExt cx="2196" cy="179"/>
          </a:xfrm>
        </p:grpSpPr>
        <p:grpSp>
          <p:nvGrpSpPr>
            <p:cNvPr id="96310" name="Group 35"/>
            <p:cNvGrpSpPr>
              <a:grpSpLocks/>
            </p:cNvGrpSpPr>
            <p:nvPr/>
          </p:nvGrpSpPr>
          <p:grpSpPr bwMode="auto">
            <a:xfrm>
              <a:off x="97" y="623"/>
              <a:ext cx="1636" cy="179"/>
              <a:chOff x="97" y="623"/>
              <a:chExt cx="1636" cy="179"/>
            </a:xfrm>
          </p:grpSpPr>
          <p:sp>
            <p:nvSpPr>
              <p:cNvPr id="96312" name="Rectangle 33"/>
              <p:cNvSpPr>
                <a:spLocks noChangeArrowheads="1"/>
              </p:cNvSpPr>
              <p:nvPr/>
            </p:nvSpPr>
            <p:spPr bwMode="auto">
              <a:xfrm>
                <a:off x="97" y="623"/>
                <a:ext cx="1636" cy="179"/>
              </a:xfrm>
              <a:prstGeom prst="rect">
                <a:avLst/>
              </a:prstGeom>
              <a:noFill/>
              <a:ln w="3175" cap="rnd">
                <a:solidFill>
                  <a:srgbClr val="000000"/>
                </a:solidFill>
                <a:miter lim="800000"/>
                <a:headEnd/>
                <a:tailEnd/>
              </a:ln>
            </p:spPr>
            <p:txBody>
              <a:bodyPr/>
              <a:lstStyle/>
              <a:p>
                <a:endParaRPr lang="en-US" dirty="0"/>
              </a:p>
            </p:txBody>
          </p:sp>
          <p:sp>
            <p:nvSpPr>
              <p:cNvPr id="96313" name="Rectangle 34"/>
              <p:cNvSpPr>
                <a:spLocks noChangeArrowheads="1"/>
              </p:cNvSpPr>
              <p:nvPr/>
            </p:nvSpPr>
            <p:spPr bwMode="auto">
              <a:xfrm>
                <a:off x="138" y="644"/>
                <a:ext cx="1502"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Budget Requests Prepared</a:t>
                </a:r>
                <a:endParaRPr lang="en-US" dirty="0"/>
              </a:p>
            </p:txBody>
          </p:sp>
        </p:grpSp>
        <p:sp>
          <p:nvSpPr>
            <p:cNvPr id="96311" name="Rectangle 36"/>
            <p:cNvSpPr>
              <a:spLocks noChangeArrowheads="1"/>
            </p:cNvSpPr>
            <p:nvPr/>
          </p:nvSpPr>
          <p:spPr bwMode="auto">
            <a:xfrm>
              <a:off x="1968" y="696"/>
              <a:ext cx="325" cy="92"/>
            </a:xfrm>
            <a:prstGeom prst="rect">
              <a:avLst/>
            </a:prstGeom>
            <a:noFill/>
            <a:ln w="3175" cap="rnd">
              <a:solidFill>
                <a:srgbClr val="000000"/>
              </a:solidFill>
              <a:miter lim="800000"/>
              <a:headEnd/>
              <a:tailEnd/>
            </a:ln>
          </p:spPr>
          <p:txBody>
            <a:bodyPr/>
            <a:lstStyle/>
            <a:p>
              <a:endParaRPr lang="en-US" dirty="0"/>
            </a:p>
          </p:txBody>
        </p:sp>
      </p:grpSp>
      <p:grpSp>
        <p:nvGrpSpPr>
          <p:cNvPr id="96262" name="Group 42"/>
          <p:cNvGrpSpPr>
            <a:grpSpLocks/>
          </p:cNvGrpSpPr>
          <p:nvPr/>
        </p:nvGrpSpPr>
        <p:grpSpPr bwMode="auto">
          <a:xfrm>
            <a:off x="155575" y="1447800"/>
            <a:ext cx="4979988" cy="300038"/>
            <a:chOff x="97" y="911"/>
            <a:chExt cx="3137" cy="189"/>
          </a:xfrm>
        </p:grpSpPr>
        <p:sp>
          <p:nvSpPr>
            <p:cNvPr id="96306" name="Rectangle 38"/>
            <p:cNvSpPr>
              <a:spLocks noChangeArrowheads="1"/>
            </p:cNvSpPr>
            <p:nvPr/>
          </p:nvSpPr>
          <p:spPr bwMode="auto">
            <a:xfrm>
              <a:off x="2207" y="980"/>
              <a:ext cx="1027" cy="120"/>
            </a:xfrm>
            <a:prstGeom prst="rect">
              <a:avLst/>
            </a:prstGeom>
            <a:noFill/>
            <a:ln w="3175" cap="rnd">
              <a:solidFill>
                <a:srgbClr val="000000"/>
              </a:solidFill>
              <a:miter lim="800000"/>
              <a:headEnd/>
              <a:tailEnd/>
            </a:ln>
          </p:spPr>
          <p:txBody>
            <a:bodyPr/>
            <a:lstStyle/>
            <a:p>
              <a:endParaRPr lang="en-US" dirty="0"/>
            </a:p>
          </p:txBody>
        </p:sp>
        <p:sp>
          <p:nvSpPr>
            <p:cNvPr id="96307" name="Rectangle 39"/>
            <p:cNvSpPr>
              <a:spLocks noChangeArrowheads="1"/>
            </p:cNvSpPr>
            <p:nvPr/>
          </p:nvSpPr>
          <p:spPr bwMode="auto">
            <a:xfrm>
              <a:off x="97" y="911"/>
              <a:ext cx="1631" cy="178"/>
            </a:xfrm>
            <a:prstGeom prst="rect">
              <a:avLst/>
            </a:prstGeom>
            <a:noFill/>
            <a:ln w="3175" cap="rnd">
              <a:solidFill>
                <a:srgbClr val="000000"/>
              </a:solidFill>
              <a:miter lim="800000"/>
              <a:headEnd/>
              <a:tailEnd/>
            </a:ln>
          </p:spPr>
          <p:txBody>
            <a:bodyPr/>
            <a:lstStyle/>
            <a:p>
              <a:endParaRPr lang="en-US" dirty="0"/>
            </a:p>
          </p:txBody>
        </p:sp>
        <p:sp>
          <p:nvSpPr>
            <p:cNvPr id="96308" name="Rectangle 40"/>
            <p:cNvSpPr>
              <a:spLocks noChangeArrowheads="1"/>
            </p:cNvSpPr>
            <p:nvPr/>
          </p:nvSpPr>
          <p:spPr bwMode="auto">
            <a:xfrm>
              <a:off x="405" y="935"/>
              <a:ext cx="548"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Executive</a:t>
              </a:r>
              <a:endParaRPr lang="en-US" dirty="0"/>
            </a:p>
          </p:txBody>
        </p:sp>
        <p:sp>
          <p:nvSpPr>
            <p:cNvPr id="96309" name="Rectangle 41"/>
            <p:cNvSpPr>
              <a:spLocks noChangeArrowheads="1"/>
            </p:cNvSpPr>
            <p:nvPr/>
          </p:nvSpPr>
          <p:spPr bwMode="auto">
            <a:xfrm>
              <a:off x="1000" y="935"/>
              <a:ext cx="414"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Review</a:t>
              </a:r>
              <a:endParaRPr lang="en-US" dirty="0"/>
            </a:p>
          </p:txBody>
        </p:sp>
      </p:grpSp>
      <p:grpSp>
        <p:nvGrpSpPr>
          <p:cNvPr id="96263" name="Group 47"/>
          <p:cNvGrpSpPr>
            <a:grpSpLocks/>
          </p:cNvGrpSpPr>
          <p:nvPr/>
        </p:nvGrpSpPr>
        <p:grpSpPr bwMode="auto">
          <a:xfrm>
            <a:off x="155575" y="1905000"/>
            <a:ext cx="5729288" cy="311150"/>
            <a:chOff x="97" y="1199"/>
            <a:chExt cx="3609" cy="196"/>
          </a:xfrm>
        </p:grpSpPr>
        <p:sp>
          <p:nvSpPr>
            <p:cNvPr id="96302" name="Rectangle 43"/>
            <p:cNvSpPr>
              <a:spLocks noChangeArrowheads="1"/>
            </p:cNvSpPr>
            <p:nvPr/>
          </p:nvSpPr>
          <p:spPr bwMode="auto">
            <a:xfrm>
              <a:off x="2964" y="1284"/>
              <a:ext cx="742" cy="95"/>
            </a:xfrm>
            <a:prstGeom prst="rect">
              <a:avLst/>
            </a:prstGeom>
            <a:noFill/>
            <a:ln w="3175" cap="rnd">
              <a:solidFill>
                <a:srgbClr val="000000"/>
              </a:solidFill>
              <a:miter lim="800000"/>
              <a:headEnd/>
              <a:tailEnd/>
            </a:ln>
          </p:spPr>
          <p:txBody>
            <a:bodyPr/>
            <a:lstStyle/>
            <a:p>
              <a:endParaRPr lang="en-US" dirty="0"/>
            </a:p>
          </p:txBody>
        </p:sp>
        <p:sp>
          <p:nvSpPr>
            <p:cNvPr id="96303" name="Rectangle 44"/>
            <p:cNvSpPr>
              <a:spLocks noChangeArrowheads="1"/>
            </p:cNvSpPr>
            <p:nvPr/>
          </p:nvSpPr>
          <p:spPr bwMode="auto">
            <a:xfrm>
              <a:off x="97" y="1199"/>
              <a:ext cx="1636" cy="196"/>
            </a:xfrm>
            <a:prstGeom prst="rect">
              <a:avLst/>
            </a:prstGeom>
            <a:noFill/>
            <a:ln w="3175" cap="rnd">
              <a:solidFill>
                <a:srgbClr val="000000"/>
              </a:solidFill>
              <a:miter lim="800000"/>
              <a:headEnd/>
              <a:tailEnd/>
            </a:ln>
          </p:spPr>
          <p:txBody>
            <a:bodyPr/>
            <a:lstStyle/>
            <a:p>
              <a:endParaRPr lang="en-US" dirty="0"/>
            </a:p>
          </p:txBody>
        </p:sp>
        <p:sp>
          <p:nvSpPr>
            <p:cNvPr id="96304" name="Rectangle 45"/>
            <p:cNvSpPr>
              <a:spLocks noChangeArrowheads="1"/>
            </p:cNvSpPr>
            <p:nvPr/>
          </p:nvSpPr>
          <p:spPr bwMode="auto">
            <a:xfrm>
              <a:off x="376" y="1223"/>
              <a:ext cx="489"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ALC/JBC</a:t>
              </a:r>
              <a:endParaRPr lang="en-US" dirty="0"/>
            </a:p>
          </p:txBody>
        </p:sp>
        <p:sp>
          <p:nvSpPr>
            <p:cNvPr id="96305" name="Rectangle 46"/>
            <p:cNvSpPr>
              <a:spLocks noChangeArrowheads="1"/>
            </p:cNvSpPr>
            <p:nvPr/>
          </p:nvSpPr>
          <p:spPr bwMode="auto">
            <a:xfrm>
              <a:off x="911" y="1223"/>
              <a:ext cx="503"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Hearings</a:t>
              </a:r>
              <a:endParaRPr lang="en-US" dirty="0"/>
            </a:p>
          </p:txBody>
        </p:sp>
      </p:grpSp>
      <p:grpSp>
        <p:nvGrpSpPr>
          <p:cNvPr id="96264" name="Group 51"/>
          <p:cNvGrpSpPr>
            <a:grpSpLocks/>
          </p:cNvGrpSpPr>
          <p:nvPr/>
        </p:nvGrpSpPr>
        <p:grpSpPr bwMode="auto">
          <a:xfrm>
            <a:off x="155575" y="3048000"/>
            <a:ext cx="5999163" cy="403225"/>
            <a:chOff x="97" y="1919"/>
            <a:chExt cx="3779" cy="254"/>
          </a:xfrm>
        </p:grpSpPr>
        <p:sp>
          <p:nvSpPr>
            <p:cNvPr id="96299" name="Freeform 48"/>
            <p:cNvSpPr>
              <a:spLocks/>
            </p:cNvSpPr>
            <p:nvPr/>
          </p:nvSpPr>
          <p:spPr bwMode="auto">
            <a:xfrm>
              <a:off x="3769" y="1978"/>
              <a:ext cx="107" cy="100"/>
            </a:xfrm>
            <a:custGeom>
              <a:avLst/>
              <a:gdLst>
                <a:gd name="T0" fmla="*/ 0 w 107"/>
                <a:gd name="T1" fmla="*/ 0 h 100"/>
                <a:gd name="T2" fmla="*/ 107 w 107"/>
                <a:gd name="T3" fmla="*/ 0 h 100"/>
                <a:gd name="T4" fmla="*/ 54 w 107"/>
                <a:gd name="T5" fmla="*/ 100 h 100"/>
                <a:gd name="T6" fmla="*/ 0 w 107"/>
                <a:gd name="T7" fmla="*/ 0 h 100"/>
                <a:gd name="T8" fmla="*/ 0 60000 65536"/>
                <a:gd name="T9" fmla="*/ 0 60000 65536"/>
                <a:gd name="T10" fmla="*/ 0 60000 65536"/>
                <a:gd name="T11" fmla="*/ 0 60000 65536"/>
                <a:gd name="T12" fmla="*/ 0 w 107"/>
                <a:gd name="T13" fmla="*/ 0 h 100"/>
                <a:gd name="T14" fmla="*/ 107 w 107"/>
                <a:gd name="T15" fmla="*/ 100 h 100"/>
              </a:gdLst>
              <a:ahLst/>
              <a:cxnLst>
                <a:cxn ang="T8">
                  <a:pos x="T0" y="T1"/>
                </a:cxn>
                <a:cxn ang="T9">
                  <a:pos x="T2" y="T3"/>
                </a:cxn>
                <a:cxn ang="T10">
                  <a:pos x="T4" y="T5"/>
                </a:cxn>
                <a:cxn ang="T11">
                  <a:pos x="T6" y="T7"/>
                </a:cxn>
              </a:cxnLst>
              <a:rect l="T12" t="T13" r="T14" b="T15"/>
              <a:pathLst>
                <a:path w="107" h="100">
                  <a:moveTo>
                    <a:pt x="0" y="0"/>
                  </a:moveTo>
                  <a:lnTo>
                    <a:pt x="107" y="0"/>
                  </a:lnTo>
                  <a:lnTo>
                    <a:pt x="54" y="100"/>
                  </a:lnTo>
                  <a:lnTo>
                    <a:pt x="0" y="0"/>
                  </a:lnTo>
                  <a:close/>
                </a:path>
              </a:pathLst>
            </a:custGeom>
            <a:noFill/>
            <a:ln w="3175" cap="rnd">
              <a:solidFill>
                <a:srgbClr val="000000"/>
              </a:solidFill>
              <a:prstDash val="solid"/>
              <a:round/>
              <a:headEnd/>
              <a:tailEnd/>
            </a:ln>
          </p:spPr>
          <p:txBody>
            <a:bodyPr/>
            <a:lstStyle/>
            <a:p>
              <a:endParaRPr lang="en-US" dirty="0"/>
            </a:p>
          </p:txBody>
        </p:sp>
        <p:sp>
          <p:nvSpPr>
            <p:cNvPr id="96300" name="Rectangle 49"/>
            <p:cNvSpPr>
              <a:spLocks noChangeArrowheads="1"/>
            </p:cNvSpPr>
            <p:nvPr/>
          </p:nvSpPr>
          <p:spPr bwMode="auto">
            <a:xfrm>
              <a:off x="97" y="1919"/>
              <a:ext cx="1624" cy="254"/>
            </a:xfrm>
            <a:prstGeom prst="rect">
              <a:avLst/>
            </a:prstGeom>
            <a:noFill/>
            <a:ln w="3175" cap="rnd">
              <a:solidFill>
                <a:srgbClr val="000000"/>
              </a:solidFill>
              <a:miter lim="800000"/>
              <a:headEnd/>
              <a:tailEnd/>
            </a:ln>
          </p:spPr>
          <p:txBody>
            <a:bodyPr/>
            <a:lstStyle/>
            <a:p>
              <a:endParaRPr lang="en-US" dirty="0"/>
            </a:p>
          </p:txBody>
        </p:sp>
        <p:sp>
          <p:nvSpPr>
            <p:cNvPr id="96301" name="Rectangle 50"/>
            <p:cNvSpPr>
              <a:spLocks noChangeArrowheads="1"/>
            </p:cNvSpPr>
            <p:nvPr/>
          </p:nvSpPr>
          <p:spPr bwMode="auto">
            <a:xfrm>
              <a:off x="374" y="1972"/>
              <a:ext cx="1007"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Session Convenes</a:t>
              </a:r>
              <a:endParaRPr lang="en-US" dirty="0"/>
            </a:p>
          </p:txBody>
        </p:sp>
      </p:grpSp>
      <p:grpSp>
        <p:nvGrpSpPr>
          <p:cNvPr id="96265" name="Group 56"/>
          <p:cNvGrpSpPr>
            <a:grpSpLocks/>
          </p:cNvGrpSpPr>
          <p:nvPr/>
        </p:nvGrpSpPr>
        <p:grpSpPr bwMode="auto">
          <a:xfrm>
            <a:off x="155575" y="3733800"/>
            <a:ext cx="7158038" cy="457200"/>
            <a:chOff x="97" y="2351"/>
            <a:chExt cx="4509" cy="288"/>
          </a:xfrm>
        </p:grpSpPr>
        <p:sp>
          <p:nvSpPr>
            <p:cNvPr id="96295" name="Rectangle 52"/>
            <p:cNvSpPr>
              <a:spLocks noChangeArrowheads="1"/>
            </p:cNvSpPr>
            <p:nvPr/>
          </p:nvSpPr>
          <p:spPr bwMode="auto">
            <a:xfrm>
              <a:off x="3784" y="2441"/>
              <a:ext cx="822" cy="108"/>
            </a:xfrm>
            <a:prstGeom prst="rect">
              <a:avLst/>
            </a:prstGeom>
            <a:noFill/>
            <a:ln w="3175" cap="rnd">
              <a:solidFill>
                <a:srgbClr val="000000"/>
              </a:solidFill>
              <a:miter lim="800000"/>
              <a:headEnd/>
              <a:tailEnd/>
            </a:ln>
          </p:spPr>
          <p:txBody>
            <a:bodyPr/>
            <a:lstStyle/>
            <a:p>
              <a:endParaRPr lang="en-US" dirty="0"/>
            </a:p>
          </p:txBody>
        </p:sp>
        <p:sp>
          <p:nvSpPr>
            <p:cNvPr id="96296" name="Rectangle 53"/>
            <p:cNvSpPr>
              <a:spLocks noChangeArrowheads="1"/>
            </p:cNvSpPr>
            <p:nvPr/>
          </p:nvSpPr>
          <p:spPr bwMode="auto">
            <a:xfrm>
              <a:off x="97" y="2351"/>
              <a:ext cx="1632" cy="288"/>
            </a:xfrm>
            <a:prstGeom prst="rect">
              <a:avLst/>
            </a:prstGeom>
            <a:noFill/>
            <a:ln w="3175" cap="rnd">
              <a:solidFill>
                <a:srgbClr val="000000"/>
              </a:solidFill>
              <a:miter lim="800000"/>
              <a:headEnd/>
              <a:tailEnd/>
            </a:ln>
          </p:spPr>
          <p:txBody>
            <a:bodyPr/>
            <a:lstStyle/>
            <a:p>
              <a:endParaRPr lang="en-US" dirty="0"/>
            </a:p>
          </p:txBody>
        </p:sp>
        <p:sp>
          <p:nvSpPr>
            <p:cNvPr id="96297" name="Rectangle 54"/>
            <p:cNvSpPr>
              <a:spLocks noChangeArrowheads="1"/>
            </p:cNvSpPr>
            <p:nvPr/>
          </p:nvSpPr>
          <p:spPr bwMode="auto">
            <a:xfrm>
              <a:off x="264" y="2412"/>
              <a:ext cx="278"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Joint</a:t>
              </a:r>
              <a:endParaRPr lang="en-US" dirty="0"/>
            </a:p>
          </p:txBody>
        </p:sp>
        <p:sp>
          <p:nvSpPr>
            <p:cNvPr id="96298" name="Rectangle 55"/>
            <p:cNvSpPr>
              <a:spLocks noChangeArrowheads="1"/>
            </p:cNvSpPr>
            <p:nvPr/>
          </p:nvSpPr>
          <p:spPr bwMode="auto">
            <a:xfrm>
              <a:off x="581" y="2412"/>
              <a:ext cx="951"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Budget Meetings</a:t>
              </a:r>
              <a:endParaRPr lang="en-US" dirty="0"/>
            </a:p>
          </p:txBody>
        </p:sp>
      </p:grpSp>
      <p:grpSp>
        <p:nvGrpSpPr>
          <p:cNvPr id="96266" name="Group 60"/>
          <p:cNvGrpSpPr>
            <a:grpSpLocks/>
          </p:cNvGrpSpPr>
          <p:nvPr/>
        </p:nvGrpSpPr>
        <p:grpSpPr bwMode="auto">
          <a:xfrm>
            <a:off x="155575" y="4419600"/>
            <a:ext cx="7564438" cy="403225"/>
            <a:chOff x="97" y="2783"/>
            <a:chExt cx="4765" cy="254"/>
          </a:xfrm>
        </p:grpSpPr>
        <p:sp>
          <p:nvSpPr>
            <p:cNvPr id="96292" name="Freeform 57"/>
            <p:cNvSpPr>
              <a:spLocks/>
            </p:cNvSpPr>
            <p:nvPr/>
          </p:nvSpPr>
          <p:spPr bwMode="auto">
            <a:xfrm>
              <a:off x="4755" y="2800"/>
              <a:ext cx="107" cy="100"/>
            </a:xfrm>
            <a:custGeom>
              <a:avLst/>
              <a:gdLst>
                <a:gd name="T0" fmla="*/ 0 w 107"/>
                <a:gd name="T1" fmla="*/ 0 h 100"/>
                <a:gd name="T2" fmla="*/ 107 w 107"/>
                <a:gd name="T3" fmla="*/ 0 h 100"/>
                <a:gd name="T4" fmla="*/ 55 w 107"/>
                <a:gd name="T5" fmla="*/ 100 h 100"/>
                <a:gd name="T6" fmla="*/ 0 w 107"/>
                <a:gd name="T7" fmla="*/ 0 h 100"/>
                <a:gd name="T8" fmla="*/ 0 60000 65536"/>
                <a:gd name="T9" fmla="*/ 0 60000 65536"/>
                <a:gd name="T10" fmla="*/ 0 60000 65536"/>
                <a:gd name="T11" fmla="*/ 0 60000 65536"/>
                <a:gd name="T12" fmla="*/ 0 w 107"/>
                <a:gd name="T13" fmla="*/ 0 h 100"/>
                <a:gd name="T14" fmla="*/ 107 w 107"/>
                <a:gd name="T15" fmla="*/ 100 h 100"/>
              </a:gdLst>
              <a:ahLst/>
              <a:cxnLst>
                <a:cxn ang="T8">
                  <a:pos x="T0" y="T1"/>
                </a:cxn>
                <a:cxn ang="T9">
                  <a:pos x="T2" y="T3"/>
                </a:cxn>
                <a:cxn ang="T10">
                  <a:pos x="T4" y="T5"/>
                </a:cxn>
                <a:cxn ang="T11">
                  <a:pos x="T6" y="T7"/>
                </a:cxn>
              </a:cxnLst>
              <a:rect l="T12" t="T13" r="T14" b="T15"/>
              <a:pathLst>
                <a:path w="107" h="100">
                  <a:moveTo>
                    <a:pt x="0" y="0"/>
                  </a:moveTo>
                  <a:lnTo>
                    <a:pt x="107" y="0"/>
                  </a:lnTo>
                  <a:lnTo>
                    <a:pt x="55" y="100"/>
                  </a:lnTo>
                  <a:lnTo>
                    <a:pt x="0" y="0"/>
                  </a:lnTo>
                  <a:close/>
                </a:path>
              </a:pathLst>
            </a:custGeom>
            <a:noFill/>
            <a:ln w="3175" cap="rnd">
              <a:solidFill>
                <a:srgbClr val="000000"/>
              </a:solidFill>
              <a:prstDash val="solid"/>
              <a:round/>
              <a:headEnd/>
              <a:tailEnd/>
            </a:ln>
          </p:spPr>
          <p:txBody>
            <a:bodyPr/>
            <a:lstStyle/>
            <a:p>
              <a:endParaRPr lang="en-US" dirty="0"/>
            </a:p>
          </p:txBody>
        </p:sp>
        <p:sp>
          <p:nvSpPr>
            <p:cNvPr id="96293" name="Rectangle 58"/>
            <p:cNvSpPr>
              <a:spLocks noChangeArrowheads="1"/>
            </p:cNvSpPr>
            <p:nvPr/>
          </p:nvSpPr>
          <p:spPr bwMode="auto">
            <a:xfrm>
              <a:off x="97" y="2783"/>
              <a:ext cx="1619" cy="254"/>
            </a:xfrm>
            <a:prstGeom prst="rect">
              <a:avLst/>
            </a:prstGeom>
            <a:noFill/>
            <a:ln w="3175" cap="rnd">
              <a:solidFill>
                <a:srgbClr val="000000"/>
              </a:solidFill>
              <a:miter lim="800000"/>
              <a:headEnd/>
              <a:tailEnd/>
            </a:ln>
          </p:spPr>
          <p:txBody>
            <a:bodyPr/>
            <a:lstStyle/>
            <a:p>
              <a:endParaRPr lang="en-US" dirty="0"/>
            </a:p>
          </p:txBody>
        </p:sp>
        <p:sp>
          <p:nvSpPr>
            <p:cNvPr id="96294" name="Rectangle 59"/>
            <p:cNvSpPr>
              <a:spLocks noChangeArrowheads="1"/>
            </p:cNvSpPr>
            <p:nvPr/>
          </p:nvSpPr>
          <p:spPr bwMode="auto">
            <a:xfrm>
              <a:off x="305" y="2836"/>
              <a:ext cx="1170"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Legislature Adjourns</a:t>
              </a:r>
              <a:endParaRPr lang="en-US" dirty="0"/>
            </a:p>
          </p:txBody>
        </p:sp>
      </p:grpSp>
      <p:grpSp>
        <p:nvGrpSpPr>
          <p:cNvPr id="96267" name="Group 66"/>
          <p:cNvGrpSpPr>
            <a:grpSpLocks/>
          </p:cNvGrpSpPr>
          <p:nvPr/>
        </p:nvGrpSpPr>
        <p:grpSpPr bwMode="auto">
          <a:xfrm>
            <a:off x="155575" y="5257800"/>
            <a:ext cx="8253413" cy="428625"/>
            <a:chOff x="97" y="3311"/>
            <a:chExt cx="5199" cy="270"/>
          </a:xfrm>
        </p:grpSpPr>
        <p:sp>
          <p:nvSpPr>
            <p:cNvPr id="96287" name="Rectangle 61"/>
            <p:cNvSpPr>
              <a:spLocks noChangeArrowheads="1"/>
            </p:cNvSpPr>
            <p:nvPr/>
          </p:nvSpPr>
          <p:spPr bwMode="auto">
            <a:xfrm>
              <a:off x="4816" y="3410"/>
              <a:ext cx="480" cy="67"/>
            </a:xfrm>
            <a:prstGeom prst="rect">
              <a:avLst/>
            </a:prstGeom>
            <a:noFill/>
            <a:ln w="3175" cap="rnd">
              <a:solidFill>
                <a:srgbClr val="000000"/>
              </a:solidFill>
              <a:miter lim="800000"/>
              <a:headEnd/>
              <a:tailEnd/>
            </a:ln>
          </p:spPr>
          <p:txBody>
            <a:bodyPr/>
            <a:lstStyle/>
            <a:p>
              <a:endParaRPr lang="en-US" dirty="0"/>
            </a:p>
          </p:txBody>
        </p:sp>
        <p:sp>
          <p:nvSpPr>
            <p:cNvPr id="96288" name="Rectangle 62"/>
            <p:cNvSpPr>
              <a:spLocks noChangeArrowheads="1"/>
            </p:cNvSpPr>
            <p:nvPr/>
          </p:nvSpPr>
          <p:spPr bwMode="auto">
            <a:xfrm>
              <a:off x="97" y="3311"/>
              <a:ext cx="1634" cy="265"/>
            </a:xfrm>
            <a:prstGeom prst="rect">
              <a:avLst/>
            </a:prstGeom>
            <a:noFill/>
            <a:ln w="3175" cap="rnd">
              <a:solidFill>
                <a:srgbClr val="000000"/>
              </a:solidFill>
              <a:miter lim="800000"/>
              <a:headEnd/>
              <a:tailEnd/>
            </a:ln>
          </p:spPr>
          <p:txBody>
            <a:bodyPr/>
            <a:lstStyle/>
            <a:p>
              <a:endParaRPr lang="en-US" dirty="0"/>
            </a:p>
          </p:txBody>
        </p:sp>
        <p:sp>
          <p:nvSpPr>
            <p:cNvPr id="96289" name="Rectangle 63"/>
            <p:cNvSpPr>
              <a:spLocks noChangeArrowheads="1"/>
            </p:cNvSpPr>
            <p:nvPr/>
          </p:nvSpPr>
          <p:spPr bwMode="auto">
            <a:xfrm>
              <a:off x="352" y="3339"/>
              <a:ext cx="562"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Operating</a:t>
              </a:r>
              <a:endParaRPr lang="en-US" dirty="0"/>
            </a:p>
          </p:txBody>
        </p:sp>
        <p:sp>
          <p:nvSpPr>
            <p:cNvPr id="96290" name="Rectangle 64"/>
            <p:cNvSpPr>
              <a:spLocks noChangeArrowheads="1"/>
            </p:cNvSpPr>
            <p:nvPr/>
          </p:nvSpPr>
          <p:spPr bwMode="auto">
            <a:xfrm>
              <a:off x="960" y="3339"/>
              <a:ext cx="461"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Budgets</a:t>
              </a:r>
              <a:endParaRPr lang="en-US" dirty="0"/>
            </a:p>
          </p:txBody>
        </p:sp>
        <p:sp>
          <p:nvSpPr>
            <p:cNvPr id="96291" name="Rectangle 65"/>
            <p:cNvSpPr>
              <a:spLocks noChangeArrowheads="1"/>
            </p:cNvSpPr>
            <p:nvPr/>
          </p:nvSpPr>
          <p:spPr bwMode="auto">
            <a:xfrm>
              <a:off x="651" y="3447"/>
              <a:ext cx="513" cy="134"/>
            </a:xfrm>
            <a:prstGeom prst="rect">
              <a:avLst/>
            </a:prstGeom>
            <a:noFill/>
            <a:ln w="9525">
              <a:noFill/>
              <a:miter lim="800000"/>
              <a:headEnd/>
              <a:tailEnd/>
            </a:ln>
          </p:spPr>
          <p:txBody>
            <a:bodyPr wrap="none" lIns="0" tIns="0" rIns="0" bIns="0">
              <a:spAutoFit/>
            </a:bodyPr>
            <a:lstStyle/>
            <a:p>
              <a:r>
                <a:rPr lang="en-US" sz="1400" b="1" dirty="0">
                  <a:solidFill>
                    <a:srgbClr val="FFFFFF"/>
                  </a:solidFill>
                  <a:latin typeface="Tahoma" pitchFamily="34" charset="0"/>
                </a:rPr>
                <a:t>Prepared</a:t>
              </a:r>
              <a:endParaRPr lang="en-US" dirty="0"/>
            </a:p>
          </p:txBody>
        </p:sp>
      </p:grpSp>
      <p:grpSp>
        <p:nvGrpSpPr>
          <p:cNvPr id="96268" name="Group 71"/>
          <p:cNvGrpSpPr>
            <a:grpSpLocks/>
          </p:cNvGrpSpPr>
          <p:nvPr/>
        </p:nvGrpSpPr>
        <p:grpSpPr bwMode="auto">
          <a:xfrm>
            <a:off x="155575" y="2438400"/>
            <a:ext cx="5222875" cy="403225"/>
            <a:chOff x="97" y="1535"/>
            <a:chExt cx="3290" cy="254"/>
          </a:xfrm>
        </p:grpSpPr>
        <p:sp>
          <p:nvSpPr>
            <p:cNvPr id="96283" name="Rectangle 67"/>
            <p:cNvSpPr>
              <a:spLocks noChangeArrowheads="1"/>
            </p:cNvSpPr>
            <p:nvPr/>
          </p:nvSpPr>
          <p:spPr bwMode="auto">
            <a:xfrm>
              <a:off x="97" y="1535"/>
              <a:ext cx="1628" cy="254"/>
            </a:xfrm>
            <a:prstGeom prst="rect">
              <a:avLst/>
            </a:prstGeom>
            <a:noFill/>
            <a:ln w="3175" cap="rnd">
              <a:solidFill>
                <a:srgbClr val="000000"/>
              </a:solidFill>
              <a:miter lim="800000"/>
              <a:headEnd/>
              <a:tailEnd/>
            </a:ln>
          </p:spPr>
          <p:txBody>
            <a:bodyPr/>
            <a:lstStyle/>
            <a:p>
              <a:endParaRPr lang="en-US" dirty="0"/>
            </a:p>
          </p:txBody>
        </p:sp>
        <p:sp>
          <p:nvSpPr>
            <p:cNvPr id="96284" name="Rectangle 68"/>
            <p:cNvSpPr>
              <a:spLocks noChangeArrowheads="1"/>
            </p:cNvSpPr>
            <p:nvPr/>
          </p:nvSpPr>
          <p:spPr bwMode="auto">
            <a:xfrm>
              <a:off x="173" y="1588"/>
              <a:ext cx="924"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Official Revenue</a:t>
              </a:r>
              <a:endParaRPr lang="en-US" dirty="0"/>
            </a:p>
          </p:txBody>
        </p:sp>
        <p:sp>
          <p:nvSpPr>
            <p:cNvPr id="96285" name="Rectangle 69"/>
            <p:cNvSpPr>
              <a:spLocks noChangeArrowheads="1"/>
            </p:cNvSpPr>
            <p:nvPr/>
          </p:nvSpPr>
          <p:spPr bwMode="auto">
            <a:xfrm>
              <a:off x="1151" y="1588"/>
              <a:ext cx="481"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Tahoma" pitchFamily="34" charset="0"/>
                </a:rPr>
                <a:t>Forecast</a:t>
              </a:r>
              <a:endParaRPr lang="en-US" dirty="0"/>
            </a:p>
          </p:txBody>
        </p:sp>
        <p:sp>
          <p:nvSpPr>
            <p:cNvPr id="96286" name="Oval 70"/>
            <p:cNvSpPr>
              <a:spLocks noChangeArrowheads="1"/>
            </p:cNvSpPr>
            <p:nvPr/>
          </p:nvSpPr>
          <p:spPr bwMode="auto">
            <a:xfrm>
              <a:off x="3279" y="1594"/>
              <a:ext cx="108" cy="100"/>
            </a:xfrm>
            <a:prstGeom prst="ellipse">
              <a:avLst/>
            </a:prstGeom>
            <a:noFill/>
            <a:ln w="3175" cap="rnd">
              <a:solidFill>
                <a:srgbClr val="000000"/>
              </a:solidFill>
              <a:round/>
              <a:headEnd/>
              <a:tailEnd/>
            </a:ln>
          </p:spPr>
          <p:txBody>
            <a:bodyPr/>
            <a:lstStyle/>
            <a:p>
              <a:endParaRPr lang="en-US" dirty="0"/>
            </a:p>
          </p:txBody>
        </p:sp>
      </p:grpSp>
      <p:sp>
        <p:nvSpPr>
          <p:cNvPr id="96269" name="Line 72"/>
          <p:cNvSpPr>
            <a:spLocks noChangeShapeType="1"/>
          </p:cNvSpPr>
          <p:nvPr/>
        </p:nvSpPr>
        <p:spPr bwMode="auto">
          <a:xfrm>
            <a:off x="3429000" y="838200"/>
            <a:ext cx="1588" cy="4953000"/>
          </a:xfrm>
          <a:prstGeom prst="line">
            <a:avLst/>
          </a:prstGeom>
          <a:noFill/>
          <a:ln w="9525" cap="rnd">
            <a:solidFill>
              <a:srgbClr val="000000"/>
            </a:solidFill>
            <a:round/>
            <a:headEnd/>
            <a:tailEnd/>
          </a:ln>
        </p:spPr>
        <p:txBody>
          <a:bodyPr/>
          <a:lstStyle/>
          <a:p>
            <a:endParaRPr lang="en-US" dirty="0"/>
          </a:p>
        </p:txBody>
      </p:sp>
      <p:sp>
        <p:nvSpPr>
          <p:cNvPr id="96270" name="Line 73"/>
          <p:cNvSpPr>
            <a:spLocks noChangeShapeType="1"/>
          </p:cNvSpPr>
          <p:nvPr/>
        </p:nvSpPr>
        <p:spPr bwMode="auto">
          <a:xfrm>
            <a:off x="3827463" y="838200"/>
            <a:ext cx="6350" cy="4943475"/>
          </a:xfrm>
          <a:prstGeom prst="line">
            <a:avLst/>
          </a:prstGeom>
          <a:noFill/>
          <a:ln w="9525" cap="rnd">
            <a:solidFill>
              <a:srgbClr val="000000"/>
            </a:solidFill>
            <a:round/>
            <a:headEnd/>
            <a:tailEnd/>
          </a:ln>
        </p:spPr>
        <p:txBody>
          <a:bodyPr/>
          <a:lstStyle/>
          <a:p>
            <a:endParaRPr lang="en-US" dirty="0"/>
          </a:p>
        </p:txBody>
      </p:sp>
      <p:sp>
        <p:nvSpPr>
          <p:cNvPr id="96271" name="Line 74"/>
          <p:cNvSpPr>
            <a:spLocks noChangeShapeType="1"/>
          </p:cNvSpPr>
          <p:nvPr/>
        </p:nvSpPr>
        <p:spPr bwMode="auto">
          <a:xfrm>
            <a:off x="4217988" y="838200"/>
            <a:ext cx="1587" cy="4953000"/>
          </a:xfrm>
          <a:prstGeom prst="line">
            <a:avLst/>
          </a:prstGeom>
          <a:noFill/>
          <a:ln w="9525" cap="rnd">
            <a:solidFill>
              <a:srgbClr val="000000"/>
            </a:solidFill>
            <a:round/>
            <a:headEnd/>
            <a:tailEnd/>
          </a:ln>
        </p:spPr>
        <p:txBody>
          <a:bodyPr/>
          <a:lstStyle/>
          <a:p>
            <a:endParaRPr lang="en-US" dirty="0"/>
          </a:p>
        </p:txBody>
      </p:sp>
      <p:sp>
        <p:nvSpPr>
          <p:cNvPr id="96272" name="Line 75"/>
          <p:cNvSpPr>
            <a:spLocks noChangeShapeType="1"/>
          </p:cNvSpPr>
          <p:nvPr/>
        </p:nvSpPr>
        <p:spPr bwMode="auto">
          <a:xfrm>
            <a:off x="4686300" y="838200"/>
            <a:ext cx="1588" cy="4953000"/>
          </a:xfrm>
          <a:prstGeom prst="line">
            <a:avLst/>
          </a:prstGeom>
          <a:noFill/>
          <a:ln w="9525" cap="rnd">
            <a:solidFill>
              <a:srgbClr val="000000"/>
            </a:solidFill>
            <a:round/>
            <a:headEnd/>
            <a:tailEnd/>
          </a:ln>
        </p:spPr>
        <p:txBody>
          <a:bodyPr/>
          <a:lstStyle/>
          <a:p>
            <a:endParaRPr lang="en-US" dirty="0"/>
          </a:p>
        </p:txBody>
      </p:sp>
      <p:sp>
        <p:nvSpPr>
          <p:cNvPr id="96273" name="Line 76"/>
          <p:cNvSpPr>
            <a:spLocks noChangeShapeType="1"/>
          </p:cNvSpPr>
          <p:nvPr/>
        </p:nvSpPr>
        <p:spPr bwMode="auto">
          <a:xfrm>
            <a:off x="5076825" y="838200"/>
            <a:ext cx="1588" cy="4953000"/>
          </a:xfrm>
          <a:prstGeom prst="line">
            <a:avLst/>
          </a:prstGeom>
          <a:noFill/>
          <a:ln w="9525" cap="rnd">
            <a:solidFill>
              <a:srgbClr val="000000"/>
            </a:solidFill>
            <a:round/>
            <a:headEnd/>
            <a:tailEnd/>
          </a:ln>
        </p:spPr>
        <p:txBody>
          <a:bodyPr/>
          <a:lstStyle/>
          <a:p>
            <a:endParaRPr lang="en-US" dirty="0"/>
          </a:p>
        </p:txBody>
      </p:sp>
      <p:sp>
        <p:nvSpPr>
          <p:cNvPr id="96274" name="Line 77"/>
          <p:cNvSpPr>
            <a:spLocks noChangeShapeType="1"/>
          </p:cNvSpPr>
          <p:nvPr/>
        </p:nvSpPr>
        <p:spPr bwMode="auto">
          <a:xfrm>
            <a:off x="5545138" y="838200"/>
            <a:ext cx="1587" cy="4953000"/>
          </a:xfrm>
          <a:prstGeom prst="line">
            <a:avLst/>
          </a:prstGeom>
          <a:noFill/>
          <a:ln w="9525" cap="rnd">
            <a:solidFill>
              <a:srgbClr val="000000"/>
            </a:solidFill>
            <a:round/>
            <a:headEnd/>
            <a:tailEnd/>
          </a:ln>
        </p:spPr>
        <p:txBody>
          <a:bodyPr/>
          <a:lstStyle/>
          <a:p>
            <a:endParaRPr lang="en-US" dirty="0"/>
          </a:p>
        </p:txBody>
      </p:sp>
      <p:sp>
        <p:nvSpPr>
          <p:cNvPr id="96275" name="Line 78"/>
          <p:cNvSpPr>
            <a:spLocks noChangeShapeType="1"/>
          </p:cNvSpPr>
          <p:nvPr/>
        </p:nvSpPr>
        <p:spPr bwMode="auto">
          <a:xfrm>
            <a:off x="5935663" y="838200"/>
            <a:ext cx="1587" cy="4953000"/>
          </a:xfrm>
          <a:prstGeom prst="line">
            <a:avLst/>
          </a:prstGeom>
          <a:noFill/>
          <a:ln w="9525" cap="rnd">
            <a:solidFill>
              <a:srgbClr val="000000"/>
            </a:solidFill>
            <a:round/>
            <a:headEnd/>
            <a:tailEnd/>
          </a:ln>
        </p:spPr>
        <p:txBody>
          <a:bodyPr/>
          <a:lstStyle/>
          <a:p>
            <a:endParaRPr lang="en-US" dirty="0"/>
          </a:p>
        </p:txBody>
      </p:sp>
      <p:sp>
        <p:nvSpPr>
          <p:cNvPr id="96276" name="Line 79"/>
          <p:cNvSpPr>
            <a:spLocks noChangeShapeType="1"/>
          </p:cNvSpPr>
          <p:nvPr/>
        </p:nvSpPr>
        <p:spPr bwMode="auto">
          <a:xfrm>
            <a:off x="6403975" y="838200"/>
            <a:ext cx="1588" cy="4953000"/>
          </a:xfrm>
          <a:prstGeom prst="line">
            <a:avLst/>
          </a:prstGeom>
          <a:noFill/>
          <a:ln w="9525" cap="rnd">
            <a:solidFill>
              <a:srgbClr val="000000"/>
            </a:solidFill>
            <a:round/>
            <a:headEnd/>
            <a:tailEnd/>
          </a:ln>
        </p:spPr>
        <p:txBody>
          <a:bodyPr/>
          <a:lstStyle/>
          <a:p>
            <a:endParaRPr lang="en-US" dirty="0"/>
          </a:p>
        </p:txBody>
      </p:sp>
      <p:sp>
        <p:nvSpPr>
          <p:cNvPr id="96277" name="Line 80"/>
          <p:cNvSpPr>
            <a:spLocks noChangeShapeType="1"/>
          </p:cNvSpPr>
          <p:nvPr/>
        </p:nvSpPr>
        <p:spPr bwMode="auto">
          <a:xfrm>
            <a:off x="6794500" y="762000"/>
            <a:ext cx="1588" cy="5029200"/>
          </a:xfrm>
          <a:prstGeom prst="line">
            <a:avLst/>
          </a:prstGeom>
          <a:noFill/>
          <a:ln w="9525" cap="rnd">
            <a:solidFill>
              <a:srgbClr val="000000"/>
            </a:solidFill>
            <a:round/>
            <a:headEnd/>
            <a:tailEnd/>
          </a:ln>
        </p:spPr>
        <p:txBody>
          <a:bodyPr/>
          <a:lstStyle/>
          <a:p>
            <a:endParaRPr lang="en-US" dirty="0"/>
          </a:p>
        </p:txBody>
      </p:sp>
      <p:sp>
        <p:nvSpPr>
          <p:cNvPr id="96278" name="Line 81"/>
          <p:cNvSpPr>
            <a:spLocks noChangeShapeType="1"/>
          </p:cNvSpPr>
          <p:nvPr/>
        </p:nvSpPr>
        <p:spPr bwMode="auto">
          <a:xfrm>
            <a:off x="7262813" y="838200"/>
            <a:ext cx="1587" cy="4953000"/>
          </a:xfrm>
          <a:prstGeom prst="line">
            <a:avLst/>
          </a:prstGeom>
          <a:noFill/>
          <a:ln w="9525" cap="rnd">
            <a:solidFill>
              <a:srgbClr val="000000"/>
            </a:solidFill>
            <a:round/>
            <a:headEnd/>
            <a:tailEnd/>
          </a:ln>
        </p:spPr>
        <p:txBody>
          <a:bodyPr/>
          <a:lstStyle/>
          <a:p>
            <a:endParaRPr lang="en-US" dirty="0"/>
          </a:p>
        </p:txBody>
      </p:sp>
      <p:sp>
        <p:nvSpPr>
          <p:cNvPr id="96279" name="Line 82"/>
          <p:cNvSpPr>
            <a:spLocks noChangeShapeType="1"/>
          </p:cNvSpPr>
          <p:nvPr/>
        </p:nvSpPr>
        <p:spPr bwMode="auto">
          <a:xfrm>
            <a:off x="7696200" y="838200"/>
            <a:ext cx="76200" cy="4953000"/>
          </a:xfrm>
          <a:prstGeom prst="line">
            <a:avLst/>
          </a:prstGeom>
          <a:noFill/>
          <a:ln w="9525" cap="rnd">
            <a:solidFill>
              <a:srgbClr val="000000"/>
            </a:solidFill>
            <a:round/>
            <a:headEnd/>
            <a:tailEnd/>
          </a:ln>
        </p:spPr>
        <p:txBody>
          <a:bodyPr/>
          <a:lstStyle/>
          <a:p>
            <a:endParaRPr lang="en-US" dirty="0"/>
          </a:p>
        </p:txBody>
      </p:sp>
      <p:sp>
        <p:nvSpPr>
          <p:cNvPr id="96280" name="Line 83"/>
          <p:cNvSpPr>
            <a:spLocks noChangeShapeType="1"/>
          </p:cNvSpPr>
          <p:nvPr/>
        </p:nvSpPr>
        <p:spPr bwMode="auto">
          <a:xfrm>
            <a:off x="8077200" y="838200"/>
            <a:ext cx="79375" cy="4953000"/>
          </a:xfrm>
          <a:prstGeom prst="line">
            <a:avLst/>
          </a:prstGeom>
          <a:noFill/>
          <a:ln w="9525" cap="rnd">
            <a:solidFill>
              <a:srgbClr val="000000"/>
            </a:solidFill>
            <a:round/>
            <a:headEnd/>
            <a:tailEnd/>
          </a:ln>
        </p:spPr>
        <p:txBody>
          <a:bodyPr/>
          <a:lstStyle/>
          <a:p>
            <a:endParaRPr lang="en-US" dirty="0"/>
          </a:p>
        </p:txBody>
      </p:sp>
      <p:sp>
        <p:nvSpPr>
          <p:cNvPr id="96281" name="Rectangle 84"/>
          <p:cNvSpPr>
            <a:spLocks noChangeArrowheads="1"/>
          </p:cNvSpPr>
          <p:nvPr/>
        </p:nvSpPr>
        <p:spPr bwMode="auto">
          <a:xfrm>
            <a:off x="1905000" y="0"/>
            <a:ext cx="6781800" cy="492443"/>
          </a:xfrm>
          <a:prstGeom prst="rect">
            <a:avLst/>
          </a:prstGeom>
          <a:noFill/>
          <a:ln w="9525">
            <a:noFill/>
            <a:miter lim="800000"/>
            <a:headEnd/>
            <a:tailEnd/>
          </a:ln>
        </p:spPr>
        <p:txBody>
          <a:bodyPr wrap="square" lIns="0" tIns="0" rIns="0" bIns="0">
            <a:spAutoFit/>
          </a:bodyPr>
          <a:lstStyle/>
          <a:p>
            <a:r>
              <a:rPr lang="en-US" sz="3200" b="1" u="sng" dirty="0">
                <a:solidFill>
                  <a:srgbClr val="000000"/>
                </a:solidFill>
                <a:latin typeface="Tahoma" pitchFamily="34" charset="0"/>
              </a:rPr>
              <a:t>Regular Session</a:t>
            </a:r>
            <a:r>
              <a:rPr lang="en-US" sz="3200" b="1" dirty="0">
                <a:solidFill>
                  <a:srgbClr val="000000"/>
                </a:solidFill>
                <a:latin typeface="Tahoma" pitchFamily="34" charset="0"/>
              </a:rPr>
              <a:t> Budget Calendar </a:t>
            </a:r>
            <a:endParaRPr lang="en-US" sz="3200" u="sng" dirty="0"/>
          </a:p>
        </p:txBody>
      </p:sp>
      <p:sp>
        <p:nvSpPr>
          <p:cNvPr id="96282" name="Line 85"/>
          <p:cNvSpPr>
            <a:spLocks noChangeShapeType="1"/>
          </p:cNvSpPr>
          <p:nvPr/>
        </p:nvSpPr>
        <p:spPr bwMode="auto">
          <a:xfrm>
            <a:off x="3359150" y="5791200"/>
            <a:ext cx="4764088" cy="1588"/>
          </a:xfrm>
          <a:prstGeom prst="line">
            <a:avLst/>
          </a:prstGeom>
          <a:noFill/>
          <a:ln w="3175" cap="rnd">
            <a:solidFill>
              <a:srgbClr val="000000"/>
            </a:solidFill>
            <a:round/>
            <a:headEnd/>
            <a:tailEnd/>
          </a:ln>
        </p:spPr>
        <p:txBody>
          <a:bodyPr/>
          <a:lstStyle/>
          <a:p>
            <a:endParaRPr lang="en-US" dirty="0"/>
          </a:p>
        </p:txBody>
      </p:sp>
      <p:grpSp>
        <p:nvGrpSpPr>
          <p:cNvPr id="85" name="Group 3"/>
          <p:cNvGrpSpPr>
            <a:grpSpLocks/>
          </p:cNvGrpSpPr>
          <p:nvPr/>
        </p:nvGrpSpPr>
        <p:grpSpPr bwMode="auto">
          <a:xfrm>
            <a:off x="228600" y="228600"/>
            <a:ext cx="1371600" cy="737813"/>
            <a:chOff x="2640" y="796"/>
            <a:chExt cx="950" cy="1043"/>
          </a:xfrm>
        </p:grpSpPr>
        <p:sp>
          <p:nvSpPr>
            <p:cNvPr id="86"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87" name="Group 5"/>
            <p:cNvGrpSpPr>
              <a:grpSpLocks/>
            </p:cNvGrpSpPr>
            <p:nvPr/>
          </p:nvGrpSpPr>
          <p:grpSpPr bwMode="auto">
            <a:xfrm>
              <a:off x="2662" y="815"/>
              <a:ext cx="928" cy="1024"/>
              <a:chOff x="2662" y="815"/>
              <a:chExt cx="928" cy="1024"/>
            </a:xfrm>
          </p:grpSpPr>
          <p:sp>
            <p:nvSpPr>
              <p:cNvPr id="88"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89"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90"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91"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92"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93"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94"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95"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96"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97"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98"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99"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00" name="Rectangle 18"/>
              <p:cNvSpPr>
                <a:spLocks noChangeArrowheads="1"/>
              </p:cNvSpPr>
              <p:nvPr/>
            </p:nvSpPr>
            <p:spPr bwMode="auto">
              <a:xfrm>
                <a:off x="2913" y="1154"/>
                <a:ext cx="283" cy="685"/>
              </a:xfrm>
              <a:prstGeom prst="rect">
                <a:avLst/>
              </a:prstGeom>
              <a:noFill/>
              <a:ln w="9525">
                <a:noFill/>
                <a:miter lim="800000"/>
                <a:headEnd/>
                <a:tailEnd/>
              </a:ln>
            </p:spPr>
            <p:txBody>
              <a:bodyPr wrap="none" lIns="0" tIns="0" rIns="0" bIns="0">
                <a:spAutoFit/>
              </a:bodyPr>
              <a:lstStyle/>
              <a:p>
                <a:pPr algn="ctr" defTabSz="820738" eaLnBrk="0" hangingPunct="0"/>
                <a:r>
                  <a:rPr lang="en-US" sz="800" dirty="0">
                    <a:solidFill>
                      <a:srgbClr val="FFFFFF"/>
                    </a:solidFill>
                    <a:latin typeface="Tahoma" pitchFamily="34" charset="0"/>
                  </a:rPr>
                  <a:t>PREPARATION</a:t>
                </a:r>
              </a:p>
              <a:p>
                <a:pPr algn="ctr" defTabSz="820738" eaLnBrk="0" hangingPunct="0"/>
                <a:endParaRPr lang="en-US" sz="3000" dirty="0">
                  <a:latin typeface="Brush Script MT" pitchFamily="66" charset="0"/>
                </a:endParaRPr>
              </a:p>
            </p:txBody>
          </p:sp>
          <p:sp>
            <p:nvSpPr>
              <p:cNvPr id="101"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Slide Number Placeholder 1"/>
          <p:cNvSpPr>
            <a:spLocks noGrp="1"/>
          </p:cNvSpPr>
          <p:nvPr>
            <p:ph type="sldNum" sz="quarter" idx="12"/>
          </p:nvPr>
        </p:nvSpPr>
        <p:spPr/>
        <p:txBody>
          <a:bodyPr/>
          <a:lstStyle/>
          <a:p>
            <a:pPr>
              <a:defRPr/>
            </a:pPr>
            <a:fld id="{FBB34050-6271-48D8-9E98-E46833332E62}"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2" y="767882"/>
            <a:ext cx="9067800" cy="6124754"/>
          </a:xfrm>
          <a:prstGeom prst="rect">
            <a:avLst/>
          </a:prstGeom>
        </p:spPr>
        <p:txBody>
          <a:bodyPr wrap="square">
            <a:spAutoFit/>
          </a:bodyPr>
          <a:lstStyle/>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Pre-fiscal session budget hearings:  </a:t>
            </a:r>
            <a:r>
              <a:rPr lang="en-US" sz="1400" dirty="0">
                <a:solidFill>
                  <a:srgbClr val="000000"/>
                </a:solidFill>
                <a:latin typeface="Times New Roman" panose="02020603050405020304" pitchFamily="18" charset="0"/>
                <a:ea typeface="Calibri" panose="020F0502020204030204" pitchFamily="34" charset="0"/>
              </a:rPr>
              <a:t>Budget hearings tentative dates are all day 9am to 4:30pm, with a break for lunch, on Tuesdays, Wednesdays and Thursdays in the first two weeks of March. </a:t>
            </a: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 </a:t>
            </a:r>
            <a:endParaRPr lang="en-US" sz="1400" dirty="0">
              <a:solidFill>
                <a:srgbClr val="000000"/>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Pre-filing: </a:t>
            </a:r>
            <a:r>
              <a:rPr lang="en-US" sz="1400" b="1" dirty="0">
                <a:solidFill>
                  <a:srgbClr val="FF0000"/>
                </a:solidFill>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Pre-filing begins the second Monday of January of each year of a fiscal session of the General Assembly which is held in a year in which the preferential primary election is held in May (this is the 2022 Fiscal Session) and the second Monday of March of each year of a fiscal session of the General Assembly which is held in a year in which the preferential primary election is held in March (this is the 2020 Fiscal Session). </a:t>
            </a: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 </a:t>
            </a:r>
            <a:endParaRPr lang="en-US" sz="1400" dirty="0">
              <a:solidFill>
                <a:srgbClr val="000000"/>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Convening of fiscal session:</a:t>
            </a:r>
            <a:endParaRPr lang="en-US" sz="1400" dirty="0">
              <a:solidFill>
                <a:srgbClr val="000000"/>
              </a:solidFill>
              <a:latin typeface="Times New Roman" panose="02020603050405020304" pitchFamily="18" charset="0"/>
              <a:ea typeface="Calibri" panose="020F0502020204030204" pitchFamily="34" charset="0"/>
            </a:endParaRPr>
          </a:p>
          <a:p>
            <a:pPr marR="0" lvl="0">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rPr>
              <a:t>The General Assembly shall meet in a fiscal session at 12:00 noon on the on the second Monday in February in the years in which the preferential primary election is held in May (this is the 2022 Fiscal Session) and on the second Wednesday in April in the years in which the preferential primary election is held in March (this is the 2020 Fiscal Session).  This rule is derived from Arkansas Constitution, Article 5, § 5, which permits the General Assembly to establish the dates of a Fiscal Session. </a:t>
            </a: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 </a:t>
            </a:r>
            <a:endParaRPr lang="en-US" sz="1400" dirty="0">
              <a:solidFill>
                <a:srgbClr val="000000"/>
              </a:solidFill>
              <a:latin typeface="Times New Roman" panose="02020603050405020304" pitchFamily="18" charset="0"/>
              <a:ea typeface="Calibri" panose="020F0502020204030204" pitchFamily="34" charset="0"/>
            </a:endParaRP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Deadline for filing Identical Resolution for non-appropriation bills: </a:t>
            </a:r>
            <a:r>
              <a:rPr lang="en-US" sz="1400" dirty="0">
                <a:solidFill>
                  <a:srgbClr val="000000"/>
                </a:solidFill>
                <a:latin typeface="Times New Roman" panose="02020603050405020304" pitchFamily="18" charset="0"/>
                <a:ea typeface="Calibri" panose="020F0502020204030204" pitchFamily="34" charset="0"/>
              </a:rPr>
              <a:t>Joint Rules state that identical resolutions may not be filed later than the first day of each fiscal session. A two-third (2/3) vote is required by the General Assembly. </a:t>
            </a:r>
          </a:p>
          <a:p>
            <a:pPr marL="0" marR="0">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rPr>
              <a:t> </a:t>
            </a: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Deadline for filing appropriation bills: </a:t>
            </a:r>
            <a:r>
              <a:rPr lang="en-US" sz="1400" dirty="0">
                <a:solidFill>
                  <a:srgbClr val="000000"/>
                </a:solidFill>
                <a:latin typeface="Times New Roman" panose="02020603050405020304" pitchFamily="18" charset="0"/>
                <a:ea typeface="Calibri" panose="020F0502020204030204" pitchFamily="34" charset="0"/>
              </a:rPr>
              <a:t>Joint Rules state: The deadline for filing appropriation bills is no later than the fifteenth (15th) day of the fiscal session. In order to extend the deadline, a two-third (2/3) vote is required by the General Assembly.</a:t>
            </a:r>
            <a:r>
              <a:rPr lang="en-US" sz="1400" b="1" dirty="0">
                <a:solidFill>
                  <a:srgbClr val="000000"/>
                </a:solidFill>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Deadline for filing General Legislation or non-appropriation bills that have been approved with the passage of Identical Resolutions.  </a:t>
            </a:r>
          </a:p>
          <a:p>
            <a:pPr marL="457200" marR="0">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rPr>
              <a:t> </a:t>
            </a:r>
          </a:p>
          <a:p>
            <a:pPr marL="0" marR="0">
              <a:spcBef>
                <a:spcPts val="0"/>
              </a:spcBef>
              <a:spcAft>
                <a:spcPts val="0"/>
              </a:spcAft>
            </a:pPr>
            <a:r>
              <a:rPr lang="en-US" sz="1400" b="1" dirty="0">
                <a:solidFill>
                  <a:srgbClr val="000000"/>
                </a:solidFill>
                <a:latin typeface="Times New Roman" panose="02020603050405020304" pitchFamily="18" charset="0"/>
                <a:ea typeface="Calibri" panose="020F0502020204030204" pitchFamily="34" charset="0"/>
              </a:rPr>
              <a:t>Length of fiscal session:</a:t>
            </a:r>
            <a:endParaRPr lang="en-US" sz="1400" dirty="0">
              <a:solidFill>
                <a:srgbClr val="000000"/>
              </a:solidFill>
              <a:latin typeface="Times New Roman" panose="02020603050405020304" pitchFamily="18" charset="0"/>
              <a:ea typeface="Calibri" panose="020F0502020204030204" pitchFamily="34" charset="0"/>
            </a:endParaRPr>
          </a:p>
          <a:p>
            <a:pPr marR="0" lvl="0">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rPr>
              <a:t>Arkansas Constitution, Article 5, § 17 states that the fiscal session shall not exceed thirty calendar days in duration. </a:t>
            </a:r>
          </a:p>
          <a:p>
            <a:pPr marL="228600" marR="0">
              <a:spcBef>
                <a:spcPts val="0"/>
              </a:spcBef>
              <a:spcAft>
                <a:spcPts val="0"/>
              </a:spcAft>
            </a:pPr>
            <a:r>
              <a:rPr lang="en-US" sz="1400" dirty="0">
                <a:solidFill>
                  <a:srgbClr val="FF0000"/>
                </a:solidFill>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The fiscal session may be extended one-time not to exceed fifteen calendar days by a vote of three-fourths (3/4) of the General Assembly.  </a:t>
            </a:r>
          </a:p>
        </p:txBody>
      </p:sp>
      <p:sp>
        <p:nvSpPr>
          <p:cNvPr id="3" name="TextBox 2"/>
          <p:cNvSpPr txBox="1"/>
          <p:nvPr/>
        </p:nvSpPr>
        <p:spPr>
          <a:xfrm>
            <a:off x="1267124" y="131447"/>
            <a:ext cx="6315639" cy="615553"/>
          </a:xfrm>
          <a:prstGeom prst="rect">
            <a:avLst/>
          </a:prstGeom>
          <a:noFill/>
        </p:spPr>
        <p:txBody>
          <a:bodyPr wrap="none" rtlCol="0">
            <a:spAutoFit/>
          </a:bodyPr>
          <a:lstStyle/>
          <a:p>
            <a:pPr algn="ctr"/>
            <a:r>
              <a:rPr lang="en-US" dirty="0"/>
              <a:t>FISCAL SESSIONS - Budget Calendar</a:t>
            </a:r>
          </a:p>
          <a:p>
            <a:pPr algn="ctr"/>
            <a:r>
              <a:rPr lang="en-US" sz="1600" dirty="0"/>
              <a:t>Have different starting dates depending on when elections are held </a:t>
            </a:r>
          </a:p>
        </p:txBody>
      </p:sp>
      <p:sp>
        <p:nvSpPr>
          <p:cNvPr id="4" name="Slide Number Placeholder 3"/>
          <p:cNvSpPr>
            <a:spLocks noGrp="1"/>
          </p:cNvSpPr>
          <p:nvPr>
            <p:ph type="sldNum" sz="quarter" idx="12"/>
          </p:nvPr>
        </p:nvSpPr>
        <p:spPr/>
        <p:txBody>
          <a:bodyPr/>
          <a:lstStyle/>
          <a:p>
            <a:pPr>
              <a:defRPr/>
            </a:pPr>
            <a:fld id="{FBB34050-6271-48D8-9E98-E46833332E62}"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5" y="1215043"/>
            <a:ext cx="4495800" cy="4495800"/>
          </a:xfrm>
          <a:prstGeom prst="rect">
            <a:avLst/>
          </a:prstGeom>
        </p:spPr>
      </p:pic>
      <p:sp>
        <p:nvSpPr>
          <p:cNvPr id="16387" name="Rectangle 2"/>
          <p:cNvSpPr>
            <a:spLocks noGrp="1" noChangeArrowheads="1"/>
          </p:cNvSpPr>
          <p:nvPr>
            <p:ph type="title"/>
          </p:nvPr>
        </p:nvSpPr>
        <p:spPr>
          <a:xfrm>
            <a:off x="1822543" y="99818"/>
            <a:ext cx="6627829" cy="1447800"/>
          </a:xfrm>
        </p:spPr>
        <p:txBody>
          <a:bodyPr/>
          <a:lstStyle/>
          <a:p>
            <a:pPr eaLnBrk="1" hangingPunct="1"/>
            <a:r>
              <a:rPr lang="en-US" sz="3200" u="sng" dirty="0"/>
              <a:t>Executive</a:t>
            </a:r>
            <a:br>
              <a:rPr lang="en-US" sz="3200" dirty="0"/>
            </a:br>
            <a:r>
              <a:rPr lang="en-US" sz="3200" dirty="0"/>
              <a:t>Roles in Budget Preparation Phase</a:t>
            </a:r>
          </a:p>
        </p:txBody>
      </p:sp>
      <p:sp>
        <p:nvSpPr>
          <p:cNvPr id="96260" name="Rectangle 4"/>
          <p:cNvSpPr>
            <a:spLocks noGrp="1" noChangeArrowheads="1"/>
          </p:cNvSpPr>
          <p:nvPr>
            <p:ph type="body" sz="half" idx="2"/>
          </p:nvPr>
        </p:nvSpPr>
        <p:spPr>
          <a:xfrm>
            <a:off x="4575175" y="2237969"/>
            <a:ext cx="4448093" cy="4411286"/>
          </a:xfrm>
        </p:spPr>
        <p:txBody>
          <a:bodyPr/>
          <a:lstStyle/>
          <a:p>
            <a:pPr marL="0" indent="0" eaLnBrk="1" hangingPunct="1">
              <a:buNone/>
            </a:pPr>
            <a:r>
              <a:rPr lang="en-US" sz="2000" u="sng" dirty="0"/>
              <a:t>The Executive:</a:t>
            </a:r>
          </a:p>
          <a:p>
            <a:pPr eaLnBrk="1" hangingPunct="1"/>
            <a:r>
              <a:rPr lang="en-US" sz="2000" dirty="0"/>
              <a:t>Set Policy for Agency Requests</a:t>
            </a:r>
          </a:p>
          <a:p>
            <a:pPr eaLnBrk="1" hangingPunct="1"/>
            <a:endParaRPr lang="en-US" sz="800" dirty="0"/>
          </a:p>
          <a:p>
            <a:pPr eaLnBrk="1" hangingPunct="1"/>
            <a:r>
              <a:rPr lang="en-US" sz="2000" dirty="0"/>
              <a:t>Review Agencies Requests and make an Executive Recommendation</a:t>
            </a:r>
          </a:p>
          <a:p>
            <a:pPr eaLnBrk="1" hangingPunct="1"/>
            <a:endParaRPr lang="en-US" sz="800" dirty="0"/>
          </a:p>
          <a:p>
            <a:pPr eaLnBrk="1" hangingPunct="1"/>
            <a:r>
              <a:rPr lang="en-US" sz="2000" dirty="0"/>
              <a:t>Forecast State Revenue</a:t>
            </a:r>
          </a:p>
          <a:p>
            <a:pPr eaLnBrk="1" hangingPunct="1"/>
            <a:endParaRPr lang="en-US" sz="800" dirty="0"/>
          </a:p>
          <a:p>
            <a:pPr eaLnBrk="1" hangingPunct="1"/>
            <a:r>
              <a:rPr lang="en-US" sz="2000" dirty="0"/>
              <a:t>Recommend Balanced Budget</a:t>
            </a:r>
          </a:p>
          <a:p>
            <a:pPr eaLnBrk="1" hangingPunct="1"/>
            <a:endParaRPr lang="en-US" sz="800" dirty="0"/>
          </a:p>
          <a:p>
            <a:pPr eaLnBrk="1" hangingPunct="1"/>
            <a:r>
              <a:rPr lang="en-US" sz="2000" dirty="0"/>
              <a:t>Recommend Revenues as Needed</a:t>
            </a:r>
          </a:p>
        </p:txBody>
      </p:sp>
      <p:sp>
        <p:nvSpPr>
          <p:cNvPr id="16389" name="Text Box 5"/>
          <p:cNvSpPr txBox="1">
            <a:spLocks noChangeArrowheads="1"/>
          </p:cNvSpPr>
          <p:nvPr/>
        </p:nvSpPr>
        <p:spPr bwMode="auto">
          <a:xfrm>
            <a:off x="622754" y="4102100"/>
            <a:ext cx="3339646" cy="683024"/>
          </a:xfrm>
          <a:prstGeom prst="rect">
            <a:avLst/>
          </a:prstGeom>
          <a:noFill/>
          <a:ln w="9525">
            <a:noFill/>
            <a:miter lim="800000"/>
            <a:headEnd/>
            <a:tailEnd/>
          </a:ln>
        </p:spPr>
        <p:txBody>
          <a:bodyPr wrap="square" lIns="82058" tIns="41029" rIns="82058" bIns="41029">
            <a:spAutoFit/>
          </a:bodyPr>
          <a:lstStyle/>
          <a:p>
            <a:pPr defTabSz="820738" eaLnBrk="0" hangingPunct="0"/>
            <a:r>
              <a:rPr lang="en-US" sz="3900" dirty="0">
                <a:solidFill>
                  <a:schemeClr val="bg1"/>
                </a:solidFill>
                <a:latin typeface="Tahoma" pitchFamily="34" charset="0"/>
              </a:rPr>
              <a:t>Governor/DFA</a:t>
            </a:r>
            <a:endParaRPr lang="en-US" sz="2900" dirty="0">
              <a:latin typeface="Tahoma" pitchFamily="34" charset="0"/>
            </a:endParaRPr>
          </a:p>
        </p:txBody>
      </p:sp>
      <p:grpSp>
        <p:nvGrpSpPr>
          <p:cNvPr id="6" name="Group 5"/>
          <p:cNvGrpSpPr>
            <a:grpSpLocks/>
          </p:cNvGrpSpPr>
          <p:nvPr/>
        </p:nvGrpSpPr>
        <p:grpSpPr bwMode="auto">
          <a:xfrm>
            <a:off x="228600" y="152400"/>
            <a:ext cx="1371600" cy="737813"/>
            <a:chOff x="2640" y="796"/>
            <a:chExt cx="950" cy="1043"/>
          </a:xfrm>
        </p:grpSpPr>
        <p:sp>
          <p:nvSpPr>
            <p:cNvPr id="7" name="Oval 6"/>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8" name="Group 7"/>
            <p:cNvGrpSpPr>
              <a:grpSpLocks/>
            </p:cNvGrpSpPr>
            <p:nvPr/>
          </p:nvGrpSpPr>
          <p:grpSpPr bwMode="auto">
            <a:xfrm>
              <a:off x="2662" y="815"/>
              <a:ext cx="928" cy="1024"/>
              <a:chOff x="2662" y="815"/>
              <a:chExt cx="928" cy="1024"/>
            </a:xfrm>
          </p:grpSpPr>
          <p:sp>
            <p:nvSpPr>
              <p:cNvPr id="9" name="Oval 8"/>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0" name="Oval 9"/>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1" name="Oval 10"/>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2" name="Oval 11"/>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3" name="Oval 12"/>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4" name="Oval 13"/>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5" name="Oval 14"/>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6" name="Oval 15"/>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7" name="Oval 16"/>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8" name="Oval 17"/>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9" name="Oval 18"/>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0" name="Oval 19"/>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1" name="Rectangle 20"/>
              <p:cNvSpPr>
                <a:spLocks noChangeArrowheads="1"/>
              </p:cNvSpPr>
              <p:nvPr/>
            </p:nvSpPr>
            <p:spPr bwMode="auto">
              <a:xfrm>
                <a:off x="2913" y="1154"/>
                <a:ext cx="283" cy="685"/>
              </a:xfrm>
              <a:prstGeom prst="rect">
                <a:avLst/>
              </a:prstGeom>
              <a:noFill/>
              <a:ln w="9525">
                <a:noFill/>
                <a:miter lim="800000"/>
                <a:headEnd/>
                <a:tailEnd/>
              </a:ln>
            </p:spPr>
            <p:txBody>
              <a:bodyPr wrap="none" lIns="0" tIns="0" rIns="0" bIns="0">
                <a:spAutoFit/>
              </a:bodyPr>
              <a:lstStyle/>
              <a:p>
                <a:pPr algn="ctr" defTabSz="820738" eaLnBrk="0" hangingPunct="0"/>
                <a:r>
                  <a:rPr lang="en-US" sz="800" dirty="0">
                    <a:solidFill>
                      <a:srgbClr val="FFFFFF"/>
                    </a:solidFill>
                    <a:latin typeface="Tahoma" pitchFamily="34" charset="0"/>
                  </a:rPr>
                  <a:t>PREPARATION</a:t>
                </a:r>
              </a:p>
              <a:p>
                <a:pPr algn="ctr" defTabSz="820738" eaLnBrk="0" hangingPunct="0"/>
                <a:endParaRPr lang="en-US" sz="3000" dirty="0">
                  <a:latin typeface="Brush Script MT" pitchFamily="66" charset="0"/>
                </a:endParaRPr>
              </a:p>
            </p:txBody>
          </p:sp>
          <p:sp>
            <p:nvSpPr>
              <p:cNvPr id="22"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3" name="Slide Number Placeholder 2"/>
          <p:cNvSpPr>
            <a:spLocks noGrp="1"/>
          </p:cNvSpPr>
          <p:nvPr>
            <p:ph type="sldNum" sz="quarter" idx="12"/>
          </p:nvPr>
        </p:nvSpPr>
        <p:spPr/>
        <p:txBody>
          <a:bodyPr/>
          <a:lstStyle/>
          <a:p>
            <a:pPr>
              <a:defRPr/>
            </a:pPr>
            <a:fld id="{D15D6B8F-2B0D-4AB3-AC6A-147FAF5AA01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ChangeArrowheads="1"/>
          </p:cNvSpPr>
          <p:nvPr/>
        </p:nvSpPr>
        <p:spPr bwMode="auto">
          <a:xfrm>
            <a:off x="1640644" y="25730"/>
            <a:ext cx="7415143" cy="1143000"/>
          </a:xfrm>
          <a:prstGeom prst="rect">
            <a:avLst/>
          </a:prstGeom>
          <a:noFill/>
          <a:ln w="9525">
            <a:noFill/>
            <a:miter lim="800000"/>
            <a:headEnd/>
            <a:tailEnd/>
          </a:ln>
        </p:spPr>
        <p:txBody>
          <a:bodyPr lIns="91429" tIns="45714" rIns="91429" bIns="45714" anchor="ctr"/>
          <a:lstStyle/>
          <a:p>
            <a:pPr algn="ctr" defTabSz="820738"/>
            <a:r>
              <a:rPr lang="en-US" sz="3600" u="sng" dirty="0">
                <a:solidFill>
                  <a:schemeClr val="tx2"/>
                </a:solidFill>
              </a:rPr>
              <a:t>Legislature</a:t>
            </a:r>
          </a:p>
          <a:p>
            <a:pPr algn="ctr" defTabSz="820738"/>
            <a:r>
              <a:rPr lang="en-US" sz="3600" dirty="0">
                <a:solidFill>
                  <a:schemeClr val="tx2"/>
                </a:solidFill>
              </a:rPr>
              <a:t>Roles in Budget Preparation Phase</a:t>
            </a:r>
          </a:p>
          <a:p>
            <a:pPr algn="ctr" defTabSz="820738"/>
            <a:endParaRPr lang="en-US" sz="400" dirty="0">
              <a:solidFill>
                <a:schemeClr val="tx2"/>
              </a:solidFill>
            </a:endParaRPr>
          </a:p>
        </p:txBody>
      </p:sp>
      <p:sp>
        <p:nvSpPr>
          <p:cNvPr id="98308" name="Rectangle 4"/>
          <p:cNvSpPr>
            <a:spLocks noChangeArrowheads="1"/>
          </p:cNvSpPr>
          <p:nvPr/>
        </p:nvSpPr>
        <p:spPr bwMode="auto">
          <a:xfrm>
            <a:off x="4916231" y="1709959"/>
            <a:ext cx="4114800" cy="3853769"/>
          </a:xfrm>
          <a:prstGeom prst="rect">
            <a:avLst/>
          </a:prstGeom>
          <a:noFill/>
          <a:ln w="9525">
            <a:noFill/>
            <a:miter lim="800000"/>
            <a:headEnd/>
            <a:tailEnd/>
          </a:ln>
        </p:spPr>
        <p:txBody>
          <a:bodyPr lIns="91429" tIns="45714" rIns="91429" bIns="45714"/>
          <a:lstStyle/>
          <a:p>
            <a:pPr defTabSz="820738">
              <a:spcBef>
                <a:spcPct val="20000"/>
              </a:spcBef>
            </a:pPr>
            <a:r>
              <a:rPr lang="en-US" sz="2000" u="sng" dirty="0"/>
              <a:t>ALC/JBC or JBC:</a:t>
            </a:r>
          </a:p>
          <a:p>
            <a:pPr marL="307975" indent="-307975" defTabSz="820738">
              <a:spcBef>
                <a:spcPct val="20000"/>
              </a:spcBef>
              <a:buFontTx/>
              <a:buChar char="•"/>
            </a:pPr>
            <a:r>
              <a:rPr lang="en-US" sz="2000" dirty="0"/>
              <a:t>Consider Agency Requests &amp; Governor’s Recommendation</a:t>
            </a:r>
          </a:p>
          <a:p>
            <a:pPr marL="307975" indent="-307975" defTabSz="820738">
              <a:spcBef>
                <a:spcPct val="20000"/>
              </a:spcBef>
              <a:buFontTx/>
              <a:buChar char="•"/>
            </a:pPr>
            <a:endParaRPr lang="en-US" sz="800" dirty="0"/>
          </a:p>
          <a:p>
            <a:pPr marL="307975" indent="-307975" defTabSz="820738">
              <a:spcBef>
                <a:spcPct val="20000"/>
              </a:spcBef>
              <a:buFontTx/>
              <a:buChar char="•"/>
            </a:pPr>
            <a:r>
              <a:rPr lang="en-US" sz="2000" dirty="0"/>
              <a:t>Recommend Budgets to General Assembly</a:t>
            </a:r>
          </a:p>
          <a:p>
            <a:pPr marL="307975" indent="-307975" defTabSz="820738">
              <a:spcBef>
                <a:spcPct val="20000"/>
              </a:spcBef>
              <a:buFontTx/>
              <a:buChar char="•"/>
            </a:pPr>
            <a:endParaRPr lang="en-US" sz="800" dirty="0"/>
          </a:p>
          <a:p>
            <a:pPr marL="307975" indent="-307975" defTabSz="820738">
              <a:spcBef>
                <a:spcPct val="20000"/>
              </a:spcBef>
              <a:buFontTx/>
              <a:buChar char="•"/>
            </a:pPr>
            <a:r>
              <a:rPr lang="en-US" sz="2000" dirty="0"/>
              <a:t>Recommend Authorized Positions, Titles &amp; Grades</a:t>
            </a:r>
          </a:p>
          <a:p>
            <a:pPr marL="307975" indent="-307975" defTabSz="820738">
              <a:spcBef>
                <a:spcPct val="20000"/>
              </a:spcBef>
              <a:buFontTx/>
              <a:buChar char="•"/>
            </a:pPr>
            <a:endParaRPr lang="en-US" sz="800" dirty="0"/>
          </a:p>
          <a:p>
            <a:pPr marL="307975" indent="-307975" defTabSz="820738">
              <a:spcBef>
                <a:spcPct val="20000"/>
              </a:spcBef>
              <a:buFontTx/>
              <a:buChar char="•"/>
            </a:pPr>
            <a:r>
              <a:rPr lang="en-US" sz="2000" dirty="0"/>
              <a:t>Recommend Special Language</a:t>
            </a:r>
          </a:p>
          <a:p>
            <a:pPr marL="307975" indent="-307975" defTabSz="820738">
              <a:spcBef>
                <a:spcPct val="20000"/>
              </a:spcBef>
              <a:buFontTx/>
              <a:buChar char="•"/>
            </a:pPr>
            <a:endParaRPr lang="en-US" sz="800" dirty="0"/>
          </a:p>
          <a:p>
            <a:pPr marL="307975" indent="-307975" defTabSz="820738">
              <a:spcBef>
                <a:spcPct val="20000"/>
              </a:spcBef>
              <a:buFontTx/>
              <a:buChar char="•"/>
            </a:pPr>
            <a:r>
              <a:rPr lang="en-US" sz="2000" dirty="0"/>
              <a:t>Have Bills Prepared for Introduction</a:t>
            </a:r>
          </a:p>
        </p:txBody>
      </p:sp>
      <p:grpSp>
        <p:nvGrpSpPr>
          <p:cNvPr id="6" name="Group 3"/>
          <p:cNvGrpSpPr>
            <a:grpSpLocks/>
          </p:cNvGrpSpPr>
          <p:nvPr/>
        </p:nvGrpSpPr>
        <p:grpSpPr bwMode="auto">
          <a:xfrm>
            <a:off x="304800" y="228600"/>
            <a:ext cx="1371600" cy="737813"/>
            <a:chOff x="2640" y="796"/>
            <a:chExt cx="950" cy="1043"/>
          </a:xfrm>
        </p:grpSpPr>
        <p:sp>
          <p:nvSpPr>
            <p:cNvPr id="7"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8" name="Group 5"/>
            <p:cNvGrpSpPr>
              <a:grpSpLocks/>
            </p:cNvGrpSpPr>
            <p:nvPr/>
          </p:nvGrpSpPr>
          <p:grpSpPr bwMode="auto">
            <a:xfrm>
              <a:off x="2662" y="815"/>
              <a:ext cx="928" cy="1024"/>
              <a:chOff x="2662" y="815"/>
              <a:chExt cx="928" cy="1024"/>
            </a:xfrm>
          </p:grpSpPr>
          <p:sp>
            <p:nvSpPr>
              <p:cNvPr id="9"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0"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1"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2"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3"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4"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5"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6"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7"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8"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9"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0"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1" name="Rectangle 18"/>
              <p:cNvSpPr>
                <a:spLocks noChangeArrowheads="1"/>
              </p:cNvSpPr>
              <p:nvPr/>
            </p:nvSpPr>
            <p:spPr bwMode="auto">
              <a:xfrm>
                <a:off x="2913" y="1154"/>
                <a:ext cx="283" cy="685"/>
              </a:xfrm>
              <a:prstGeom prst="rect">
                <a:avLst/>
              </a:prstGeom>
              <a:noFill/>
              <a:ln w="9525">
                <a:noFill/>
                <a:miter lim="800000"/>
                <a:headEnd/>
                <a:tailEnd/>
              </a:ln>
            </p:spPr>
            <p:txBody>
              <a:bodyPr wrap="none" lIns="0" tIns="0" rIns="0" bIns="0">
                <a:spAutoFit/>
              </a:bodyPr>
              <a:lstStyle/>
              <a:p>
                <a:pPr algn="ctr" defTabSz="820738" eaLnBrk="0" hangingPunct="0"/>
                <a:r>
                  <a:rPr lang="en-US" sz="800" dirty="0">
                    <a:solidFill>
                      <a:srgbClr val="FFFFFF"/>
                    </a:solidFill>
                    <a:latin typeface="Tahoma" pitchFamily="34" charset="0"/>
                  </a:rPr>
                  <a:t>PREPARATION</a:t>
                </a:r>
              </a:p>
              <a:p>
                <a:pPr algn="ctr" defTabSz="820738" eaLnBrk="0" hangingPunct="0"/>
                <a:endParaRPr lang="en-US" sz="3000" dirty="0">
                  <a:latin typeface="Brush Script MT" pitchFamily="66" charset="0"/>
                </a:endParaRPr>
              </a:p>
            </p:txBody>
          </p:sp>
          <p:sp>
            <p:nvSpPr>
              <p:cNvPr id="22"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7595">
            <a:off x="786820" y="1860205"/>
            <a:ext cx="2928647" cy="2367873"/>
          </a:xfrm>
          <a:prstGeom prst="rect">
            <a:avLst/>
          </a:prstGeom>
        </p:spPr>
      </p:pic>
      <p:sp>
        <p:nvSpPr>
          <p:cNvPr id="3" name="TextBox 2"/>
          <p:cNvSpPr txBox="1"/>
          <p:nvPr/>
        </p:nvSpPr>
        <p:spPr>
          <a:xfrm>
            <a:off x="97876" y="1499433"/>
            <a:ext cx="4285007" cy="646331"/>
          </a:xfrm>
          <a:prstGeom prst="rect">
            <a:avLst/>
          </a:prstGeom>
          <a:noFill/>
        </p:spPr>
        <p:txBody>
          <a:bodyPr wrap="square" rtlCol="0">
            <a:spAutoFit/>
          </a:bodyPr>
          <a:lstStyle/>
          <a:p>
            <a:pPr algn="ctr"/>
            <a:r>
              <a:rPr lang="en-US" dirty="0"/>
              <a:t>ALC/JBC MEMBERS</a:t>
            </a:r>
          </a:p>
          <a:p>
            <a:pPr algn="ctr"/>
            <a:r>
              <a:rPr lang="en-US" b="1" dirty="0"/>
              <a:t>Regular Session </a:t>
            </a:r>
            <a:r>
              <a:rPr lang="en-US" dirty="0"/>
              <a:t>(odd numbered years)</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11" y="4486267"/>
            <a:ext cx="3581399" cy="2371733"/>
          </a:xfrm>
          <a:prstGeom prst="rect">
            <a:avLst/>
          </a:prstGeom>
        </p:spPr>
      </p:pic>
      <p:sp>
        <p:nvSpPr>
          <p:cNvPr id="24" name="TextBox 23"/>
          <p:cNvSpPr txBox="1"/>
          <p:nvPr/>
        </p:nvSpPr>
        <p:spPr>
          <a:xfrm>
            <a:off x="202113" y="4267200"/>
            <a:ext cx="4285007" cy="646331"/>
          </a:xfrm>
          <a:prstGeom prst="rect">
            <a:avLst/>
          </a:prstGeom>
          <a:noFill/>
        </p:spPr>
        <p:txBody>
          <a:bodyPr wrap="square" rtlCol="0">
            <a:spAutoFit/>
          </a:bodyPr>
          <a:lstStyle/>
          <a:p>
            <a:pPr algn="ctr"/>
            <a:r>
              <a:rPr lang="en-US" dirty="0"/>
              <a:t>JBC MEMBERS</a:t>
            </a:r>
          </a:p>
          <a:p>
            <a:pPr algn="ctr"/>
            <a:r>
              <a:rPr lang="en-US" b="1" dirty="0"/>
              <a:t>Fiscal Session </a:t>
            </a:r>
            <a:r>
              <a:rPr lang="en-US" dirty="0"/>
              <a:t>(even numbered years)</a:t>
            </a:r>
          </a:p>
        </p:txBody>
      </p:sp>
      <p:grpSp>
        <p:nvGrpSpPr>
          <p:cNvPr id="25" name="Group 3"/>
          <p:cNvGrpSpPr>
            <a:grpSpLocks/>
          </p:cNvGrpSpPr>
          <p:nvPr/>
        </p:nvGrpSpPr>
        <p:grpSpPr bwMode="auto">
          <a:xfrm>
            <a:off x="441826" y="976720"/>
            <a:ext cx="1090715" cy="866212"/>
            <a:chOff x="2640" y="796"/>
            <a:chExt cx="912" cy="1237"/>
          </a:xfrm>
        </p:grpSpPr>
        <p:sp>
          <p:nvSpPr>
            <p:cNvPr id="26"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27" name="Group 5"/>
            <p:cNvGrpSpPr>
              <a:grpSpLocks/>
            </p:cNvGrpSpPr>
            <p:nvPr/>
          </p:nvGrpSpPr>
          <p:grpSpPr bwMode="auto">
            <a:xfrm>
              <a:off x="2662" y="815"/>
              <a:ext cx="890" cy="1218"/>
              <a:chOff x="2662" y="815"/>
              <a:chExt cx="890" cy="1218"/>
            </a:xfrm>
          </p:grpSpPr>
          <p:sp>
            <p:nvSpPr>
              <p:cNvPr id="28"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29"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30"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31"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32"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33"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34"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35"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36"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37"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38"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39"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40" name="Rectangle 18"/>
              <p:cNvSpPr>
                <a:spLocks noChangeArrowheads="1"/>
              </p:cNvSpPr>
              <p:nvPr/>
            </p:nvSpPr>
            <p:spPr bwMode="auto">
              <a:xfrm>
                <a:off x="2762" y="995"/>
                <a:ext cx="705" cy="1038"/>
              </a:xfrm>
              <a:prstGeom prst="rect">
                <a:avLst/>
              </a:prstGeom>
              <a:noFill/>
              <a:ln w="9525">
                <a:noFill/>
                <a:miter lim="800000"/>
                <a:headEnd/>
                <a:tailEnd/>
              </a:ln>
            </p:spPr>
            <p:txBody>
              <a:bodyPr wrap="none" lIns="0" tIns="0" rIns="0" bIns="0">
                <a:spAutoFit/>
              </a:bodyPr>
              <a:lstStyle/>
              <a:p>
                <a:pPr defTabSz="615554" eaLnBrk="0" hangingPunct="0"/>
                <a:r>
                  <a:rPr lang="en-US" sz="900" dirty="0">
                    <a:solidFill>
                      <a:srgbClr val="FFFFFF"/>
                    </a:solidFill>
                    <a:latin typeface="Tahoma" pitchFamily="34" charset="0"/>
                  </a:rPr>
                  <a:t>Budget Hearings</a:t>
                </a:r>
              </a:p>
              <a:p>
                <a:pPr defTabSz="615554" eaLnBrk="0" hangingPunct="0"/>
                <a:endParaRPr lang="en-US" sz="1575" dirty="0">
                  <a:solidFill>
                    <a:srgbClr val="FFFFFF"/>
                  </a:solidFill>
                  <a:latin typeface="Tahoma" pitchFamily="34" charset="0"/>
                </a:endParaRPr>
              </a:p>
              <a:p>
                <a:pPr defTabSz="615554" eaLnBrk="0" hangingPunct="0"/>
                <a:endParaRPr lang="en-US" sz="2250" dirty="0">
                  <a:latin typeface="Brush Script MT" pitchFamily="66" charset="0"/>
                </a:endParaRPr>
              </a:p>
            </p:txBody>
          </p:sp>
          <p:sp>
            <p:nvSpPr>
              <p:cNvPr id="41"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4" name="Slide Number Placeholder 3"/>
          <p:cNvSpPr>
            <a:spLocks noGrp="1"/>
          </p:cNvSpPr>
          <p:nvPr>
            <p:ph type="sldNum" sz="quarter" idx="12"/>
          </p:nvPr>
        </p:nvSpPr>
        <p:spPr/>
        <p:txBody>
          <a:bodyPr/>
          <a:lstStyle/>
          <a:p>
            <a:pPr>
              <a:defRPr/>
            </a:pPr>
            <a:fld id="{C9F9C736-71A9-425C-9C65-5D4568E16146}"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084" y="-105371"/>
            <a:ext cx="8229600" cy="1143000"/>
          </a:xfrm>
        </p:spPr>
        <p:txBody>
          <a:bodyPr/>
          <a:lstStyle/>
          <a:p>
            <a:r>
              <a:rPr lang="en-US" sz="3200" dirty="0"/>
              <a:t>Budget Hearings = Appropriation Bills</a:t>
            </a:r>
          </a:p>
        </p:txBody>
      </p:sp>
      <p:sp>
        <p:nvSpPr>
          <p:cNvPr id="3" name="Content Placeholder 2"/>
          <p:cNvSpPr>
            <a:spLocks noGrp="1"/>
          </p:cNvSpPr>
          <p:nvPr>
            <p:ph idx="1"/>
          </p:nvPr>
        </p:nvSpPr>
        <p:spPr>
          <a:xfrm>
            <a:off x="457200" y="1524000"/>
            <a:ext cx="8229600" cy="4525963"/>
          </a:xfrm>
        </p:spPr>
        <p:txBody>
          <a:bodyPr/>
          <a:lstStyle/>
          <a:p>
            <a:r>
              <a:rPr lang="en-US" sz="2000" dirty="0"/>
              <a:t>Appropriation bills for each State Agency and Institution of Higher Education are drafted as approved in Budget Hearings.</a:t>
            </a:r>
          </a:p>
          <a:p>
            <a:endParaRPr lang="en-US" sz="800" dirty="0"/>
          </a:p>
          <a:p>
            <a:r>
              <a:rPr lang="en-US" sz="2000" dirty="0"/>
              <a:t>Arkansas Legislative Council &amp; Joint Budget Committee (ALC/JBC) conducts budget hearings for Regular Session and Joint Budget Committee (JBC) conducts budget hearings for Fiscal Session.</a:t>
            </a:r>
          </a:p>
          <a:p>
            <a:endParaRPr lang="en-US" sz="800" dirty="0"/>
          </a:p>
          <a:p>
            <a:r>
              <a:rPr lang="en-US" sz="2000" dirty="0"/>
              <a:t>The Appropriation bills will have:</a:t>
            </a:r>
          </a:p>
          <a:p>
            <a:pPr lvl="1"/>
            <a:r>
              <a:rPr lang="en-US" sz="1600" dirty="0"/>
              <a:t>Numbers of Positions as recommended (in a report) by the Personnel Subcommittee and adopted by the full committee.</a:t>
            </a:r>
          </a:p>
          <a:p>
            <a:pPr lvl="1"/>
            <a:r>
              <a:rPr lang="en-US" sz="1600" dirty="0"/>
              <a:t>Special Language as recommended (in a report) by the Special Language Subcommittee and adopted by the full committee</a:t>
            </a:r>
          </a:p>
          <a:p>
            <a:pPr lvl="1"/>
            <a:r>
              <a:rPr lang="en-US" sz="1600" dirty="0"/>
              <a:t>Appropriation levels or spending authority as adopted by the full committee.</a:t>
            </a:r>
          </a:p>
        </p:txBody>
      </p:sp>
      <p:grpSp>
        <p:nvGrpSpPr>
          <p:cNvPr id="4" name="Group 3"/>
          <p:cNvGrpSpPr>
            <a:grpSpLocks/>
          </p:cNvGrpSpPr>
          <p:nvPr/>
        </p:nvGrpSpPr>
        <p:grpSpPr bwMode="auto">
          <a:xfrm>
            <a:off x="228600" y="152400"/>
            <a:ext cx="1371600" cy="737813"/>
            <a:chOff x="2640" y="796"/>
            <a:chExt cx="950" cy="1043"/>
          </a:xfrm>
        </p:grpSpPr>
        <p:sp>
          <p:nvSpPr>
            <p:cNvPr id="5"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6" name="Group 5"/>
            <p:cNvGrpSpPr>
              <a:grpSpLocks/>
            </p:cNvGrpSpPr>
            <p:nvPr/>
          </p:nvGrpSpPr>
          <p:grpSpPr bwMode="auto">
            <a:xfrm>
              <a:off x="2662" y="815"/>
              <a:ext cx="928" cy="1024"/>
              <a:chOff x="2662" y="815"/>
              <a:chExt cx="928" cy="1024"/>
            </a:xfrm>
          </p:grpSpPr>
          <p:sp>
            <p:nvSpPr>
              <p:cNvPr id="7"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8"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9"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0"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1"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2"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3"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4"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5"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6"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7"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8"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9" name="Rectangle 18"/>
              <p:cNvSpPr>
                <a:spLocks noChangeArrowheads="1"/>
              </p:cNvSpPr>
              <p:nvPr/>
            </p:nvSpPr>
            <p:spPr bwMode="auto">
              <a:xfrm>
                <a:off x="2913" y="1154"/>
                <a:ext cx="283" cy="685"/>
              </a:xfrm>
              <a:prstGeom prst="rect">
                <a:avLst/>
              </a:prstGeom>
              <a:noFill/>
              <a:ln w="9525">
                <a:noFill/>
                <a:miter lim="800000"/>
                <a:headEnd/>
                <a:tailEnd/>
              </a:ln>
            </p:spPr>
            <p:txBody>
              <a:bodyPr wrap="none" lIns="0" tIns="0" rIns="0" bIns="0">
                <a:spAutoFit/>
              </a:bodyPr>
              <a:lstStyle/>
              <a:p>
                <a:pPr algn="ctr" defTabSz="820738" eaLnBrk="0" hangingPunct="0"/>
                <a:r>
                  <a:rPr lang="en-US" sz="800" dirty="0">
                    <a:solidFill>
                      <a:srgbClr val="FFFFFF"/>
                    </a:solidFill>
                    <a:latin typeface="Tahoma" pitchFamily="34" charset="0"/>
                  </a:rPr>
                  <a:t>PREPARATION</a:t>
                </a:r>
              </a:p>
              <a:p>
                <a:pPr algn="ctr" defTabSz="820738" eaLnBrk="0" hangingPunct="0"/>
                <a:endParaRPr lang="en-US" sz="3000" dirty="0">
                  <a:latin typeface="Brush Script MT" pitchFamily="66" charset="0"/>
                </a:endParaRPr>
              </a:p>
            </p:txBody>
          </p:sp>
          <p:sp>
            <p:nvSpPr>
              <p:cNvPr id="20"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1" name="Slide Number Placeholder 20"/>
          <p:cNvSpPr>
            <a:spLocks noGrp="1"/>
          </p:cNvSpPr>
          <p:nvPr>
            <p:ph type="sldNum" sz="quarter" idx="12"/>
          </p:nvPr>
        </p:nvSpPr>
        <p:spPr/>
        <p:txBody>
          <a:bodyPr/>
          <a:lstStyle/>
          <a:p>
            <a:pPr>
              <a:defRPr/>
            </a:pPr>
            <a:fld id="{FBB34050-6271-48D8-9E98-E46833332E62}" type="slidenum">
              <a:rPr lang="en-US" smtClean="0"/>
              <a:pPr>
                <a:defRPr/>
              </a:pPr>
              <a:t>19</a:t>
            </a:fld>
            <a:endParaRPr lang="en-US" dirty="0"/>
          </a:p>
        </p:txBody>
      </p:sp>
    </p:spTree>
    <p:extLst>
      <p:ext uri="{BB962C8B-B14F-4D97-AF65-F5344CB8AC3E}">
        <p14:creationId xmlns:p14="http://schemas.microsoft.com/office/powerpoint/2010/main" val="170278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nandezl\Desktop\power point\2-powerpoint- how a bill beomes a law.jpg"/>
          <p:cNvPicPr>
            <a:picLocks noChangeAspect="1" noChangeArrowheads="1"/>
          </p:cNvPicPr>
          <p:nvPr/>
        </p:nvPicPr>
        <p:blipFill>
          <a:blip r:embed="rId3" cstate="print"/>
          <a:srcRect/>
          <a:stretch>
            <a:fillRect/>
          </a:stretch>
        </p:blipFill>
        <p:spPr bwMode="auto">
          <a:xfrm>
            <a:off x="-26894" y="0"/>
            <a:ext cx="9170894" cy="7086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7" name="Group 3"/>
          <p:cNvGrpSpPr>
            <a:grpSpLocks/>
          </p:cNvGrpSpPr>
          <p:nvPr/>
        </p:nvGrpSpPr>
        <p:grpSpPr bwMode="auto">
          <a:xfrm>
            <a:off x="2667000" y="990600"/>
            <a:ext cx="3733800" cy="2322513"/>
            <a:chOff x="2640" y="796"/>
            <a:chExt cx="950" cy="1372"/>
          </a:xfrm>
        </p:grpSpPr>
        <p:sp>
          <p:nvSpPr>
            <p:cNvPr id="103428"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03429" name="Group 5"/>
            <p:cNvGrpSpPr>
              <a:grpSpLocks/>
            </p:cNvGrpSpPr>
            <p:nvPr/>
          </p:nvGrpSpPr>
          <p:grpSpPr bwMode="auto">
            <a:xfrm>
              <a:off x="2662" y="815"/>
              <a:ext cx="928" cy="1353"/>
              <a:chOff x="2662" y="815"/>
              <a:chExt cx="928" cy="1353"/>
            </a:xfrm>
          </p:grpSpPr>
          <p:sp>
            <p:nvSpPr>
              <p:cNvPr id="103430"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03431"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03432"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03433"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lIns="0" tIns="0" rIns="0" bIns="0">
                <a:spAutoFit/>
              </a:bodyPr>
              <a:lstStyle/>
              <a:p>
                <a:endParaRPr lang="en-US" dirty="0"/>
              </a:p>
            </p:txBody>
          </p:sp>
          <p:sp>
            <p:nvSpPr>
              <p:cNvPr id="103434"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03435"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03436"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03437"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03438"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03439"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03440"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03441"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03442" name="Rectangle 18"/>
              <p:cNvSpPr>
                <a:spLocks noChangeArrowheads="1"/>
              </p:cNvSpPr>
              <p:nvPr/>
            </p:nvSpPr>
            <p:spPr bwMode="auto">
              <a:xfrm>
                <a:off x="2727" y="1153"/>
                <a:ext cx="847" cy="1015"/>
              </a:xfrm>
              <a:prstGeom prst="rect">
                <a:avLst/>
              </a:prstGeom>
              <a:noFill/>
              <a:ln w="9525">
                <a:noFill/>
                <a:miter lim="800000"/>
                <a:headEnd/>
                <a:tailEnd/>
              </a:ln>
            </p:spPr>
            <p:txBody>
              <a:bodyPr wrap="none" lIns="0" tIns="0" rIns="0" bIns="0">
                <a:spAutoFit/>
              </a:bodyPr>
              <a:lstStyle/>
              <a:p>
                <a:pPr defTabSz="820738" eaLnBrk="0" hangingPunct="0"/>
                <a:r>
                  <a:rPr lang="en-US" sz="2100" dirty="0">
                    <a:solidFill>
                      <a:srgbClr val="FFFFFF"/>
                    </a:solidFill>
                    <a:latin typeface="Tahoma" pitchFamily="34" charset="0"/>
                  </a:rPr>
                  <a:t>AUTHORIZATION</a:t>
                </a:r>
              </a:p>
              <a:p>
                <a:pPr defTabSz="820738" eaLnBrk="0" hangingPunct="0"/>
                <a:endParaRPr lang="en-US" sz="2100" dirty="0">
                  <a:solidFill>
                    <a:srgbClr val="FFFFFF"/>
                  </a:solidFill>
                  <a:latin typeface="Tahoma" pitchFamily="34" charset="0"/>
                </a:endParaRPr>
              </a:p>
              <a:p>
                <a:pPr defTabSz="820738" eaLnBrk="0" hangingPunct="0"/>
                <a:endParaRPr lang="en-US" sz="3000" dirty="0">
                  <a:latin typeface="Brush Script MT" pitchFamily="66" charset="0"/>
                </a:endParaRPr>
              </a:p>
            </p:txBody>
          </p:sp>
          <p:sp>
            <p:nvSpPr>
              <p:cNvPr id="103443"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0" name="TextBox 19"/>
          <p:cNvSpPr txBox="1"/>
          <p:nvPr/>
        </p:nvSpPr>
        <p:spPr>
          <a:xfrm>
            <a:off x="1600200" y="4343400"/>
            <a:ext cx="5715000" cy="923330"/>
          </a:xfrm>
          <a:prstGeom prst="rect">
            <a:avLst/>
          </a:prstGeom>
          <a:noFill/>
        </p:spPr>
        <p:txBody>
          <a:bodyPr wrap="square" rtlCol="0">
            <a:spAutoFit/>
          </a:bodyPr>
          <a:lstStyle/>
          <a:p>
            <a:pPr defTabSz="820738" eaLnBrk="0" hangingPunct="0">
              <a:spcBef>
                <a:spcPct val="50000"/>
              </a:spcBef>
            </a:pPr>
            <a:r>
              <a:rPr lang="en-US" dirty="0">
                <a:latin typeface="Comic Sans MS" pitchFamily="66" charset="0"/>
              </a:rPr>
              <a:t>AN APPROPRIATION GIVES THE AGENCY THE AUTHORITY TO SPEND MONEY IF AND WHEN IT BECOMES AVAILABLE</a:t>
            </a:r>
            <a:r>
              <a:rPr lang="en-US" sz="1600" dirty="0">
                <a:latin typeface="Comic Sans MS" pitchFamily="66" charset="0"/>
              </a:rPr>
              <a:t>.</a:t>
            </a:r>
            <a:r>
              <a:rPr lang="en-US" sz="1600" dirty="0">
                <a:latin typeface="Brush Script MT" pitchFamily="66" charset="0"/>
              </a:rPr>
              <a:t> </a:t>
            </a:r>
          </a:p>
        </p:txBody>
      </p:sp>
      <p:sp>
        <p:nvSpPr>
          <p:cNvPr id="22" name="TextBox 21"/>
          <p:cNvSpPr txBox="1"/>
          <p:nvPr/>
        </p:nvSpPr>
        <p:spPr>
          <a:xfrm>
            <a:off x="533400" y="3733800"/>
            <a:ext cx="7086600" cy="646331"/>
          </a:xfrm>
          <a:prstGeom prst="rect">
            <a:avLst/>
          </a:prstGeom>
          <a:noFill/>
        </p:spPr>
        <p:txBody>
          <a:bodyPr wrap="square" rtlCol="0">
            <a:spAutoFit/>
          </a:bodyPr>
          <a:lstStyle/>
          <a:p>
            <a:pPr algn="ctr"/>
            <a:r>
              <a:rPr lang="en-US" sz="3600" u="sng" dirty="0"/>
              <a:t>APPROPRIATION</a:t>
            </a:r>
          </a:p>
        </p:txBody>
      </p:sp>
      <p:sp>
        <p:nvSpPr>
          <p:cNvPr id="2" name="Slide Number Placeholder 1"/>
          <p:cNvSpPr>
            <a:spLocks noGrp="1"/>
          </p:cNvSpPr>
          <p:nvPr>
            <p:ph type="sldNum" sz="quarter" idx="12"/>
          </p:nvPr>
        </p:nvSpPr>
        <p:spPr/>
        <p:txBody>
          <a:bodyPr/>
          <a:lstStyle/>
          <a:p>
            <a:pPr>
              <a:defRPr/>
            </a:pPr>
            <a:fld id="{C9F9C736-71A9-425C-9C65-5D4568E16146}" type="slidenum">
              <a:rPr lang="en-US" smtClean="0"/>
              <a:pPr>
                <a:defRPr/>
              </a:pPr>
              <a:t>20</a:t>
            </a:fld>
            <a:endParaRPr lang="en-US" dirty="0"/>
          </a:p>
        </p:txBody>
      </p:sp>
    </p:spTree>
    <p:extLst>
      <p:ext uri="{BB962C8B-B14F-4D97-AF65-F5344CB8AC3E}">
        <p14:creationId xmlns:p14="http://schemas.microsoft.com/office/powerpoint/2010/main" val="190458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685800" y="381000"/>
            <a:ext cx="7759700" cy="1143000"/>
          </a:xfrm>
        </p:spPr>
        <p:txBody>
          <a:bodyPr/>
          <a:lstStyle/>
          <a:p>
            <a:pPr eaLnBrk="1" hangingPunct="1"/>
            <a:r>
              <a:rPr lang="en-US" sz="4800" dirty="0"/>
              <a:t>The Authorization Phase</a:t>
            </a:r>
          </a:p>
        </p:txBody>
      </p:sp>
      <p:sp>
        <p:nvSpPr>
          <p:cNvPr id="110595" name="Rectangle 3"/>
          <p:cNvSpPr>
            <a:spLocks noGrp="1" noChangeArrowheads="1"/>
          </p:cNvSpPr>
          <p:nvPr>
            <p:ph type="subTitle" idx="1"/>
          </p:nvPr>
        </p:nvSpPr>
        <p:spPr>
          <a:xfrm>
            <a:off x="1447800" y="1447800"/>
            <a:ext cx="6372225" cy="1447800"/>
          </a:xfrm>
        </p:spPr>
        <p:txBody>
          <a:bodyPr/>
          <a:lstStyle/>
          <a:p>
            <a:pPr eaLnBrk="1" hangingPunct="1"/>
            <a:r>
              <a:rPr lang="en-US" sz="4000" dirty="0">
                <a:latin typeface="Arial Rounded MT Bold" pitchFamily="34" charset="0"/>
              </a:rPr>
              <a:t>Elements of an Appropriation</a:t>
            </a:r>
          </a:p>
        </p:txBody>
      </p:sp>
      <p:graphicFrame>
        <p:nvGraphicFramePr>
          <p:cNvPr id="7" name="Diagram 6"/>
          <p:cNvGraphicFramePr/>
          <p:nvPr/>
        </p:nvGraphicFramePr>
        <p:xfrm>
          <a:off x="990600" y="2971800"/>
          <a:ext cx="70866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3"/>
          <p:cNvGrpSpPr>
            <a:grpSpLocks/>
          </p:cNvGrpSpPr>
          <p:nvPr/>
        </p:nvGrpSpPr>
        <p:grpSpPr bwMode="auto">
          <a:xfrm>
            <a:off x="7620000" y="228600"/>
            <a:ext cx="1295400" cy="914400"/>
            <a:chOff x="2640" y="796"/>
            <a:chExt cx="950" cy="1349"/>
          </a:xfrm>
        </p:grpSpPr>
        <p:sp>
          <p:nvSpPr>
            <p:cNvPr id="6"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8" name="Group 5"/>
            <p:cNvGrpSpPr>
              <a:grpSpLocks/>
            </p:cNvGrpSpPr>
            <p:nvPr/>
          </p:nvGrpSpPr>
          <p:grpSpPr bwMode="auto">
            <a:xfrm>
              <a:off x="2662" y="815"/>
              <a:ext cx="928" cy="1330"/>
              <a:chOff x="2662" y="815"/>
              <a:chExt cx="928" cy="1330"/>
            </a:xfrm>
          </p:grpSpPr>
          <p:sp>
            <p:nvSpPr>
              <p:cNvPr id="9"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0"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1"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2"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lIns="0" tIns="0" rIns="0" bIns="0">
                <a:spAutoFit/>
              </a:bodyPr>
              <a:lstStyle/>
              <a:p>
                <a:endParaRPr lang="en-US" dirty="0"/>
              </a:p>
            </p:txBody>
          </p:sp>
          <p:sp>
            <p:nvSpPr>
              <p:cNvPr id="13"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4"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5"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6"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7"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8"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9"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0"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1" name="Rectangle 18"/>
              <p:cNvSpPr>
                <a:spLocks noChangeArrowheads="1"/>
              </p:cNvSpPr>
              <p:nvPr/>
            </p:nvSpPr>
            <p:spPr bwMode="auto">
              <a:xfrm>
                <a:off x="2727" y="1153"/>
                <a:ext cx="214" cy="992"/>
              </a:xfrm>
              <a:prstGeom prst="rect">
                <a:avLst/>
              </a:prstGeom>
              <a:noFill/>
              <a:ln w="9525">
                <a:noFill/>
                <a:miter lim="800000"/>
                <a:headEnd/>
                <a:tailEnd/>
              </a:ln>
            </p:spPr>
            <p:txBody>
              <a:bodyPr wrap="none" lIns="0" tIns="0" rIns="0" bIns="0">
                <a:spAutoFit/>
              </a:bodyPr>
              <a:lstStyle/>
              <a:p>
                <a:pPr defTabSz="820738" eaLnBrk="0" hangingPunct="0"/>
                <a:r>
                  <a:rPr lang="en-US" sz="800" dirty="0">
                    <a:solidFill>
                      <a:srgbClr val="FFFFFF"/>
                    </a:solidFill>
                    <a:latin typeface="Tahoma" pitchFamily="34" charset="0"/>
                  </a:rPr>
                  <a:t>AUTHORIZATION</a:t>
                </a:r>
              </a:p>
              <a:p>
                <a:pPr defTabSz="820738" eaLnBrk="0" hangingPunct="0"/>
                <a:endParaRPr lang="en-US" sz="2100" dirty="0">
                  <a:solidFill>
                    <a:srgbClr val="FFFFFF"/>
                  </a:solidFill>
                  <a:latin typeface="Tahoma" pitchFamily="34" charset="0"/>
                </a:endParaRPr>
              </a:p>
              <a:p>
                <a:pPr defTabSz="820738" eaLnBrk="0" hangingPunct="0"/>
                <a:endParaRPr lang="en-US" sz="3000" dirty="0">
                  <a:latin typeface="Brush Script MT" pitchFamily="66" charset="0"/>
                </a:endParaRPr>
              </a:p>
            </p:txBody>
          </p:sp>
          <p:sp>
            <p:nvSpPr>
              <p:cNvPr id="22"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Slide Number Placeholder 1"/>
          <p:cNvSpPr>
            <a:spLocks noGrp="1"/>
          </p:cNvSpPr>
          <p:nvPr>
            <p:ph type="sldNum" sz="quarter" idx="12"/>
          </p:nvPr>
        </p:nvSpPr>
        <p:spPr/>
        <p:txBody>
          <a:bodyPr/>
          <a:lstStyle/>
          <a:p>
            <a:pPr>
              <a:defRPr/>
            </a:pPr>
            <a:fld id="{05CEA8E2-2BDF-4B9D-A03B-BAB3717D83CB}"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34143" y="1336069"/>
            <a:ext cx="7600257" cy="5072361"/>
          </a:xfrm>
          <a:prstGeom prst="rect">
            <a:avLst/>
          </a:prstGeom>
        </p:spPr>
      </p:pic>
      <p:sp>
        <p:nvSpPr>
          <p:cNvPr id="22" name="AutoShape 5"/>
          <p:cNvSpPr>
            <a:spLocks noChangeArrowheads="1"/>
          </p:cNvSpPr>
          <p:nvPr/>
        </p:nvSpPr>
        <p:spPr bwMode="auto">
          <a:xfrm>
            <a:off x="244872" y="2113683"/>
            <a:ext cx="685800" cy="285750"/>
          </a:xfrm>
          <a:prstGeom prst="wedgeRectCallout">
            <a:avLst>
              <a:gd name="adj1" fmla="val 129228"/>
              <a:gd name="adj2" fmla="val -96352"/>
            </a:avLst>
          </a:prstGeom>
          <a:solidFill>
            <a:schemeClr val="accent1">
              <a:alpha val="50195"/>
            </a:schemeClr>
          </a:solidFill>
          <a:ln w="9525">
            <a:solidFill>
              <a:schemeClr val="tx1"/>
            </a:solidFill>
            <a:miter lim="800000"/>
            <a:headEnd/>
            <a:tailEnd/>
          </a:ln>
        </p:spPr>
        <p:txBody>
          <a:bodyPr wrap="none" lIns="68572" tIns="34286" rIns="68572" bIns="34286" anchor="ctr"/>
          <a:lstStyle/>
          <a:p>
            <a:pPr algn="ctr" eaLnBrk="0" hangingPunct="0"/>
            <a:r>
              <a:rPr lang="en-US" dirty="0">
                <a:latin typeface="Tahoma" pitchFamily="34" charset="0"/>
              </a:rPr>
              <a:t>Who</a:t>
            </a:r>
          </a:p>
        </p:txBody>
      </p:sp>
      <p:sp>
        <p:nvSpPr>
          <p:cNvPr id="23" name="AutoShape 6"/>
          <p:cNvSpPr>
            <a:spLocks noChangeArrowheads="1"/>
          </p:cNvSpPr>
          <p:nvPr/>
        </p:nvSpPr>
        <p:spPr bwMode="auto">
          <a:xfrm>
            <a:off x="5591051" y="1127370"/>
            <a:ext cx="3095749" cy="285750"/>
          </a:xfrm>
          <a:prstGeom prst="wedgeRectCallout">
            <a:avLst>
              <a:gd name="adj1" fmla="val -16096"/>
              <a:gd name="adj2" fmla="val 176354"/>
            </a:avLst>
          </a:prstGeom>
          <a:solidFill>
            <a:schemeClr val="accent1">
              <a:alpha val="50195"/>
            </a:schemeClr>
          </a:solidFill>
          <a:ln w="9525">
            <a:solidFill>
              <a:schemeClr val="tx1"/>
            </a:solidFill>
            <a:miter lim="800000"/>
            <a:headEnd/>
            <a:tailEnd/>
          </a:ln>
        </p:spPr>
        <p:txBody>
          <a:bodyPr wrap="none" lIns="68572" tIns="34286" rIns="68572" bIns="34286" anchor="ctr"/>
          <a:lstStyle/>
          <a:p>
            <a:pPr algn="ctr" eaLnBrk="0" hangingPunct="0"/>
            <a:r>
              <a:rPr lang="en-US" dirty="0">
                <a:latin typeface="Tahoma" pitchFamily="34" charset="0"/>
              </a:rPr>
              <a:t>Funded From Where/Source</a:t>
            </a:r>
          </a:p>
        </p:txBody>
      </p:sp>
      <p:sp>
        <p:nvSpPr>
          <p:cNvPr id="24" name="AutoShape 4"/>
          <p:cNvSpPr>
            <a:spLocks noChangeArrowheads="1"/>
          </p:cNvSpPr>
          <p:nvPr/>
        </p:nvSpPr>
        <p:spPr bwMode="auto">
          <a:xfrm>
            <a:off x="3581400" y="3019988"/>
            <a:ext cx="2105025" cy="285750"/>
          </a:xfrm>
          <a:prstGeom prst="wedgeRectCallout">
            <a:avLst>
              <a:gd name="adj1" fmla="val -11230"/>
              <a:gd name="adj2" fmla="val -245053"/>
            </a:avLst>
          </a:prstGeom>
          <a:solidFill>
            <a:schemeClr val="accent1">
              <a:alpha val="50195"/>
            </a:schemeClr>
          </a:solidFill>
          <a:ln w="9525">
            <a:solidFill>
              <a:schemeClr val="tx1"/>
            </a:solidFill>
            <a:miter lim="800000"/>
            <a:headEnd/>
            <a:tailEnd/>
          </a:ln>
        </p:spPr>
        <p:txBody>
          <a:bodyPr wrap="none" lIns="68572" tIns="34286" rIns="68572" bIns="34286" anchor="ctr"/>
          <a:lstStyle/>
          <a:p>
            <a:pPr algn="ctr" eaLnBrk="0" hangingPunct="0"/>
            <a:r>
              <a:rPr lang="en-US" dirty="0">
                <a:latin typeface="Tahoma" pitchFamily="34" charset="0"/>
              </a:rPr>
              <a:t>For What Purpose</a:t>
            </a:r>
          </a:p>
        </p:txBody>
      </p:sp>
      <p:sp>
        <p:nvSpPr>
          <p:cNvPr id="25" name="Bent Arrow 24"/>
          <p:cNvSpPr/>
          <p:nvPr/>
        </p:nvSpPr>
        <p:spPr>
          <a:xfrm rot="10800000">
            <a:off x="4773487" y="3305738"/>
            <a:ext cx="886589" cy="919026"/>
          </a:xfrm>
          <a:prstGeom prst="bentArrow">
            <a:avLst>
              <a:gd name="adj1" fmla="val 18973"/>
              <a:gd name="adj2" fmla="val 15959"/>
              <a:gd name="adj3" fmla="val 25000"/>
              <a:gd name="adj4" fmla="val 47851"/>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utoShape 3"/>
          <p:cNvSpPr>
            <a:spLocks noChangeArrowheads="1"/>
          </p:cNvSpPr>
          <p:nvPr/>
        </p:nvSpPr>
        <p:spPr bwMode="auto">
          <a:xfrm>
            <a:off x="3276600" y="6209052"/>
            <a:ext cx="2733635" cy="574899"/>
          </a:xfrm>
          <a:prstGeom prst="wedgeRectCallout">
            <a:avLst>
              <a:gd name="adj1" fmla="val 91599"/>
              <a:gd name="adj2" fmla="val -64907"/>
            </a:avLst>
          </a:prstGeom>
          <a:solidFill>
            <a:schemeClr val="accent1">
              <a:alpha val="50195"/>
            </a:schemeClr>
          </a:solidFill>
          <a:ln w="9525">
            <a:solidFill>
              <a:schemeClr val="tx1"/>
            </a:solidFill>
            <a:miter lim="800000"/>
            <a:headEnd/>
            <a:tailEnd/>
          </a:ln>
        </p:spPr>
        <p:txBody>
          <a:bodyPr wrap="none" lIns="68572" tIns="34286" rIns="68572" bIns="34286" anchor="ctr"/>
          <a:lstStyle/>
          <a:p>
            <a:pPr algn="ctr" eaLnBrk="0" hangingPunct="0"/>
            <a:r>
              <a:rPr lang="en-US" dirty="0">
                <a:latin typeface="Tahoma" pitchFamily="34" charset="0"/>
              </a:rPr>
              <a:t>Total Amount Spending</a:t>
            </a:r>
          </a:p>
          <a:p>
            <a:pPr algn="ctr" eaLnBrk="0" hangingPunct="0"/>
            <a:r>
              <a:rPr lang="en-US" dirty="0">
                <a:latin typeface="Tahoma" pitchFamily="34" charset="0"/>
              </a:rPr>
              <a:t> Authorized</a:t>
            </a:r>
          </a:p>
        </p:txBody>
      </p:sp>
      <p:sp>
        <p:nvSpPr>
          <p:cNvPr id="27" name="TextBox 26"/>
          <p:cNvSpPr txBox="1"/>
          <p:nvPr/>
        </p:nvSpPr>
        <p:spPr>
          <a:xfrm>
            <a:off x="2135642" y="315403"/>
            <a:ext cx="5197257" cy="584775"/>
          </a:xfrm>
          <a:prstGeom prst="rect">
            <a:avLst/>
          </a:prstGeom>
          <a:noFill/>
        </p:spPr>
        <p:txBody>
          <a:bodyPr wrap="none" rtlCol="0">
            <a:spAutoFit/>
          </a:bodyPr>
          <a:lstStyle/>
          <a:p>
            <a:pPr algn="ctr"/>
            <a:r>
              <a:rPr lang="en-US" sz="3200" u="sng" dirty="0"/>
              <a:t>Appropriation Section in Bill</a:t>
            </a:r>
          </a:p>
        </p:txBody>
      </p:sp>
      <p:grpSp>
        <p:nvGrpSpPr>
          <p:cNvPr id="29" name="Group 3"/>
          <p:cNvGrpSpPr>
            <a:grpSpLocks/>
          </p:cNvGrpSpPr>
          <p:nvPr/>
        </p:nvGrpSpPr>
        <p:grpSpPr bwMode="auto">
          <a:xfrm>
            <a:off x="7620000" y="139128"/>
            <a:ext cx="1090715" cy="612721"/>
            <a:chOff x="2640" y="796"/>
            <a:chExt cx="912" cy="875"/>
          </a:xfrm>
        </p:grpSpPr>
        <p:sp>
          <p:nvSpPr>
            <p:cNvPr id="30"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31" name="Group 5"/>
            <p:cNvGrpSpPr>
              <a:grpSpLocks/>
            </p:cNvGrpSpPr>
            <p:nvPr/>
          </p:nvGrpSpPr>
          <p:grpSpPr bwMode="auto">
            <a:xfrm>
              <a:off x="2662" y="815"/>
              <a:ext cx="890" cy="856"/>
              <a:chOff x="2662" y="815"/>
              <a:chExt cx="890" cy="856"/>
            </a:xfrm>
          </p:grpSpPr>
          <p:sp>
            <p:nvSpPr>
              <p:cNvPr id="32"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33"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34"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35"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36"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37"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38"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39"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40"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41"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42"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43"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44" name="Rectangle 18"/>
              <p:cNvSpPr>
                <a:spLocks noChangeArrowheads="1"/>
              </p:cNvSpPr>
              <p:nvPr/>
            </p:nvSpPr>
            <p:spPr bwMode="auto">
              <a:xfrm>
                <a:off x="2762" y="995"/>
                <a:ext cx="666" cy="676"/>
              </a:xfrm>
              <a:prstGeom prst="rect">
                <a:avLst/>
              </a:prstGeom>
              <a:noFill/>
              <a:ln w="9525">
                <a:noFill/>
                <a:miter lim="800000"/>
                <a:headEnd/>
                <a:tailEnd/>
              </a:ln>
            </p:spPr>
            <p:txBody>
              <a:bodyPr wrap="none" lIns="0" tIns="0" rIns="0" bIns="0">
                <a:spAutoFit/>
              </a:bodyPr>
              <a:lstStyle/>
              <a:p>
                <a:pPr defTabSz="615554" eaLnBrk="0" hangingPunct="0"/>
                <a:r>
                  <a:rPr lang="en-US" sz="825" dirty="0">
                    <a:solidFill>
                      <a:srgbClr val="FFFFFF"/>
                    </a:solidFill>
                    <a:latin typeface="Tahoma" pitchFamily="34" charset="0"/>
                  </a:rPr>
                  <a:t>Appropriation Bill</a:t>
                </a:r>
              </a:p>
              <a:p>
                <a:pPr defTabSz="615554" eaLnBrk="0" hangingPunct="0"/>
                <a:endParaRPr lang="en-US" sz="2250" dirty="0">
                  <a:latin typeface="Brush Script MT" pitchFamily="66" charset="0"/>
                </a:endParaRPr>
              </a:p>
            </p:txBody>
          </p:sp>
          <p:sp>
            <p:nvSpPr>
              <p:cNvPr id="4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Slide Number Placeholder 1"/>
          <p:cNvSpPr>
            <a:spLocks noGrp="1"/>
          </p:cNvSpPr>
          <p:nvPr>
            <p:ph type="sldNum" sz="quarter" idx="12"/>
          </p:nvPr>
        </p:nvSpPr>
        <p:spPr/>
        <p:txBody>
          <a:bodyPr/>
          <a:lstStyle/>
          <a:p>
            <a:fld id="{AD1CA8D0-6D6D-42DD-AD61-0D5508816962}" type="slidenum">
              <a:rPr lang="en-US" smtClean="0"/>
              <a:t>22</a:t>
            </a:fld>
            <a:endParaRPr lang="en-US" dirty="0"/>
          </a:p>
        </p:txBody>
      </p:sp>
    </p:spTree>
    <p:extLst>
      <p:ext uri="{BB962C8B-B14F-4D97-AF65-F5344CB8AC3E}">
        <p14:creationId xmlns:p14="http://schemas.microsoft.com/office/powerpoint/2010/main" val="3798617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2690" y="848508"/>
            <a:ext cx="3760491" cy="5861668"/>
          </a:xfrm>
          <a:prstGeom prst="rect">
            <a:avLst/>
          </a:prstGeom>
        </p:spPr>
      </p:pic>
      <p:pic>
        <p:nvPicPr>
          <p:cNvPr id="3" name="Picture 2"/>
          <p:cNvPicPr>
            <a:picLocks noChangeAspect="1"/>
          </p:cNvPicPr>
          <p:nvPr/>
        </p:nvPicPr>
        <p:blipFill>
          <a:blip r:embed="rId4"/>
          <a:stretch>
            <a:fillRect/>
          </a:stretch>
        </p:blipFill>
        <p:spPr>
          <a:xfrm>
            <a:off x="4857750" y="1124918"/>
            <a:ext cx="3448050" cy="5405026"/>
          </a:xfrm>
          <a:prstGeom prst="rect">
            <a:avLst/>
          </a:prstGeom>
        </p:spPr>
      </p:pic>
      <p:cxnSp>
        <p:nvCxnSpPr>
          <p:cNvPr id="5" name="Straight Connector 4"/>
          <p:cNvCxnSpPr/>
          <p:nvPr/>
        </p:nvCxnSpPr>
        <p:spPr>
          <a:xfrm flipH="1">
            <a:off x="4566805" y="1275855"/>
            <a:ext cx="28946" cy="4708055"/>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91377" y="92681"/>
            <a:ext cx="6491950" cy="707886"/>
          </a:xfrm>
          <a:prstGeom prst="rect">
            <a:avLst/>
          </a:prstGeom>
          <a:noFill/>
        </p:spPr>
        <p:txBody>
          <a:bodyPr wrap="square" rtlCol="0">
            <a:spAutoFit/>
          </a:bodyPr>
          <a:lstStyle/>
          <a:p>
            <a:pPr algn="ctr"/>
            <a:r>
              <a:rPr lang="en-US" sz="2000" b="1" dirty="0">
                <a:solidFill>
                  <a:srgbClr val="FF0000"/>
                </a:solidFill>
              </a:rPr>
              <a:t>Standard Appropriation Bill </a:t>
            </a:r>
          </a:p>
          <a:p>
            <a:pPr algn="ctr"/>
            <a:r>
              <a:rPr lang="en-US" sz="2000" b="1" dirty="0">
                <a:solidFill>
                  <a:srgbClr val="FF0000"/>
                </a:solidFill>
              </a:rPr>
              <a:t>for State Agencies Positions &amp; Operating Expenses</a:t>
            </a:r>
          </a:p>
        </p:txBody>
      </p:sp>
      <p:sp>
        <p:nvSpPr>
          <p:cNvPr id="9" name="TextBox 8"/>
          <p:cNvSpPr txBox="1"/>
          <p:nvPr/>
        </p:nvSpPr>
        <p:spPr>
          <a:xfrm>
            <a:off x="-15337" y="1165600"/>
            <a:ext cx="1005403" cy="369332"/>
          </a:xfrm>
          <a:prstGeom prst="rect">
            <a:avLst/>
          </a:prstGeom>
          <a:noFill/>
        </p:spPr>
        <p:txBody>
          <a:bodyPr wrap="none" rtlCol="0">
            <a:spAutoFit/>
          </a:bodyPr>
          <a:lstStyle/>
          <a:p>
            <a:r>
              <a:rPr lang="en-US" dirty="0"/>
              <a:t>Session</a:t>
            </a:r>
          </a:p>
        </p:txBody>
      </p:sp>
      <p:sp>
        <p:nvSpPr>
          <p:cNvPr id="10" name="TextBox 9"/>
          <p:cNvSpPr txBox="1"/>
          <p:nvPr/>
        </p:nvSpPr>
        <p:spPr>
          <a:xfrm>
            <a:off x="-18757" y="1669353"/>
            <a:ext cx="1043876" cy="369332"/>
          </a:xfrm>
          <a:prstGeom prst="rect">
            <a:avLst/>
          </a:prstGeom>
          <a:noFill/>
        </p:spPr>
        <p:txBody>
          <a:bodyPr wrap="none" rtlCol="0">
            <a:spAutoFit/>
          </a:bodyPr>
          <a:lstStyle/>
          <a:p>
            <a:r>
              <a:rPr lang="en-US" dirty="0"/>
              <a:t>Sponsor</a:t>
            </a:r>
          </a:p>
        </p:txBody>
      </p:sp>
      <p:sp>
        <p:nvSpPr>
          <p:cNvPr id="11" name="TextBox 10"/>
          <p:cNvSpPr txBox="1"/>
          <p:nvPr/>
        </p:nvSpPr>
        <p:spPr>
          <a:xfrm>
            <a:off x="-5065" y="2169050"/>
            <a:ext cx="1060816" cy="923330"/>
          </a:xfrm>
          <a:prstGeom prst="rect">
            <a:avLst/>
          </a:prstGeom>
          <a:noFill/>
        </p:spPr>
        <p:txBody>
          <a:bodyPr wrap="square" rtlCol="0">
            <a:spAutoFit/>
          </a:bodyPr>
          <a:lstStyle/>
          <a:p>
            <a:pPr algn="ctr"/>
            <a:r>
              <a:rPr lang="en-US" dirty="0"/>
              <a:t>Title</a:t>
            </a:r>
          </a:p>
          <a:p>
            <a:pPr algn="ctr"/>
            <a:endParaRPr lang="en-US" dirty="0"/>
          </a:p>
          <a:p>
            <a:pPr algn="ctr"/>
            <a:r>
              <a:rPr lang="en-US" dirty="0"/>
              <a:t>Subtitle</a:t>
            </a:r>
          </a:p>
        </p:txBody>
      </p:sp>
      <p:sp>
        <p:nvSpPr>
          <p:cNvPr id="12" name="TextBox 11"/>
          <p:cNvSpPr txBox="1"/>
          <p:nvPr/>
        </p:nvSpPr>
        <p:spPr>
          <a:xfrm>
            <a:off x="-18757" y="4416594"/>
            <a:ext cx="1270402" cy="923330"/>
          </a:xfrm>
          <a:prstGeom prst="rect">
            <a:avLst/>
          </a:prstGeom>
          <a:noFill/>
        </p:spPr>
        <p:txBody>
          <a:bodyPr wrap="square" rtlCol="0">
            <a:spAutoFit/>
          </a:bodyPr>
          <a:lstStyle/>
          <a:p>
            <a:pPr algn="ctr"/>
            <a:r>
              <a:rPr lang="en-US" dirty="0"/>
              <a:t>Regular Salary</a:t>
            </a:r>
          </a:p>
          <a:p>
            <a:pPr algn="ctr"/>
            <a:r>
              <a:rPr lang="en-US" dirty="0"/>
              <a:t>Section </a:t>
            </a:r>
          </a:p>
        </p:txBody>
      </p:sp>
      <p:sp>
        <p:nvSpPr>
          <p:cNvPr id="13" name="TextBox 12"/>
          <p:cNvSpPr txBox="1"/>
          <p:nvPr/>
        </p:nvSpPr>
        <p:spPr>
          <a:xfrm>
            <a:off x="7977519" y="1042922"/>
            <a:ext cx="1261885" cy="646331"/>
          </a:xfrm>
          <a:prstGeom prst="rect">
            <a:avLst/>
          </a:prstGeom>
          <a:noFill/>
        </p:spPr>
        <p:txBody>
          <a:bodyPr wrap="none" rtlCol="0">
            <a:spAutoFit/>
          </a:bodyPr>
          <a:lstStyle/>
          <a:p>
            <a:pPr algn="ctr"/>
            <a:r>
              <a:rPr lang="en-US" dirty="0"/>
              <a:t>Extra Help</a:t>
            </a:r>
          </a:p>
          <a:p>
            <a:pPr algn="ctr"/>
            <a:r>
              <a:rPr lang="en-US" dirty="0"/>
              <a:t>Section </a:t>
            </a:r>
          </a:p>
        </p:txBody>
      </p:sp>
      <p:sp>
        <p:nvSpPr>
          <p:cNvPr id="14" name="TextBox 13"/>
          <p:cNvSpPr txBox="1"/>
          <p:nvPr/>
        </p:nvSpPr>
        <p:spPr>
          <a:xfrm>
            <a:off x="7587164" y="2591993"/>
            <a:ext cx="1556836" cy="646331"/>
          </a:xfrm>
          <a:prstGeom prst="rect">
            <a:avLst/>
          </a:prstGeom>
          <a:noFill/>
        </p:spPr>
        <p:txBody>
          <a:bodyPr wrap="none" rtlCol="0">
            <a:spAutoFit/>
          </a:bodyPr>
          <a:lstStyle/>
          <a:p>
            <a:pPr algn="ctr"/>
            <a:r>
              <a:rPr lang="en-US" dirty="0"/>
              <a:t>Appropriation</a:t>
            </a:r>
          </a:p>
          <a:p>
            <a:pPr algn="ctr"/>
            <a:r>
              <a:rPr lang="en-US" dirty="0"/>
              <a:t>Section </a:t>
            </a:r>
          </a:p>
        </p:txBody>
      </p:sp>
      <p:sp>
        <p:nvSpPr>
          <p:cNvPr id="15" name="TextBox 14"/>
          <p:cNvSpPr txBox="1"/>
          <p:nvPr/>
        </p:nvSpPr>
        <p:spPr>
          <a:xfrm>
            <a:off x="7954163" y="4863110"/>
            <a:ext cx="1210589" cy="923330"/>
          </a:xfrm>
          <a:prstGeom prst="rect">
            <a:avLst/>
          </a:prstGeom>
          <a:noFill/>
        </p:spPr>
        <p:txBody>
          <a:bodyPr wrap="none" rtlCol="0">
            <a:spAutoFit/>
          </a:bodyPr>
          <a:lstStyle/>
          <a:p>
            <a:pPr algn="ctr"/>
            <a:r>
              <a:rPr lang="en-US" dirty="0"/>
              <a:t>Special </a:t>
            </a:r>
          </a:p>
          <a:p>
            <a:pPr algn="ctr"/>
            <a:r>
              <a:rPr lang="en-US" dirty="0"/>
              <a:t>Language</a:t>
            </a:r>
          </a:p>
          <a:p>
            <a:pPr algn="ctr"/>
            <a:r>
              <a:rPr lang="en-US" dirty="0"/>
              <a:t>Section </a:t>
            </a:r>
          </a:p>
        </p:txBody>
      </p:sp>
      <p:cxnSp>
        <p:nvCxnSpPr>
          <p:cNvPr id="17" name="Straight Arrow Connector 16"/>
          <p:cNvCxnSpPr/>
          <p:nvPr/>
        </p:nvCxnSpPr>
        <p:spPr>
          <a:xfrm flipV="1">
            <a:off x="806024" y="2307508"/>
            <a:ext cx="595013" cy="4187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05104" y="2944811"/>
            <a:ext cx="672385" cy="23018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29072" y="1702249"/>
            <a:ext cx="471965" cy="16654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65662" y="1338590"/>
            <a:ext cx="294167" cy="1496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70945" y="4772496"/>
            <a:ext cx="585373" cy="5568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795919" y="1601416"/>
            <a:ext cx="316488" cy="646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292705" y="3019214"/>
            <a:ext cx="593996" cy="2896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p:cNvCxnSpPr>
          <p:nvPr/>
        </p:nvCxnSpPr>
        <p:spPr>
          <a:xfrm flipH="1">
            <a:off x="7587165" y="5324775"/>
            <a:ext cx="366998" cy="14563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3"/>
          <p:cNvGrpSpPr>
            <a:grpSpLocks/>
          </p:cNvGrpSpPr>
          <p:nvPr/>
        </p:nvGrpSpPr>
        <p:grpSpPr bwMode="auto">
          <a:xfrm>
            <a:off x="7954163" y="213880"/>
            <a:ext cx="1090715" cy="612721"/>
            <a:chOff x="2640" y="796"/>
            <a:chExt cx="912" cy="875"/>
          </a:xfrm>
        </p:grpSpPr>
        <p:sp>
          <p:nvSpPr>
            <p:cNvPr id="59"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60" name="Group 5"/>
            <p:cNvGrpSpPr>
              <a:grpSpLocks/>
            </p:cNvGrpSpPr>
            <p:nvPr/>
          </p:nvGrpSpPr>
          <p:grpSpPr bwMode="auto">
            <a:xfrm>
              <a:off x="2662" y="815"/>
              <a:ext cx="890" cy="856"/>
              <a:chOff x="2662" y="815"/>
              <a:chExt cx="890" cy="856"/>
            </a:xfrm>
          </p:grpSpPr>
          <p:sp>
            <p:nvSpPr>
              <p:cNvPr id="61"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62"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63"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64"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65"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66"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67"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68"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69"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70"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71"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72"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73" name="Rectangle 18"/>
              <p:cNvSpPr>
                <a:spLocks noChangeArrowheads="1"/>
              </p:cNvSpPr>
              <p:nvPr/>
            </p:nvSpPr>
            <p:spPr bwMode="auto">
              <a:xfrm>
                <a:off x="2762" y="995"/>
                <a:ext cx="666" cy="676"/>
              </a:xfrm>
              <a:prstGeom prst="rect">
                <a:avLst/>
              </a:prstGeom>
              <a:noFill/>
              <a:ln w="9525">
                <a:noFill/>
                <a:miter lim="800000"/>
                <a:headEnd/>
                <a:tailEnd/>
              </a:ln>
            </p:spPr>
            <p:txBody>
              <a:bodyPr wrap="none" lIns="0" tIns="0" rIns="0" bIns="0">
                <a:spAutoFit/>
              </a:bodyPr>
              <a:lstStyle/>
              <a:p>
                <a:pPr defTabSz="615554" eaLnBrk="0" hangingPunct="0"/>
                <a:r>
                  <a:rPr lang="en-US" sz="825" dirty="0">
                    <a:solidFill>
                      <a:srgbClr val="FFFFFF"/>
                    </a:solidFill>
                    <a:latin typeface="Tahoma" pitchFamily="34" charset="0"/>
                  </a:rPr>
                  <a:t>Appropriation Bill</a:t>
                </a:r>
              </a:p>
              <a:p>
                <a:pPr defTabSz="615554" eaLnBrk="0" hangingPunct="0"/>
                <a:endParaRPr lang="en-US" sz="2250" dirty="0">
                  <a:latin typeface="Brush Script MT" pitchFamily="66" charset="0"/>
                </a:endParaRPr>
              </a:p>
            </p:txBody>
          </p:sp>
          <p:sp>
            <p:nvSpPr>
              <p:cNvPr id="74"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75" name="Slide Number Placeholder 74"/>
          <p:cNvSpPr>
            <a:spLocks noGrp="1"/>
          </p:cNvSpPr>
          <p:nvPr>
            <p:ph type="sldNum" sz="quarter" idx="12"/>
          </p:nvPr>
        </p:nvSpPr>
        <p:spPr/>
        <p:txBody>
          <a:bodyPr/>
          <a:lstStyle/>
          <a:p>
            <a:fld id="{AD1CA8D0-6D6D-42DD-AD61-0D5508816962}" type="slidenum">
              <a:rPr lang="en-US" smtClean="0"/>
              <a:t>23</a:t>
            </a:fld>
            <a:endParaRPr lang="en-US" dirty="0"/>
          </a:p>
        </p:txBody>
      </p:sp>
    </p:spTree>
    <p:extLst>
      <p:ext uri="{BB962C8B-B14F-4D97-AF65-F5344CB8AC3E}">
        <p14:creationId xmlns:p14="http://schemas.microsoft.com/office/powerpoint/2010/main" val="92809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55608" y="68009"/>
            <a:ext cx="7010400" cy="1143000"/>
          </a:xfrm>
        </p:spPr>
        <p:txBody>
          <a:bodyPr/>
          <a:lstStyle/>
          <a:p>
            <a:pPr eaLnBrk="1" hangingPunct="1"/>
            <a:r>
              <a:rPr lang="en-US" dirty="0"/>
              <a:t>Types of Appropriation Bills</a:t>
            </a:r>
          </a:p>
        </p:txBody>
      </p:sp>
      <p:sp>
        <p:nvSpPr>
          <p:cNvPr id="118787" name="Rectangle 3"/>
          <p:cNvSpPr>
            <a:spLocks noChangeArrowheads="1"/>
          </p:cNvSpPr>
          <p:nvPr/>
        </p:nvSpPr>
        <p:spPr bwMode="auto">
          <a:xfrm>
            <a:off x="304800" y="1600200"/>
            <a:ext cx="8077200" cy="4114800"/>
          </a:xfrm>
          <a:prstGeom prst="rect">
            <a:avLst/>
          </a:prstGeom>
          <a:noFill/>
          <a:ln w="9525">
            <a:noFill/>
            <a:miter lim="800000"/>
            <a:headEnd/>
            <a:tailEnd/>
          </a:ln>
        </p:spPr>
        <p:txBody>
          <a:bodyPr lIns="91429" tIns="45714" rIns="91429" bIns="45714"/>
          <a:lstStyle/>
          <a:p>
            <a:pPr marL="342900" indent="-342900">
              <a:spcBef>
                <a:spcPct val="20000"/>
              </a:spcBef>
              <a:buFontTx/>
              <a:buChar char="•"/>
            </a:pPr>
            <a:r>
              <a:rPr lang="en-US" sz="3200" b="1" dirty="0"/>
              <a:t>Regular Appropriation</a:t>
            </a:r>
            <a:endParaRPr lang="en-US" sz="3200" dirty="0"/>
          </a:p>
          <a:p>
            <a:pPr marL="741363" lvl="1" indent="-284163">
              <a:spcBef>
                <a:spcPct val="20000"/>
              </a:spcBef>
              <a:buFontTx/>
              <a:buChar char="–"/>
            </a:pPr>
            <a:r>
              <a:rPr lang="en-US" sz="2800" dirty="0"/>
              <a:t>1-year period</a:t>
            </a:r>
          </a:p>
          <a:p>
            <a:pPr marL="741363" lvl="1" indent="-284163">
              <a:spcBef>
                <a:spcPct val="20000"/>
              </a:spcBef>
              <a:buFontTx/>
              <a:buChar char="–"/>
            </a:pPr>
            <a:r>
              <a:rPr lang="en-US" sz="2800" dirty="0"/>
              <a:t>Effective July 1 </a:t>
            </a:r>
          </a:p>
          <a:p>
            <a:pPr marL="342900" indent="-342900">
              <a:spcBef>
                <a:spcPct val="20000"/>
              </a:spcBef>
              <a:buFontTx/>
              <a:buChar char="•"/>
            </a:pPr>
            <a:r>
              <a:rPr lang="en-US" sz="3200" b="1" dirty="0"/>
              <a:t>Supplemental Appropriation</a:t>
            </a:r>
            <a:endParaRPr lang="en-US" sz="3200" dirty="0"/>
          </a:p>
          <a:p>
            <a:pPr marL="741363" lvl="1" indent="-284163">
              <a:spcBef>
                <a:spcPct val="20000"/>
              </a:spcBef>
              <a:buFontTx/>
              <a:buChar char="–"/>
            </a:pPr>
            <a:r>
              <a:rPr lang="en-US" sz="2800" dirty="0"/>
              <a:t>Effective before July 1 &amp; usually immediately</a:t>
            </a:r>
          </a:p>
          <a:p>
            <a:pPr marL="741363" lvl="1" indent="-284163">
              <a:spcBef>
                <a:spcPct val="20000"/>
              </a:spcBef>
              <a:buFontTx/>
              <a:buChar char="–"/>
            </a:pPr>
            <a:r>
              <a:rPr lang="en-US" sz="2800" dirty="0"/>
              <a:t>Usually adds to an existing authority</a:t>
            </a:r>
          </a:p>
          <a:p>
            <a:pPr marL="741363" lvl="1" indent="-284163">
              <a:spcBef>
                <a:spcPct val="20000"/>
              </a:spcBef>
              <a:buFontTx/>
              <a:buChar char="–"/>
            </a:pPr>
            <a:r>
              <a:rPr lang="en-US" sz="2800" dirty="0"/>
              <a:t>State Funds usually come from an Accumulated Surplus</a:t>
            </a:r>
          </a:p>
          <a:p>
            <a:pPr marL="342900" indent="-342900">
              <a:spcBef>
                <a:spcPct val="20000"/>
              </a:spcBef>
              <a:buFontTx/>
              <a:buChar char="•"/>
            </a:pPr>
            <a:endParaRPr lang="en-US" sz="3200" dirty="0"/>
          </a:p>
        </p:txBody>
      </p:sp>
      <p:sp>
        <p:nvSpPr>
          <p:cNvPr id="108548" name="Line 4"/>
          <p:cNvSpPr>
            <a:spLocks noChangeShapeType="1"/>
          </p:cNvSpPr>
          <p:nvPr/>
        </p:nvSpPr>
        <p:spPr bwMode="auto">
          <a:xfrm>
            <a:off x="0" y="1143000"/>
            <a:ext cx="9144000" cy="0"/>
          </a:xfrm>
          <a:prstGeom prst="line">
            <a:avLst/>
          </a:prstGeom>
          <a:noFill/>
          <a:ln w="9525">
            <a:solidFill>
              <a:schemeClr val="tx1"/>
            </a:solidFill>
            <a:round/>
            <a:headEnd/>
            <a:tailEnd/>
          </a:ln>
        </p:spPr>
        <p:txBody>
          <a:bodyPr wrap="none" anchor="ctr"/>
          <a:lstStyle/>
          <a:p>
            <a:endParaRPr lang="en-US" dirty="0"/>
          </a:p>
        </p:txBody>
      </p:sp>
      <p:grpSp>
        <p:nvGrpSpPr>
          <p:cNvPr id="5" name="Group 3"/>
          <p:cNvGrpSpPr>
            <a:grpSpLocks/>
          </p:cNvGrpSpPr>
          <p:nvPr/>
        </p:nvGrpSpPr>
        <p:grpSpPr bwMode="auto">
          <a:xfrm>
            <a:off x="7673028" y="266700"/>
            <a:ext cx="1295400" cy="914400"/>
            <a:chOff x="2640" y="796"/>
            <a:chExt cx="950" cy="1349"/>
          </a:xfrm>
        </p:grpSpPr>
        <p:sp>
          <p:nvSpPr>
            <p:cNvPr id="6"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7" name="Group 5"/>
            <p:cNvGrpSpPr>
              <a:grpSpLocks/>
            </p:cNvGrpSpPr>
            <p:nvPr/>
          </p:nvGrpSpPr>
          <p:grpSpPr bwMode="auto">
            <a:xfrm>
              <a:off x="2662" y="815"/>
              <a:ext cx="928" cy="1330"/>
              <a:chOff x="2662" y="815"/>
              <a:chExt cx="928" cy="1330"/>
            </a:xfrm>
          </p:grpSpPr>
          <p:sp>
            <p:nvSpPr>
              <p:cNvPr id="8"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9"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0"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1"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lIns="0" tIns="0" rIns="0" bIns="0">
                <a:spAutoFit/>
              </a:bodyPr>
              <a:lstStyle/>
              <a:p>
                <a:endParaRPr lang="en-US" dirty="0"/>
              </a:p>
            </p:txBody>
          </p:sp>
          <p:sp>
            <p:nvSpPr>
              <p:cNvPr id="12"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3"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4"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5"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6"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7"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8"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9"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0" name="Rectangle 18"/>
              <p:cNvSpPr>
                <a:spLocks noChangeArrowheads="1"/>
              </p:cNvSpPr>
              <p:nvPr/>
            </p:nvSpPr>
            <p:spPr bwMode="auto">
              <a:xfrm>
                <a:off x="2727" y="1153"/>
                <a:ext cx="214" cy="992"/>
              </a:xfrm>
              <a:prstGeom prst="rect">
                <a:avLst/>
              </a:prstGeom>
              <a:noFill/>
              <a:ln w="9525">
                <a:noFill/>
                <a:miter lim="800000"/>
                <a:headEnd/>
                <a:tailEnd/>
              </a:ln>
            </p:spPr>
            <p:txBody>
              <a:bodyPr wrap="none" lIns="0" tIns="0" rIns="0" bIns="0">
                <a:spAutoFit/>
              </a:bodyPr>
              <a:lstStyle/>
              <a:p>
                <a:pPr defTabSz="820738" eaLnBrk="0" hangingPunct="0"/>
                <a:r>
                  <a:rPr lang="en-US" sz="800" dirty="0">
                    <a:solidFill>
                      <a:srgbClr val="FFFFFF"/>
                    </a:solidFill>
                    <a:latin typeface="Tahoma" pitchFamily="34" charset="0"/>
                  </a:rPr>
                  <a:t>AUTHORIZATION</a:t>
                </a:r>
              </a:p>
              <a:p>
                <a:pPr defTabSz="820738" eaLnBrk="0" hangingPunct="0"/>
                <a:endParaRPr lang="en-US" sz="2100" dirty="0">
                  <a:solidFill>
                    <a:srgbClr val="FFFFFF"/>
                  </a:solidFill>
                  <a:latin typeface="Tahoma" pitchFamily="34" charset="0"/>
                </a:endParaRPr>
              </a:p>
              <a:p>
                <a:pPr defTabSz="820738" eaLnBrk="0" hangingPunct="0"/>
                <a:endParaRPr lang="en-US" sz="3000" dirty="0">
                  <a:latin typeface="Brush Script MT" pitchFamily="66" charset="0"/>
                </a:endParaRPr>
              </a:p>
            </p:txBody>
          </p:sp>
          <p:sp>
            <p:nvSpPr>
              <p:cNvPr id="21"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Slide Number Placeholder 1"/>
          <p:cNvSpPr>
            <a:spLocks noGrp="1"/>
          </p:cNvSpPr>
          <p:nvPr>
            <p:ph type="sldNum" sz="quarter" idx="12"/>
          </p:nvPr>
        </p:nvSpPr>
        <p:spPr/>
        <p:txBody>
          <a:bodyPr/>
          <a:lstStyle/>
          <a:p>
            <a:pPr>
              <a:defRPr/>
            </a:pPr>
            <a:fld id="{9EEB6661-8614-48A9-9271-55582743A7E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685800" y="609600"/>
            <a:ext cx="7772400" cy="5257800"/>
          </a:xfrm>
        </p:spPr>
        <p:txBody>
          <a:bodyPr/>
          <a:lstStyle/>
          <a:p>
            <a:pPr eaLnBrk="1" hangingPunct="1"/>
            <a:r>
              <a:rPr lang="en-US" b="1" dirty="0"/>
              <a:t>Construction</a:t>
            </a:r>
          </a:p>
          <a:p>
            <a:pPr lvl="1" eaLnBrk="1" hangingPunct="1"/>
            <a:r>
              <a:rPr lang="en-US" dirty="0"/>
              <a:t>State Funds usually from General Improvement Fund (Surplus &amp; Interest Earnings)</a:t>
            </a:r>
          </a:p>
          <a:p>
            <a:pPr eaLnBrk="1" hangingPunct="1"/>
            <a:r>
              <a:rPr lang="en-US" b="1" dirty="0"/>
              <a:t>Reappropriations	</a:t>
            </a:r>
            <a:endParaRPr lang="en-US" dirty="0"/>
          </a:p>
          <a:p>
            <a:pPr lvl="1" eaLnBrk="1" hangingPunct="1"/>
            <a:r>
              <a:rPr lang="en-US" dirty="0"/>
              <a:t>Allows the Agency to spend the balance of an appropriation provided by another General Assembly.  </a:t>
            </a:r>
          </a:p>
          <a:p>
            <a:pPr lvl="1" eaLnBrk="1" hangingPunct="1"/>
            <a:r>
              <a:rPr lang="en-US" dirty="0"/>
              <a:t>Not new authority to spend</a:t>
            </a:r>
          </a:p>
          <a:p>
            <a:pPr lvl="1" eaLnBrk="1" hangingPunct="1"/>
            <a:r>
              <a:rPr lang="en-US" dirty="0"/>
              <a:t>Usually for old construction projects</a:t>
            </a:r>
          </a:p>
        </p:txBody>
      </p:sp>
      <p:grpSp>
        <p:nvGrpSpPr>
          <p:cNvPr id="3" name="Group 3"/>
          <p:cNvGrpSpPr>
            <a:grpSpLocks/>
          </p:cNvGrpSpPr>
          <p:nvPr/>
        </p:nvGrpSpPr>
        <p:grpSpPr bwMode="auto">
          <a:xfrm>
            <a:off x="7543800" y="228600"/>
            <a:ext cx="1295400" cy="914400"/>
            <a:chOff x="2640" y="796"/>
            <a:chExt cx="950" cy="1349"/>
          </a:xfrm>
        </p:grpSpPr>
        <p:sp>
          <p:nvSpPr>
            <p:cNvPr id="4"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5" name="Group 5"/>
            <p:cNvGrpSpPr>
              <a:grpSpLocks/>
            </p:cNvGrpSpPr>
            <p:nvPr/>
          </p:nvGrpSpPr>
          <p:grpSpPr bwMode="auto">
            <a:xfrm>
              <a:off x="2662" y="815"/>
              <a:ext cx="928" cy="1330"/>
              <a:chOff x="2662" y="815"/>
              <a:chExt cx="928" cy="1330"/>
            </a:xfrm>
          </p:grpSpPr>
          <p:sp>
            <p:nvSpPr>
              <p:cNvPr id="6"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7"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8"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9"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lIns="0" tIns="0" rIns="0" bIns="0">
                <a:spAutoFit/>
              </a:bodyPr>
              <a:lstStyle/>
              <a:p>
                <a:endParaRPr lang="en-US" dirty="0"/>
              </a:p>
            </p:txBody>
          </p:sp>
          <p:sp>
            <p:nvSpPr>
              <p:cNvPr id="10"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1"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2"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3"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4"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5"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6"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7"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18" name="Rectangle 18"/>
              <p:cNvSpPr>
                <a:spLocks noChangeArrowheads="1"/>
              </p:cNvSpPr>
              <p:nvPr/>
            </p:nvSpPr>
            <p:spPr bwMode="auto">
              <a:xfrm>
                <a:off x="2727" y="1153"/>
                <a:ext cx="214" cy="992"/>
              </a:xfrm>
              <a:prstGeom prst="rect">
                <a:avLst/>
              </a:prstGeom>
              <a:noFill/>
              <a:ln w="9525">
                <a:noFill/>
                <a:miter lim="800000"/>
                <a:headEnd/>
                <a:tailEnd/>
              </a:ln>
            </p:spPr>
            <p:txBody>
              <a:bodyPr wrap="none" lIns="0" tIns="0" rIns="0" bIns="0">
                <a:spAutoFit/>
              </a:bodyPr>
              <a:lstStyle/>
              <a:p>
                <a:pPr defTabSz="820738" eaLnBrk="0" hangingPunct="0"/>
                <a:r>
                  <a:rPr lang="en-US" sz="800" dirty="0">
                    <a:solidFill>
                      <a:srgbClr val="FFFFFF"/>
                    </a:solidFill>
                    <a:latin typeface="Tahoma" pitchFamily="34" charset="0"/>
                  </a:rPr>
                  <a:t>AUTHORIZATION</a:t>
                </a:r>
              </a:p>
              <a:p>
                <a:pPr defTabSz="820738" eaLnBrk="0" hangingPunct="0"/>
                <a:endParaRPr lang="en-US" sz="2100" dirty="0">
                  <a:solidFill>
                    <a:srgbClr val="FFFFFF"/>
                  </a:solidFill>
                  <a:latin typeface="Tahoma" pitchFamily="34" charset="0"/>
                </a:endParaRPr>
              </a:p>
              <a:p>
                <a:pPr defTabSz="820738" eaLnBrk="0" hangingPunct="0"/>
                <a:endParaRPr lang="en-US" sz="3000" dirty="0">
                  <a:latin typeface="Brush Script MT" pitchFamily="66" charset="0"/>
                </a:endParaRPr>
              </a:p>
            </p:txBody>
          </p:sp>
          <p:sp>
            <p:nvSpPr>
              <p:cNvPr id="19"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Slide Number Placeholder 1"/>
          <p:cNvSpPr>
            <a:spLocks noGrp="1"/>
          </p:cNvSpPr>
          <p:nvPr>
            <p:ph type="sldNum" sz="quarter" idx="12"/>
          </p:nvPr>
        </p:nvSpPr>
        <p:spPr/>
        <p:txBody>
          <a:bodyPr/>
          <a:lstStyle/>
          <a:p>
            <a:pPr>
              <a:defRPr/>
            </a:pPr>
            <a:fld id="{FBB34050-6271-48D8-9E98-E46833332E62}" type="slidenum">
              <a:rPr lang="en-US" smtClean="0"/>
              <a:pPr>
                <a:defRPr/>
              </a:pPr>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066800" y="1371600"/>
            <a:ext cx="7467600" cy="4601247"/>
          </a:xfrm>
          <a:prstGeom prst="rect">
            <a:avLst/>
          </a:prstGeom>
          <a:noFill/>
          <a:ln w="9525">
            <a:noFill/>
            <a:miter lim="800000"/>
            <a:headEnd/>
            <a:tailEnd/>
          </a:ln>
        </p:spPr>
        <p:txBody>
          <a:bodyPr wrap="square" lIns="91429" tIns="45714" rIns="91429" bIns="45714">
            <a:spAutoFit/>
          </a:bodyPr>
          <a:lstStyle/>
          <a:p>
            <a:pPr eaLnBrk="0" hangingPunct="0">
              <a:buClr>
                <a:srgbClr val="FF0000"/>
              </a:buClr>
              <a:buSzPct val="150000"/>
              <a:buFont typeface="Wingdings" pitchFamily="2" charset="2"/>
              <a:buChar char="Ø"/>
            </a:pPr>
            <a:r>
              <a:rPr lang="en-US" sz="2900" dirty="0">
                <a:latin typeface="Tahoma" pitchFamily="34" charset="0"/>
              </a:rPr>
              <a:t> </a:t>
            </a:r>
            <a:r>
              <a:rPr lang="en-US" sz="2400" dirty="0">
                <a:latin typeface="Tahoma" pitchFamily="34" charset="0"/>
              </a:rPr>
              <a:t>1 Year Limit on Appropriations.</a:t>
            </a:r>
          </a:p>
          <a:p>
            <a:pPr eaLnBrk="0" hangingPunct="0">
              <a:buClr>
                <a:srgbClr val="FF0000"/>
              </a:buClr>
              <a:buSzPct val="150000"/>
              <a:buFont typeface="Wingdings" pitchFamily="2" charset="2"/>
              <a:buChar char="Ø"/>
            </a:pPr>
            <a:endParaRPr lang="en-US" sz="2400" dirty="0">
              <a:latin typeface="Tahoma" pitchFamily="34" charset="0"/>
            </a:endParaRPr>
          </a:p>
          <a:p>
            <a:pPr eaLnBrk="0" hangingPunct="0">
              <a:buClr>
                <a:srgbClr val="FF0000"/>
              </a:buClr>
              <a:buSzPct val="150000"/>
              <a:buFont typeface="Wingdings" pitchFamily="2" charset="2"/>
              <a:buChar char="Ø"/>
            </a:pPr>
            <a:r>
              <a:rPr lang="en-US" sz="2400" dirty="0">
                <a:latin typeface="Tahoma" pitchFamily="34" charset="0"/>
              </a:rPr>
              <a:t> Single Subject.</a:t>
            </a:r>
          </a:p>
          <a:p>
            <a:pPr eaLnBrk="0" hangingPunct="0">
              <a:buClr>
                <a:srgbClr val="FF0000"/>
              </a:buClr>
              <a:buSzPct val="150000"/>
              <a:buFont typeface="Wingdings" pitchFamily="2" charset="2"/>
              <a:buChar char="Ø"/>
            </a:pPr>
            <a:endParaRPr lang="en-US" sz="2400" dirty="0">
              <a:latin typeface="Tahoma" pitchFamily="34" charset="0"/>
            </a:endParaRPr>
          </a:p>
          <a:p>
            <a:pPr eaLnBrk="0" hangingPunct="0">
              <a:buClr>
                <a:srgbClr val="FF0000"/>
              </a:buClr>
              <a:buSzPct val="150000"/>
              <a:buFont typeface="Wingdings" pitchFamily="2" charset="2"/>
              <a:buChar char="Ø"/>
            </a:pPr>
            <a:r>
              <a:rPr lang="en-US" sz="2400" dirty="0">
                <a:latin typeface="Tahoma" pitchFamily="34" charset="0"/>
              </a:rPr>
              <a:t> General Appropriation Bill must "embrace nothing but appropriations for the ordinary expenses of the executive, legislative and judicial departments of the state” &amp; </a:t>
            </a:r>
            <a:r>
              <a:rPr lang="en-US" sz="2400" b="1" dirty="0">
                <a:latin typeface="Tahoma" pitchFamily="34" charset="0"/>
              </a:rPr>
              <a:t>be passed first.</a:t>
            </a:r>
          </a:p>
          <a:p>
            <a:pPr eaLnBrk="0" hangingPunct="0">
              <a:buClr>
                <a:srgbClr val="FF0000"/>
              </a:buClr>
              <a:buSzPct val="150000"/>
              <a:buFont typeface="Wingdings" pitchFamily="2" charset="2"/>
              <a:buChar char="Ø"/>
            </a:pPr>
            <a:endParaRPr lang="en-US" sz="2400" b="1" dirty="0">
              <a:latin typeface="Tahoma" pitchFamily="34" charset="0"/>
            </a:endParaRPr>
          </a:p>
          <a:p>
            <a:pPr eaLnBrk="0" hangingPunct="0">
              <a:buClr>
                <a:srgbClr val="FF0000"/>
              </a:buClr>
              <a:buSzPct val="150000"/>
              <a:buFont typeface="Wingdings" pitchFamily="2" charset="2"/>
              <a:buChar char="Ø"/>
            </a:pPr>
            <a:r>
              <a:rPr lang="en-US" sz="2400" dirty="0">
                <a:latin typeface="Tahoma" pitchFamily="34" charset="0"/>
              </a:rPr>
              <a:t> Appropriations must be in dollars and cents.</a:t>
            </a:r>
          </a:p>
          <a:p>
            <a:pPr eaLnBrk="0" hangingPunct="0">
              <a:buClr>
                <a:srgbClr val="FF0000"/>
              </a:buClr>
              <a:buSzPct val="150000"/>
              <a:buFont typeface="Wingdings" pitchFamily="2" charset="2"/>
              <a:buChar char="Ø"/>
            </a:pPr>
            <a:endParaRPr lang="en-US" sz="2400" dirty="0">
              <a:latin typeface="Tahoma" pitchFamily="34" charset="0"/>
            </a:endParaRPr>
          </a:p>
          <a:p>
            <a:pPr eaLnBrk="0" hangingPunct="0">
              <a:buClr>
                <a:srgbClr val="FF0000"/>
              </a:buClr>
              <a:buSzPct val="150000"/>
              <a:buFont typeface="Wingdings" pitchFamily="2" charset="2"/>
              <a:buChar char="Ø"/>
            </a:pPr>
            <a:r>
              <a:rPr lang="en-US" sz="2400" dirty="0">
                <a:latin typeface="Tahoma" pitchFamily="34" charset="0"/>
              </a:rPr>
              <a:t> Appropriations </a:t>
            </a:r>
            <a:r>
              <a:rPr lang="en-US" sz="2400" dirty="0"/>
              <a:t>require 3/4ths vote to pass.</a:t>
            </a:r>
            <a:endParaRPr lang="en-US" sz="2400" dirty="0">
              <a:latin typeface="Tahoma" pitchFamily="34" charset="0"/>
            </a:endParaRPr>
          </a:p>
        </p:txBody>
      </p:sp>
      <p:sp>
        <p:nvSpPr>
          <p:cNvPr id="106499" name="Text Box 3"/>
          <p:cNvSpPr txBox="1">
            <a:spLocks noChangeArrowheads="1"/>
          </p:cNvSpPr>
          <p:nvPr/>
        </p:nvSpPr>
        <p:spPr bwMode="auto">
          <a:xfrm>
            <a:off x="152400" y="0"/>
            <a:ext cx="7086600" cy="1077206"/>
          </a:xfrm>
          <a:prstGeom prst="rect">
            <a:avLst/>
          </a:prstGeom>
          <a:noFill/>
          <a:ln w="9525">
            <a:noFill/>
            <a:miter lim="800000"/>
            <a:headEnd/>
            <a:tailEnd/>
          </a:ln>
        </p:spPr>
        <p:txBody>
          <a:bodyPr wrap="square" lIns="91429" tIns="45714" rIns="91429" bIns="45714">
            <a:spAutoFit/>
          </a:bodyPr>
          <a:lstStyle/>
          <a:p>
            <a:pPr algn="ctr" eaLnBrk="0" hangingPunct="0"/>
            <a:r>
              <a:rPr lang="en-US" sz="3200" dirty="0">
                <a:latin typeface="Tahoma" pitchFamily="34" charset="0"/>
              </a:rPr>
              <a:t>Authorization Phase – </a:t>
            </a:r>
          </a:p>
          <a:p>
            <a:pPr algn="ctr" eaLnBrk="0" hangingPunct="0"/>
            <a:r>
              <a:rPr lang="en-US" sz="3200" dirty="0">
                <a:latin typeface="Tahoma" pitchFamily="34" charset="0"/>
              </a:rPr>
              <a:t>Constitutional Restrictions</a:t>
            </a:r>
          </a:p>
        </p:txBody>
      </p:sp>
      <p:sp>
        <p:nvSpPr>
          <p:cNvPr id="106500" name="Line 4"/>
          <p:cNvSpPr>
            <a:spLocks noChangeShapeType="1"/>
          </p:cNvSpPr>
          <p:nvPr/>
        </p:nvSpPr>
        <p:spPr bwMode="auto">
          <a:xfrm>
            <a:off x="0" y="990600"/>
            <a:ext cx="9144000" cy="0"/>
          </a:xfrm>
          <a:prstGeom prst="line">
            <a:avLst/>
          </a:prstGeom>
          <a:noFill/>
          <a:ln w="9525">
            <a:solidFill>
              <a:schemeClr val="tx1"/>
            </a:solidFill>
            <a:round/>
            <a:headEnd/>
            <a:tailEnd/>
          </a:ln>
        </p:spPr>
        <p:txBody>
          <a:bodyPr wrap="none" anchor="ctr"/>
          <a:lstStyle/>
          <a:p>
            <a:endParaRPr lang="en-US" dirty="0"/>
          </a:p>
        </p:txBody>
      </p:sp>
      <p:grpSp>
        <p:nvGrpSpPr>
          <p:cNvPr id="5" name="Group 3"/>
          <p:cNvGrpSpPr>
            <a:grpSpLocks/>
          </p:cNvGrpSpPr>
          <p:nvPr/>
        </p:nvGrpSpPr>
        <p:grpSpPr bwMode="auto">
          <a:xfrm>
            <a:off x="7543800" y="228600"/>
            <a:ext cx="1295400" cy="914400"/>
            <a:chOff x="2640" y="796"/>
            <a:chExt cx="950" cy="1349"/>
          </a:xfrm>
        </p:grpSpPr>
        <p:sp>
          <p:nvSpPr>
            <p:cNvPr id="6"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7" name="Group 5"/>
            <p:cNvGrpSpPr>
              <a:grpSpLocks/>
            </p:cNvGrpSpPr>
            <p:nvPr/>
          </p:nvGrpSpPr>
          <p:grpSpPr bwMode="auto">
            <a:xfrm>
              <a:off x="2662" y="815"/>
              <a:ext cx="928" cy="1330"/>
              <a:chOff x="2662" y="815"/>
              <a:chExt cx="928" cy="1330"/>
            </a:xfrm>
          </p:grpSpPr>
          <p:sp>
            <p:nvSpPr>
              <p:cNvPr id="8"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9"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0"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1"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lIns="0" tIns="0" rIns="0" bIns="0">
                <a:spAutoFit/>
              </a:bodyPr>
              <a:lstStyle/>
              <a:p>
                <a:endParaRPr lang="en-US" dirty="0"/>
              </a:p>
            </p:txBody>
          </p:sp>
          <p:sp>
            <p:nvSpPr>
              <p:cNvPr id="12"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3"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4"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5"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6"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7"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8"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9"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0" name="Rectangle 18"/>
              <p:cNvSpPr>
                <a:spLocks noChangeArrowheads="1"/>
              </p:cNvSpPr>
              <p:nvPr/>
            </p:nvSpPr>
            <p:spPr bwMode="auto">
              <a:xfrm>
                <a:off x="2727" y="1153"/>
                <a:ext cx="214" cy="992"/>
              </a:xfrm>
              <a:prstGeom prst="rect">
                <a:avLst/>
              </a:prstGeom>
              <a:noFill/>
              <a:ln w="9525">
                <a:noFill/>
                <a:miter lim="800000"/>
                <a:headEnd/>
                <a:tailEnd/>
              </a:ln>
            </p:spPr>
            <p:txBody>
              <a:bodyPr wrap="none" lIns="0" tIns="0" rIns="0" bIns="0">
                <a:spAutoFit/>
              </a:bodyPr>
              <a:lstStyle/>
              <a:p>
                <a:pPr defTabSz="820738" eaLnBrk="0" hangingPunct="0"/>
                <a:r>
                  <a:rPr lang="en-US" sz="800" dirty="0">
                    <a:solidFill>
                      <a:srgbClr val="FFFFFF"/>
                    </a:solidFill>
                    <a:latin typeface="Tahoma" pitchFamily="34" charset="0"/>
                  </a:rPr>
                  <a:t>AUTHORIZATION</a:t>
                </a:r>
              </a:p>
              <a:p>
                <a:pPr defTabSz="820738" eaLnBrk="0" hangingPunct="0"/>
                <a:endParaRPr lang="en-US" sz="2100" dirty="0">
                  <a:solidFill>
                    <a:srgbClr val="FFFFFF"/>
                  </a:solidFill>
                  <a:latin typeface="Tahoma" pitchFamily="34" charset="0"/>
                </a:endParaRPr>
              </a:p>
              <a:p>
                <a:pPr defTabSz="820738" eaLnBrk="0" hangingPunct="0"/>
                <a:endParaRPr lang="en-US" sz="3000" dirty="0">
                  <a:latin typeface="Brush Script MT" pitchFamily="66" charset="0"/>
                </a:endParaRPr>
              </a:p>
            </p:txBody>
          </p:sp>
          <p:sp>
            <p:nvSpPr>
              <p:cNvPr id="21"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Slide Number Placeholder 1"/>
          <p:cNvSpPr>
            <a:spLocks noGrp="1"/>
          </p:cNvSpPr>
          <p:nvPr>
            <p:ph type="sldNum" sz="quarter" idx="12"/>
          </p:nvPr>
        </p:nvSpPr>
        <p:spPr/>
        <p:txBody>
          <a:bodyPr/>
          <a:lstStyle/>
          <a:p>
            <a:pPr>
              <a:defRPr/>
            </a:pPr>
            <a:fld id="{C9F9C736-71A9-425C-9C65-5D4568E16146}"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55713"/>
            <a:ext cx="3581399" cy="2480240"/>
          </a:xfrm>
          <a:prstGeom prst="rect">
            <a:avLst/>
          </a:prstGeom>
        </p:spPr>
      </p:pic>
      <p:sp>
        <p:nvSpPr>
          <p:cNvPr id="17411" name="Rectangle 2"/>
          <p:cNvSpPr>
            <a:spLocks noChangeArrowheads="1"/>
          </p:cNvSpPr>
          <p:nvPr/>
        </p:nvSpPr>
        <p:spPr bwMode="auto">
          <a:xfrm>
            <a:off x="537329" y="29909"/>
            <a:ext cx="6934200" cy="1143000"/>
          </a:xfrm>
          <a:prstGeom prst="rect">
            <a:avLst/>
          </a:prstGeom>
          <a:noFill/>
          <a:ln w="9525">
            <a:noFill/>
            <a:miter lim="800000"/>
            <a:headEnd/>
            <a:tailEnd/>
          </a:ln>
        </p:spPr>
        <p:txBody>
          <a:bodyPr lIns="91429" tIns="45714" rIns="91429" bIns="45714" anchor="ctr"/>
          <a:lstStyle/>
          <a:p>
            <a:pPr algn="ctr" defTabSz="820738"/>
            <a:r>
              <a:rPr lang="en-US" sz="4400" dirty="0">
                <a:solidFill>
                  <a:schemeClr val="tx2"/>
                </a:solidFill>
              </a:rPr>
              <a:t>During Legislative Session</a:t>
            </a:r>
          </a:p>
        </p:txBody>
      </p:sp>
      <p:sp>
        <p:nvSpPr>
          <p:cNvPr id="100355" name="Rectangle 3"/>
          <p:cNvSpPr>
            <a:spLocks noChangeArrowheads="1"/>
          </p:cNvSpPr>
          <p:nvPr/>
        </p:nvSpPr>
        <p:spPr bwMode="auto">
          <a:xfrm>
            <a:off x="3860701" y="1228833"/>
            <a:ext cx="4824415" cy="5334000"/>
          </a:xfrm>
          <a:prstGeom prst="rect">
            <a:avLst/>
          </a:prstGeom>
          <a:noFill/>
          <a:ln w="9525">
            <a:noFill/>
            <a:miter lim="800000"/>
            <a:headEnd/>
            <a:tailEnd/>
          </a:ln>
        </p:spPr>
        <p:txBody>
          <a:bodyPr lIns="91429" tIns="45714" rIns="91429" bIns="45714"/>
          <a:lstStyle/>
          <a:p>
            <a:pPr defTabSz="820738">
              <a:spcBef>
                <a:spcPct val="20000"/>
              </a:spcBef>
            </a:pPr>
            <a:r>
              <a:rPr lang="en-US" u="sng" dirty="0"/>
              <a:t>The Joint Budget Committee:</a:t>
            </a:r>
          </a:p>
          <a:p>
            <a:pPr marL="342900" indent="-342900" defTabSz="820738">
              <a:spcBef>
                <a:spcPct val="20000"/>
              </a:spcBef>
              <a:buFont typeface="Arial" panose="020B0604020202020204" pitchFamily="34" charset="0"/>
              <a:buChar char="•"/>
            </a:pPr>
            <a:r>
              <a:rPr lang="en-US" dirty="0"/>
              <a:t>Consider ALC/JBC Recommendations – </a:t>
            </a:r>
            <a:r>
              <a:rPr lang="en-US" i="1" u="sng" dirty="0"/>
              <a:t>During Regular Session</a:t>
            </a:r>
          </a:p>
          <a:p>
            <a:pPr marL="342900" indent="-342900" defTabSz="820738">
              <a:spcBef>
                <a:spcPct val="20000"/>
              </a:spcBef>
              <a:buFont typeface="Arial" panose="020B0604020202020204" pitchFamily="34" charset="0"/>
              <a:buChar char="•"/>
            </a:pPr>
            <a:r>
              <a:rPr lang="en-US" dirty="0"/>
              <a:t>Consider JBC Recommendations – </a:t>
            </a:r>
            <a:r>
              <a:rPr lang="en-US" i="1" u="sng" dirty="0"/>
              <a:t>During Fiscal Session</a:t>
            </a:r>
          </a:p>
          <a:p>
            <a:pPr marL="342900" indent="-342900" defTabSz="820738">
              <a:spcBef>
                <a:spcPct val="20000"/>
              </a:spcBef>
              <a:buFont typeface="Arial" panose="020B0604020202020204" pitchFamily="34" charset="0"/>
              <a:buChar char="•"/>
            </a:pPr>
            <a:endParaRPr lang="en-US" sz="800" i="1" dirty="0"/>
          </a:p>
          <a:p>
            <a:pPr marL="342900" indent="-342900" defTabSz="820738">
              <a:spcBef>
                <a:spcPct val="20000"/>
              </a:spcBef>
              <a:buFont typeface="Arial" panose="020B0604020202020204" pitchFamily="34" charset="0"/>
              <a:buChar char="•"/>
            </a:pPr>
            <a:r>
              <a:rPr lang="en-US" dirty="0"/>
              <a:t>Consider Governor’s Revisions and New Programs</a:t>
            </a:r>
          </a:p>
          <a:p>
            <a:pPr marL="342900" indent="-342900" defTabSz="820738">
              <a:spcBef>
                <a:spcPct val="20000"/>
              </a:spcBef>
              <a:buFont typeface="Arial" panose="020B0604020202020204" pitchFamily="34" charset="0"/>
              <a:buChar char="•"/>
            </a:pPr>
            <a:endParaRPr lang="en-US" sz="800" dirty="0"/>
          </a:p>
          <a:p>
            <a:pPr marL="342900" indent="-342900" defTabSz="820738">
              <a:spcBef>
                <a:spcPct val="20000"/>
              </a:spcBef>
              <a:buFont typeface="Arial" panose="020B0604020202020204" pitchFamily="34" charset="0"/>
              <a:buChar char="•"/>
            </a:pPr>
            <a:r>
              <a:rPr lang="en-US" dirty="0"/>
              <a:t>Consider Member-Sponsored Bills</a:t>
            </a:r>
          </a:p>
          <a:p>
            <a:pPr marL="342900" indent="-342900" defTabSz="820738">
              <a:spcBef>
                <a:spcPct val="20000"/>
              </a:spcBef>
              <a:buFont typeface="Arial" panose="020B0604020202020204" pitchFamily="34" charset="0"/>
              <a:buChar char="•"/>
            </a:pPr>
            <a:endParaRPr lang="en-US" sz="800" dirty="0"/>
          </a:p>
          <a:p>
            <a:pPr marL="342900" indent="-342900" defTabSz="820738">
              <a:spcBef>
                <a:spcPct val="20000"/>
              </a:spcBef>
              <a:buFont typeface="Arial" panose="020B0604020202020204" pitchFamily="34" charset="0"/>
              <a:buChar char="•"/>
            </a:pPr>
            <a:r>
              <a:rPr lang="en-US" dirty="0"/>
              <a:t>Recommend Fiscal Bills and Pay Levels to General Assembly</a:t>
            </a:r>
          </a:p>
          <a:p>
            <a:pPr marL="342900" indent="-342900" defTabSz="820738">
              <a:spcBef>
                <a:spcPct val="20000"/>
              </a:spcBef>
              <a:buFont typeface="Arial" panose="020B0604020202020204" pitchFamily="34" charset="0"/>
              <a:buChar char="•"/>
            </a:pPr>
            <a:r>
              <a:rPr lang="en-US" dirty="0"/>
              <a:t>Prepare Revenue Stabilization Amendment</a:t>
            </a:r>
          </a:p>
          <a:p>
            <a:pPr marL="342900" indent="-342900" defTabSz="820738">
              <a:spcBef>
                <a:spcPct val="20000"/>
              </a:spcBef>
              <a:buFont typeface="Arial" panose="020B0604020202020204" pitchFamily="34" charset="0"/>
              <a:buChar char="•"/>
            </a:pPr>
            <a:endParaRPr lang="en-US" sz="800" dirty="0"/>
          </a:p>
          <a:p>
            <a:pPr marL="342900" indent="-342900" defTabSz="820738">
              <a:spcBef>
                <a:spcPct val="20000"/>
              </a:spcBef>
              <a:buFont typeface="Arial" panose="020B0604020202020204" pitchFamily="34" charset="0"/>
              <a:buChar char="•"/>
            </a:pPr>
            <a:r>
              <a:rPr lang="en-US" dirty="0"/>
              <a:t>Can Prepare a General Improvement Fund Bill or Rainy Day Bill </a:t>
            </a:r>
            <a:endParaRPr lang="en-US" sz="2000" dirty="0"/>
          </a:p>
        </p:txBody>
      </p:sp>
      <p:sp>
        <p:nvSpPr>
          <p:cNvPr id="17413" name="Text Box 6"/>
          <p:cNvSpPr txBox="1">
            <a:spLocks noChangeArrowheads="1"/>
          </p:cNvSpPr>
          <p:nvPr/>
        </p:nvSpPr>
        <p:spPr bwMode="auto">
          <a:xfrm>
            <a:off x="145409" y="2573384"/>
            <a:ext cx="3657600" cy="461665"/>
          </a:xfrm>
          <a:prstGeom prst="rect">
            <a:avLst/>
          </a:prstGeom>
          <a:noFill/>
          <a:ln w="9525">
            <a:noFill/>
            <a:miter lim="800000"/>
            <a:headEnd/>
            <a:tailEnd/>
          </a:ln>
        </p:spPr>
        <p:txBody>
          <a:bodyPr wrap="square" anchor="ctr">
            <a:spAutoFit/>
          </a:bodyPr>
          <a:lstStyle/>
          <a:p>
            <a:pPr algn="ctr" eaLnBrk="0" hangingPunct="0">
              <a:spcBef>
                <a:spcPct val="30000"/>
              </a:spcBef>
            </a:pPr>
            <a:r>
              <a:rPr lang="en-US" sz="2400" dirty="0">
                <a:latin typeface="Tahoma" pitchFamily="34" charset="0"/>
              </a:rPr>
              <a:t>Joint Budget Committee</a:t>
            </a:r>
          </a:p>
        </p:txBody>
      </p:sp>
      <p:sp>
        <p:nvSpPr>
          <p:cNvPr id="3" name="Slide Number Placeholder 2"/>
          <p:cNvSpPr>
            <a:spLocks noGrp="1"/>
          </p:cNvSpPr>
          <p:nvPr>
            <p:ph type="sldNum" sz="quarter" idx="12"/>
          </p:nvPr>
        </p:nvSpPr>
        <p:spPr/>
        <p:txBody>
          <a:bodyPr/>
          <a:lstStyle/>
          <a:p>
            <a:pPr>
              <a:defRPr/>
            </a:pPr>
            <a:fld id="{C9F9C736-71A9-425C-9C65-5D4568E16146}"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ctrTitle"/>
          </p:nvPr>
        </p:nvSpPr>
        <p:spPr>
          <a:xfrm>
            <a:off x="788562" y="3254438"/>
            <a:ext cx="7759700" cy="2853820"/>
          </a:xfrm>
        </p:spPr>
        <p:txBody>
          <a:bodyPr/>
          <a:lstStyle/>
          <a:p>
            <a:pPr eaLnBrk="1" hangingPunct="1"/>
            <a:r>
              <a:rPr lang="en-US" sz="3200" dirty="0"/>
              <a:t>Now that there is Appropriation or Spending Authority where does the money or funding come from?</a:t>
            </a:r>
          </a:p>
        </p:txBody>
      </p:sp>
      <p:sp>
        <p:nvSpPr>
          <p:cNvPr id="4" name="TextBox 3"/>
          <p:cNvSpPr txBox="1"/>
          <p:nvPr/>
        </p:nvSpPr>
        <p:spPr>
          <a:xfrm>
            <a:off x="513233" y="282825"/>
            <a:ext cx="7710701" cy="769441"/>
          </a:xfrm>
          <a:prstGeom prst="rect">
            <a:avLst/>
          </a:prstGeom>
          <a:noFill/>
        </p:spPr>
        <p:txBody>
          <a:bodyPr wrap="none" rtlCol="0">
            <a:spAutoFit/>
          </a:bodyPr>
          <a:lstStyle/>
          <a:p>
            <a:pPr defTabSz="820738" eaLnBrk="0" hangingPunct="0"/>
            <a:r>
              <a:rPr lang="en-US" sz="4400" dirty="0">
                <a:latin typeface="Tahoma" pitchFamily="34" charset="0"/>
              </a:rPr>
              <a:t>Funding for Appropriation Bills</a:t>
            </a:r>
          </a:p>
        </p:txBody>
      </p:sp>
      <p:grpSp>
        <p:nvGrpSpPr>
          <p:cNvPr id="5" name="Group 3"/>
          <p:cNvGrpSpPr>
            <a:grpSpLocks/>
          </p:cNvGrpSpPr>
          <p:nvPr/>
        </p:nvGrpSpPr>
        <p:grpSpPr bwMode="auto">
          <a:xfrm>
            <a:off x="2657213" y="1219200"/>
            <a:ext cx="3591185" cy="1600200"/>
            <a:chOff x="2524" y="796"/>
            <a:chExt cx="1066" cy="949"/>
          </a:xfrm>
        </p:grpSpPr>
        <p:sp>
          <p:nvSpPr>
            <p:cNvPr id="6"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7" name="Group 5"/>
            <p:cNvGrpSpPr>
              <a:grpSpLocks/>
            </p:cNvGrpSpPr>
            <p:nvPr/>
          </p:nvGrpSpPr>
          <p:grpSpPr bwMode="auto">
            <a:xfrm>
              <a:off x="2524" y="815"/>
              <a:ext cx="1066" cy="930"/>
              <a:chOff x="2524" y="815"/>
              <a:chExt cx="1066" cy="930"/>
            </a:xfrm>
          </p:grpSpPr>
          <p:sp>
            <p:nvSpPr>
              <p:cNvPr id="8"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9"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0"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1"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2"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3"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4"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5"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6"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7"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8"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19"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0" name="Rectangle 18"/>
              <p:cNvSpPr>
                <a:spLocks noChangeArrowheads="1"/>
              </p:cNvSpPr>
              <p:nvPr/>
            </p:nvSpPr>
            <p:spPr bwMode="auto">
              <a:xfrm>
                <a:off x="2524" y="1123"/>
                <a:ext cx="879" cy="329"/>
              </a:xfrm>
              <a:prstGeom prst="rect">
                <a:avLst/>
              </a:prstGeom>
              <a:noFill/>
              <a:ln w="9525">
                <a:noFill/>
                <a:miter lim="800000"/>
                <a:headEnd/>
                <a:tailEnd/>
              </a:ln>
            </p:spPr>
            <p:txBody>
              <a:bodyPr wrap="none" lIns="0" tIns="0" rIns="0" bIns="0">
                <a:spAutoFit/>
              </a:bodyPr>
              <a:lstStyle/>
              <a:p>
                <a:pPr defTabSz="820738" eaLnBrk="0" hangingPunct="0"/>
                <a:r>
                  <a:rPr lang="en-US" sz="3600" dirty="0">
                    <a:solidFill>
                      <a:srgbClr val="FFFFFF"/>
                    </a:solidFill>
                    <a:latin typeface="Tahoma" pitchFamily="34" charset="0"/>
                  </a:rPr>
                  <a:t>       FUNDING</a:t>
                </a:r>
                <a:endParaRPr lang="en-US" sz="3600" dirty="0">
                  <a:latin typeface="Brush Script MT" pitchFamily="66" charset="0"/>
                </a:endParaRPr>
              </a:p>
            </p:txBody>
          </p:sp>
          <p:sp>
            <p:nvSpPr>
              <p:cNvPr id="21"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cxnSp>
        <p:nvCxnSpPr>
          <p:cNvPr id="23" name="Straight Connector 22"/>
          <p:cNvCxnSpPr/>
          <p:nvPr/>
        </p:nvCxnSpPr>
        <p:spPr>
          <a:xfrm>
            <a:off x="1066800" y="3429000"/>
            <a:ext cx="7239000"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05CEA8E2-2BDF-4B9D-A03B-BAB3717D83CB}"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1428750" y="2286000"/>
            <a:ext cx="6572250" cy="1724138"/>
          </a:xfrm>
          <a:prstGeom prst="rect">
            <a:avLst/>
          </a:prstGeom>
          <a:noFill/>
          <a:ln w="9525">
            <a:noFill/>
            <a:miter lim="800000"/>
            <a:headEnd/>
            <a:tailEnd/>
          </a:ln>
        </p:spPr>
        <p:txBody>
          <a:bodyPr lIns="61544" tIns="30772" rIns="61544" bIns="30772">
            <a:spAutoFit/>
          </a:bodyPr>
          <a:lstStyle/>
          <a:p>
            <a:pPr defTabSz="615554" eaLnBrk="0" hangingPunct="0">
              <a:spcBef>
                <a:spcPct val="50000"/>
              </a:spcBef>
            </a:pPr>
            <a:r>
              <a:rPr lang="en-US" sz="2700" dirty="0">
                <a:latin typeface="Comic Sans MS" pitchFamily="66" charset="0"/>
              </a:rPr>
              <a:t>SPENDING IS LIMITED BY THE AVAILABLE APPROPRIATION OR THE AVAILABLE MONEY - WHICHEVER IS LESS!</a:t>
            </a:r>
          </a:p>
        </p:txBody>
      </p:sp>
      <p:sp>
        <p:nvSpPr>
          <p:cNvPr id="114691" name="TextBox 3"/>
          <p:cNvSpPr txBox="1">
            <a:spLocks noChangeArrowheads="1"/>
          </p:cNvSpPr>
          <p:nvPr/>
        </p:nvSpPr>
        <p:spPr bwMode="auto">
          <a:xfrm>
            <a:off x="1028601" y="787956"/>
            <a:ext cx="6629400" cy="600164"/>
          </a:xfrm>
          <a:prstGeom prst="rect">
            <a:avLst/>
          </a:prstGeom>
          <a:noFill/>
          <a:ln w="9525">
            <a:noFill/>
            <a:miter lim="800000"/>
            <a:headEnd/>
            <a:tailEnd/>
          </a:ln>
        </p:spPr>
        <p:txBody>
          <a:bodyPr>
            <a:spAutoFit/>
          </a:bodyPr>
          <a:lstStyle/>
          <a:p>
            <a:pPr algn="ctr"/>
            <a:r>
              <a:rPr lang="en-US" sz="3300" b="1" dirty="0"/>
              <a:t>FUNDING</a:t>
            </a:r>
          </a:p>
        </p:txBody>
      </p:sp>
      <p:cxnSp>
        <p:nvCxnSpPr>
          <p:cNvPr id="6" name="Straight Connector 5"/>
          <p:cNvCxnSpPr/>
          <p:nvPr/>
        </p:nvCxnSpPr>
        <p:spPr>
          <a:xfrm>
            <a:off x="1143000" y="1524000"/>
            <a:ext cx="685800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3"/>
          <p:cNvGrpSpPr>
            <a:grpSpLocks/>
          </p:cNvGrpSpPr>
          <p:nvPr/>
        </p:nvGrpSpPr>
        <p:grpSpPr bwMode="auto">
          <a:xfrm>
            <a:off x="4439888" y="4370634"/>
            <a:ext cx="1960912" cy="1012919"/>
            <a:chOff x="2640" y="796"/>
            <a:chExt cx="912" cy="991"/>
          </a:xfrm>
        </p:grpSpPr>
        <p:sp>
          <p:nvSpPr>
            <p:cNvPr id="24"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25" name="Group 5"/>
            <p:cNvGrpSpPr>
              <a:grpSpLocks/>
            </p:cNvGrpSpPr>
            <p:nvPr/>
          </p:nvGrpSpPr>
          <p:grpSpPr bwMode="auto">
            <a:xfrm>
              <a:off x="2662" y="815"/>
              <a:ext cx="890" cy="972"/>
              <a:chOff x="2662" y="815"/>
              <a:chExt cx="890" cy="972"/>
            </a:xfrm>
          </p:grpSpPr>
          <p:sp>
            <p:nvSpPr>
              <p:cNvPr id="26"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27"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28"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29"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30"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31"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32"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33"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34"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35"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36"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37"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38" name="Rectangle 18"/>
              <p:cNvSpPr>
                <a:spLocks noChangeArrowheads="1"/>
              </p:cNvSpPr>
              <p:nvPr/>
            </p:nvSpPr>
            <p:spPr bwMode="auto">
              <a:xfrm>
                <a:off x="2828" y="897"/>
                <a:ext cx="681" cy="890"/>
              </a:xfrm>
              <a:prstGeom prst="rect">
                <a:avLst/>
              </a:prstGeom>
              <a:noFill/>
              <a:ln w="9525">
                <a:noFill/>
                <a:miter lim="800000"/>
                <a:headEnd/>
                <a:tailEnd/>
              </a:ln>
            </p:spPr>
            <p:txBody>
              <a:bodyPr wrap="none" lIns="0" tIns="0" rIns="0" bIns="0">
                <a:spAutoFit/>
              </a:bodyPr>
              <a:lstStyle/>
              <a:p>
                <a:pPr defTabSz="615554" eaLnBrk="0" hangingPunct="0"/>
                <a:r>
                  <a:rPr lang="en-US" dirty="0">
                    <a:solidFill>
                      <a:srgbClr val="FFFFFF"/>
                    </a:solidFill>
                    <a:latin typeface="Tahoma" pitchFamily="34" charset="0"/>
                  </a:rPr>
                  <a:t>Funding</a:t>
                </a:r>
              </a:p>
              <a:p>
                <a:pPr defTabSz="615554" eaLnBrk="0" hangingPunct="0"/>
                <a:endParaRPr lang="en-US" sz="2250" dirty="0">
                  <a:latin typeface="Brush Script MT" pitchFamily="66" charset="0"/>
                </a:endParaRPr>
              </a:p>
            </p:txBody>
          </p:sp>
          <p:sp>
            <p:nvSpPr>
              <p:cNvPr id="39"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grpSp>
        <p:nvGrpSpPr>
          <p:cNvPr id="40" name="Group 3"/>
          <p:cNvGrpSpPr>
            <a:grpSpLocks/>
          </p:cNvGrpSpPr>
          <p:nvPr/>
        </p:nvGrpSpPr>
        <p:grpSpPr bwMode="auto">
          <a:xfrm>
            <a:off x="1905000" y="4267201"/>
            <a:ext cx="1816819" cy="859292"/>
            <a:chOff x="2640" y="796"/>
            <a:chExt cx="912" cy="756"/>
          </a:xfrm>
        </p:grpSpPr>
        <p:sp>
          <p:nvSpPr>
            <p:cNvPr id="41"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42" name="Group 5"/>
            <p:cNvGrpSpPr>
              <a:grpSpLocks/>
            </p:cNvGrpSpPr>
            <p:nvPr/>
          </p:nvGrpSpPr>
          <p:grpSpPr bwMode="auto">
            <a:xfrm>
              <a:off x="2662" y="815"/>
              <a:ext cx="890" cy="737"/>
              <a:chOff x="2662" y="815"/>
              <a:chExt cx="890" cy="737"/>
            </a:xfrm>
          </p:grpSpPr>
          <p:sp>
            <p:nvSpPr>
              <p:cNvPr id="43"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44"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45"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46"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47"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48"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49"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50"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51"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52"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53"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54"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55" name="Rectangle 18"/>
              <p:cNvSpPr>
                <a:spLocks noChangeArrowheads="1"/>
              </p:cNvSpPr>
              <p:nvPr/>
            </p:nvSpPr>
            <p:spPr bwMode="auto">
              <a:xfrm>
                <a:off x="2762" y="995"/>
                <a:ext cx="720" cy="548"/>
              </a:xfrm>
              <a:prstGeom prst="rect">
                <a:avLst/>
              </a:prstGeom>
              <a:noFill/>
              <a:ln w="9525">
                <a:noFill/>
                <a:miter lim="800000"/>
                <a:headEnd/>
                <a:tailEnd/>
              </a:ln>
            </p:spPr>
            <p:txBody>
              <a:bodyPr wrap="none" lIns="0" tIns="0" rIns="0" bIns="0">
                <a:spAutoFit/>
              </a:bodyPr>
              <a:lstStyle/>
              <a:p>
                <a:pPr defTabSz="615554" eaLnBrk="0" hangingPunct="0"/>
                <a:r>
                  <a:rPr lang="en-US" dirty="0">
                    <a:solidFill>
                      <a:srgbClr val="FFFFFF"/>
                    </a:solidFill>
                    <a:latin typeface="Tahoma" pitchFamily="34" charset="0"/>
                  </a:rPr>
                  <a:t>Appropriation</a:t>
                </a:r>
                <a:r>
                  <a:rPr lang="en-US" sz="1600" dirty="0">
                    <a:solidFill>
                      <a:srgbClr val="FFFFFF"/>
                    </a:solidFill>
                    <a:latin typeface="Tahoma" pitchFamily="34" charset="0"/>
                  </a:rPr>
                  <a:t> </a:t>
                </a:r>
              </a:p>
              <a:p>
                <a:pPr defTabSz="615554" eaLnBrk="0" hangingPunct="0"/>
                <a:endParaRPr lang="en-US" sz="2250" dirty="0">
                  <a:latin typeface="Brush Script MT" pitchFamily="66" charset="0"/>
                </a:endParaRPr>
              </a:p>
            </p:txBody>
          </p:sp>
          <p:sp>
            <p:nvSpPr>
              <p:cNvPr id="56"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380" y="4204439"/>
            <a:ext cx="675740" cy="875452"/>
          </a:xfrm>
          <a:prstGeom prst="rect">
            <a:avLst/>
          </a:prstGeom>
        </p:spPr>
      </p:pic>
      <p:sp>
        <p:nvSpPr>
          <p:cNvPr id="3" name="Slide Number Placeholder 2"/>
          <p:cNvSpPr>
            <a:spLocks noGrp="1"/>
          </p:cNvSpPr>
          <p:nvPr>
            <p:ph type="sldNum" sz="quarter" idx="12"/>
          </p:nvPr>
        </p:nvSpPr>
        <p:spPr/>
        <p:txBody>
          <a:bodyPr/>
          <a:lstStyle/>
          <a:p>
            <a:fld id="{AD1CA8D0-6D6D-42DD-AD61-0D5508816962}" type="slidenum">
              <a:rPr lang="en-US" smtClean="0"/>
              <a:t>29</a:t>
            </a:fld>
            <a:endParaRPr lang="en-US" dirty="0"/>
          </a:p>
        </p:txBody>
      </p:sp>
    </p:spTree>
    <p:extLst>
      <p:ext uri="{BB962C8B-B14F-4D97-AF65-F5344CB8AC3E}">
        <p14:creationId xmlns:p14="http://schemas.microsoft.com/office/powerpoint/2010/main" val="161308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nandezl\Desktop\power point\3-powerpoint- how a bill beomes a law.jpg"/>
          <p:cNvPicPr>
            <a:picLocks noChangeAspect="1" noChangeArrowheads="1"/>
          </p:cNvPicPr>
          <p:nvPr/>
        </p:nvPicPr>
        <p:blipFill>
          <a:blip r:embed="rId3" cstate="print"/>
          <a:srcRect/>
          <a:stretch>
            <a:fillRect/>
          </a:stretch>
        </p:blipFill>
        <p:spPr bwMode="auto">
          <a:xfrm>
            <a:off x="0" y="0"/>
            <a:ext cx="9170894" cy="7086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4876800" y="2840889"/>
            <a:ext cx="2125430" cy="1752599"/>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Source/Method to fund Programs, Agencies &amp; Institutions</a:t>
            </a:r>
          </a:p>
        </p:txBody>
      </p:sp>
      <p:sp>
        <p:nvSpPr>
          <p:cNvPr id="227330" name="Text Box 2"/>
          <p:cNvSpPr txBox="1">
            <a:spLocks noChangeArrowheads="1"/>
          </p:cNvSpPr>
          <p:nvPr/>
        </p:nvSpPr>
        <p:spPr bwMode="auto">
          <a:xfrm>
            <a:off x="2701015" y="3276654"/>
            <a:ext cx="2971800" cy="1252410"/>
          </a:xfrm>
          <a:prstGeom prst="rect">
            <a:avLst/>
          </a:prstGeom>
          <a:noFill/>
          <a:ln w="9525">
            <a:noFill/>
            <a:miter lim="800000"/>
            <a:headEnd/>
            <a:tailEnd/>
          </a:ln>
        </p:spPr>
        <p:txBody>
          <a:bodyPr wrap="square" lIns="82058" tIns="41029" rIns="82058" bIns="41029">
            <a:spAutoFit/>
          </a:bodyPr>
          <a:lstStyle/>
          <a:p>
            <a:pPr defTabSz="820738" eaLnBrk="0" hangingPunct="0">
              <a:spcBef>
                <a:spcPct val="50000"/>
              </a:spcBef>
            </a:pPr>
            <a:r>
              <a:rPr lang="en-US" sz="2000" dirty="0"/>
              <a:t>Dedicated Source</a:t>
            </a:r>
          </a:p>
          <a:p>
            <a:pPr marL="285750" lvl="1" indent="-285750" defTabSz="820738" eaLnBrk="0" hangingPunct="0">
              <a:spcBef>
                <a:spcPts val="0"/>
              </a:spcBef>
              <a:buFont typeface="Arial" panose="020B0604020202020204" pitchFamily="34" charset="0"/>
              <a:buChar char="•"/>
            </a:pPr>
            <a:r>
              <a:rPr lang="en-US" sz="1400" dirty="0"/>
              <a:t>Special Revenue</a:t>
            </a:r>
          </a:p>
          <a:p>
            <a:pPr marL="285750" lvl="1" indent="-285750" defTabSz="820738" eaLnBrk="0" hangingPunct="0">
              <a:spcBef>
                <a:spcPts val="0"/>
              </a:spcBef>
              <a:buFont typeface="Arial" panose="020B0604020202020204" pitchFamily="34" charset="0"/>
              <a:buChar char="•"/>
            </a:pPr>
            <a:r>
              <a:rPr lang="en-US" sz="1400" dirty="0"/>
              <a:t>Federal Funds</a:t>
            </a:r>
          </a:p>
          <a:p>
            <a:pPr marL="285750" lvl="1" indent="-285750" defTabSz="820738" eaLnBrk="0" hangingPunct="0">
              <a:spcBef>
                <a:spcPts val="0"/>
              </a:spcBef>
              <a:buFont typeface="Arial" panose="020B0604020202020204" pitchFamily="34" charset="0"/>
              <a:buChar char="•"/>
            </a:pPr>
            <a:r>
              <a:rPr lang="en-US" sz="1400" dirty="0"/>
              <a:t>Cash Funds</a:t>
            </a:r>
          </a:p>
          <a:p>
            <a:pPr marL="285750" lvl="1" indent="-285750" defTabSz="820738" eaLnBrk="0" hangingPunct="0">
              <a:spcBef>
                <a:spcPts val="0"/>
              </a:spcBef>
              <a:buFont typeface="Arial" panose="020B0604020202020204" pitchFamily="34" charset="0"/>
              <a:buChar char="•"/>
            </a:pPr>
            <a:r>
              <a:rPr lang="en-US" sz="1400" dirty="0"/>
              <a:t>Trust Funds</a:t>
            </a:r>
          </a:p>
        </p:txBody>
      </p:sp>
      <p:sp>
        <p:nvSpPr>
          <p:cNvPr id="13" name="TextBox 12"/>
          <p:cNvSpPr txBox="1"/>
          <p:nvPr/>
        </p:nvSpPr>
        <p:spPr>
          <a:xfrm>
            <a:off x="2434315" y="1576549"/>
            <a:ext cx="3505200" cy="1354217"/>
          </a:xfrm>
          <a:prstGeom prst="rect">
            <a:avLst/>
          </a:prstGeom>
          <a:noFill/>
        </p:spPr>
        <p:txBody>
          <a:bodyPr wrap="square" rtlCol="0">
            <a:spAutoFit/>
          </a:bodyPr>
          <a:lstStyle/>
          <a:p>
            <a:r>
              <a:rPr lang="en-US" sz="2000" dirty="0"/>
              <a:t>General Revenue &amp; Revenue Stabilization Act (RSA)</a:t>
            </a:r>
          </a:p>
          <a:p>
            <a:pPr marL="285750" indent="-285750">
              <a:buFont typeface="Arial" panose="020B0604020202020204" pitchFamily="34" charset="0"/>
              <a:buChar char="•"/>
            </a:pPr>
            <a:r>
              <a:rPr lang="en-US" sz="1400" dirty="0"/>
              <a:t>Tax Collections</a:t>
            </a:r>
          </a:p>
          <a:p>
            <a:pPr marL="285750" indent="-285750">
              <a:buFont typeface="Arial" panose="020B0604020202020204" pitchFamily="34" charset="0"/>
              <a:buChar char="•"/>
            </a:pPr>
            <a:r>
              <a:rPr lang="en-US" sz="1400" dirty="0"/>
              <a:t>Distributed through the Revenue Stabilization Act (RSA)</a:t>
            </a:r>
          </a:p>
        </p:txBody>
      </p:sp>
      <p:sp>
        <p:nvSpPr>
          <p:cNvPr id="14" name="TextBox 13"/>
          <p:cNvSpPr txBox="1"/>
          <p:nvPr/>
        </p:nvSpPr>
        <p:spPr>
          <a:xfrm>
            <a:off x="2469941" y="4979908"/>
            <a:ext cx="2741456" cy="830997"/>
          </a:xfrm>
          <a:prstGeom prst="rect">
            <a:avLst/>
          </a:prstGeom>
          <a:noFill/>
        </p:spPr>
        <p:txBody>
          <a:bodyPr wrap="none" rtlCol="0">
            <a:spAutoFit/>
          </a:bodyPr>
          <a:lstStyle/>
          <a:p>
            <a:r>
              <a:rPr lang="en-US" sz="2000" dirty="0"/>
              <a:t>One Time Funding</a:t>
            </a:r>
          </a:p>
          <a:p>
            <a:pPr marL="285750" indent="-285750">
              <a:buFont typeface="Arial" panose="020B0604020202020204" pitchFamily="34" charset="0"/>
              <a:buChar char="•"/>
            </a:pPr>
            <a:r>
              <a:rPr lang="en-US" sz="1400" dirty="0"/>
              <a:t>Surplus</a:t>
            </a:r>
          </a:p>
          <a:p>
            <a:pPr marL="285750" indent="-285750">
              <a:buFont typeface="Arial" panose="020B0604020202020204" pitchFamily="34" charset="0"/>
              <a:buChar char="•"/>
            </a:pPr>
            <a:r>
              <a:rPr lang="en-US" sz="1400" dirty="0"/>
              <a:t>Recouped General Revenue</a:t>
            </a:r>
          </a:p>
        </p:txBody>
      </p:sp>
      <p:sp>
        <p:nvSpPr>
          <p:cNvPr id="17" name="Slide Number Placeholder 16"/>
          <p:cNvSpPr>
            <a:spLocks noGrp="1"/>
          </p:cNvSpPr>
          <p:nvPr>
            <p:ph type="sldNum" sz="quarter" idx="12"/>
          </p:nvPr>
        </p:nvSpPr>
        <p:spPr/>
        <p:txBody>
          <a:bodyPr/>
          <a:lstStyle/>
          <a:p>
            <a:pPr>
              <a:defRPr/>
            </a:pPr>
            <a:fld id="{A18C203E-8985-496A-8EEA-0840969363DA}" type="slidenum">
              <a:rPr lang="en-US" smtClean="0"/>
              <a:pPr>
                <a:defRPr/>
              </a:pPr>
              <a:t>30</a:t>
            </a:fld>
            <a:endParaRPr lang="en-US" dirty="0"/>
          </a:p>
        </p:txBody>
      </p:sp>
      <p:sp>
        <p:nvSpPr>
          <p:cNvPr id="18" name="Text Box 10"/>
          <p:cNvSpPr txBox="1">
            <a:spLocks noChangeArrowheads="1"/>
          </p:cNvSpPr>
          <p:nvPr/>
        </p:nvSpPr>
        <p:spPr bwMode="auto">
          <a:xfrm>
            <a:off x="1497937" y="130158"/>
            <a:ext cx="5739880" cy="1112433"/>
          </a:xfrm>
          <a:prstGeom prst="rect">
            <a:avLst/>
          </a:prstGeom>
          <a:noFill/>
          <a:ln w="9525">
            <a:noFill/>
            <a:miter lim="800000"/>
            <a:headEnd/>
            <a:tailEnd/>
          </a:ln>
        </p:spPr>
        <p:txBody>
          <a:bodyPr wrap="square" lIns="61544" tIns="30772" rIns="61544" bIns="30772">
            <a:spAutoFit/>
          </a:bodyPr>
          <a:lstStyle/>
          <a:p>
            <a:pPr algn="ctr" defTabSz="615554" eaLnBrk="0" hangingPunct="0"/>
            <a:r>
              <a:rPr lang="en-US" sz="3225" dirty="0">
                <a:latin typeface="Tahoma" pitchFamily="34" charset="0"/>
              </a:rPr>
              <a:t>Methods of Funding Available</a:t>
            </a:r>
          </a:p>
          <a:p>
            <a:pPr algn="ctr" defTabSz="615554" eaLnBrk="0" hangingPunct="0"/>
            <a:r>
              <a:rPr lang="en-US" u="sng" dirty="0">
                <a:latin typeface="Tahoma" pitchFamily="34" charset="0"/>
              </a:rPr>
              <a:t>To Fund Appropriation Bills that</a:t>
            </a:r>
          </a:p>
          <a:p>
            <a:pPr algn="ctr" defTabSz="615554" eaLnBrk="0" hangingPunct="0"/>
            <a:r>
              <a:rPr lang="en-US" u="sng" dirty="0">
                <a:latin typeface="Tahoma" pitchFamily="34" charset="0"/>
              </a:rPr>
              <a:t>Authorize Expenditures for State Programs/Services</a:t>
            </a:r>
          </a:p>
        </p:txBody>
      </p:sp>
      <p:grpSp>
        <p:nvGrpSpPr>
          <p:cNvPr id="19" name="Group 3"/>
          <p:cNvGrpSpPr>
            <a:grpSpLocks/>
          </p:cNvGrpSpPr>
          <p:nvPr/>
        </p:nvGrpSpPr>
        <p:grpSpPr bwMode="auto">
          <a:xfrm>
            <a:off x="7391400" y="5503777"/>
            <a:ext cx="1371600" cy="685800"/>
            <a:chOff x="2640" y="796"/>
            <a:chExt cx="950" cy="949"/>
          </a:xfrm>
        </p:grpSpPr>
        <p:sp>
          <p:nvSpPr>
            <p:cNvPr id="20"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21" name="Group 5"/>
            <p:cNvGrpSpPr>
              <a:grpSpLocks/>
            </p:cNvGrpSpPr>
            <p:nvPr/>
          </p:nvGrpSpPr>
          <p:grpSpPr bwMode="auto">
            <a:xfrm>
              <a:off x="2662" y="796"/>
              <a:ext cx="928" cy="949"/>
              <a:chOff x="2662" y="796"/>
              <a:chExt cx="928" cy="949"/>
            </a:xfrm>
          </p:grpSpPr>
          <p:sp>
            <p:nvSpPr>
              <p:cNvPr id="22"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23"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24"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25"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26"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27"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28"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29"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30"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31"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32"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33"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34" name="Rectangle 18"/>
              <p:cNvSpPr>
                <a:spLocks noChangeArrowheads="1"/>
              </p:cNvSpPr>
              <p:nvPr/>
            </p:nvSpPr>
            <p:spPr bwMode="auto">
              <a:xfrm>
                <a:off x="2798" y="796"/>
                <a:ext cx="581" cy="618"/>
              </a:xfrm>
              <a:prstGeom prst="rect">
                <a:avLst/>
              </a:prstGeom>
              <a:noFill/>
              <a:ln w="9525">
                <a:noFill/>
                <a:miter lim="800000"/>
                <a:headEnd/>
                <a:tailEnd/>
              </a:ln>
            </p:spPr>
            <p:txBody>
              <a:bodyPr wrap="square" lIns="0" tIns="0" rIns="0" bIns="0">
                <a:spAutoFit/>
              </a:bodyPr>
              <a:lstStyle/>
              <a:p>
                <a:pPr defTabSz="820738" eaLnBrk="0" hangingPunct="0"/>
                <a:r>
                  <a:rPr lang="en-US" sz="1500" dirty="0">
                    <a:solidFill>
                      <a:srgbClr val="FFFFFF"/>
                    </a:solidFill>
                    <a:latin typeface="Tahoma" pitchFamily="34" charset="0"/>
                  </a:rPr>
                  <a:t>       </a:t>
                </a:r>
                <a:r>
                  <a:rPr lang="en-US" sz="1400" dirty="0">
                    <a:solidFill>
                      <a:srgbClr val="FFFFFF"/>
                    </a:solidFill>
                    <a:latin typeface="Tahoma" pitchFamily="34" charset="0"/>
                  </a:rPr>
                  <a:t>FUNDING</a:t>
                </a:r>
                <a:endParaRPr lang="en-US" sz="1400" dirty="0">
                  <a:latin typeface="Brush Script MT" pitchFamily="66" charset="0"/>
                </a:endParaRPr>
              </a:p>
            </p:txBody>
          </p:sp>
          <p:sp>
            <p:nvSpPr>
              <p:cNvPr id="3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Tree>
    <p:extLst>
      <p:ext uri="{BB962C8B-B14F-4D97-AF65-F5344CB8AC3E}">
        <p14:creationId xmlns:p14="http://schemas.microsoft.com/office/powerpoint/2010/main" val="10093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7330">
                                            <p:txEl>
                                              <p:pRg st="0" end="0"/>
                                            </p:txEl>
                                          </p:spTgt>
                                        </p:tgtEl>
                                        <p:attrNameLst>
                                          <p:attrName>style.visibility</p:attrName>
                                        </p:attrNameLst>
                                      </p:cBhvr>
                                      <p:to>
                                        <p:strVal val="visible"/>
                                      </p:to>
                                    </p:set>
                                    <p:anim calcmode="lin" valueType="num">
                                      <p:cBhvr additive="base">
                                        <p:cTn id="7" dur="500" fill="hold"/>
                                        <p:tgtEl>
                                          <p:spTgt spid="22733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73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7330">
                                            <p:txEl>
                                              <p:pRg st="1" end="1"/>
                                            </p:txEl>
                                          </p:spTgt>
                                        </p:tgtEl>
                                        <p:attrNameLst>
                                          <p:attrName>style.visibility</p:attrName>
                                        </p:attrNameLst>
                                      </p:cBhvr>
                                      <p:to>
                                        <p:strVal val="visible"/>
                                      </p:to>
                                    </p:set>
                                    <p:anim calcmode="lin" valueType="num">
                                      <p:cBhvr additive="base">
                                        <p:cTn id="11" dur="500" fill="hold"/>
                                        <p:tgtEl>
                                          <p:spTgt spid="22733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73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27330">
                                            <p:txEl>
                                              <p:pRg st="2" end="2"/>
                                            </p:txEl>
                                          </p:spTgt>
                                        </p:tgtEl>
                                        <p:attrNameLst>
                                          <p:attrName>style.visibility</p:attrName>
                                        </p:attrNameLst>
                                      </p:cBhvr>
                                      <p:to>
                                        <p:strVal val="visible"/>
                                      </p:to>
                                    </p:set>
                                    <p:anim calcmode="lin" valueType="num">
                                      <p:cBhvr additive="base">
                                        <p:cTn id="15" dur="500" fill="hold"/>
                                        <p:tgtEl>
                                          <p:spTgt spid="22733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273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27330">
                                            <p:txEl>
                                              <p:pRg st="3" end="3"/>
                                            </p:txEl>
                                          </p:spTgt>
                                        </p:tgtEl>
                                        <p:attrNameLst>
                                          <p:attrName>style.visibility</p:attrName>
                                        </p:attrNameLst>
                                      </p:cBhvr>
                                      <p:to>
                                        <p:strVal val="visible"/>
                                      </p:to>
                                    </p:set>
                                    <p:anim calcmode="lin" valueType="num">
                                      <p:cBhvr additive="base">
                                        <p:cTn id="19" dur="500" fill="hold"/>
                                        <p:tgtEl>
                                          <p:spTgt spid="22733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733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27330">
                                            <p:txEl>
                                              <p:pRg st="4" end="4"/>
                                            </p:txEl>
                                          </p:spTgt>
                                        </p:tgtEl>
                                        <p:attrNameLst>
                                          <p:attrName>style.visibility</p:attrName>
                                        </p:attrNameLst>
                                      </p:cBhvr>
                                      <p:to>
                                        <p:strVal val="visible"/>
                                      </p:to>
                                    </p:set>
                                    <p:anim calcmode="lin" valueType="num">
                                      <p:cBhvr additive="base">
                                        <p:cTn id="23" dur="500" fill="hold"/>
                                        <p:tgtEl>
                                          <p:spTgt spid="227330">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273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52400" y="876086"/>
            <a:ext cx="8763000" cy="4970591"/>
          </a:xfrm>
          <a:prstGeom prst="rect">
            <a:avLst/>
          </a:prstGeom>
          <a:noFill/>
          <a:ln w="9525">
            <a:noFill/>
            <a:miter lim="800000"/>
            <a:headEnd/>
            <a:tailEnd/>
          </a:ln>
        </p:spPr>
        <p:txBody>
          <a:bodyPr wrap="square">
            <a:spAutoFit/>
          </a:bodyPr>
          <a:lstStyle/>
          <a:p>
            <a:pPr>
              <a:spcBef>
                <a:spcPts val="600"/>
              </a:spcBef>
              <a:spcAft>
                <a:spcPts val="600"/>
              </a:spcAft>
              <a:buFont typeface="Arial" charset="0"/>
              <a:buChar char="•"/>
            </a:pPr>
            <a:r>
              <a:rPr lang="en-US" b="1" dirty="0">
                <a:solidFill>
                  <a:srgbClr val="333399"/>
                </a:solidFill>
                <a:latin typeface="Comic Sans MS" pitchFamily="66" charset="0"/>
              </a:rPr>
              <a:t>Funds received by the State from fees and taxes levied on the general population of the state.  </a:t>
            </a:r>
          </a:p>
          <a:p>
            <a:pPr>
              <a:spcBef>
                <a:spcPts val="600"/>
              </a:spcBef>
              <a:spcAft>
                <a:spcPts val="600"/>
              </a:spcAft>
              <a:buFont typeface="Arial" charset="0"/>
              <a:buChar char="•"/>
            </a:pPr>
            <a:r>
              <a:rPr lang="en-US" b="1" dirty="0">
                <a:solidFill>
                  <a:srgbClr val="333399"/>
                </a:solidFill>
                <a:latin typeface="Comic Sans MS" pitchFamily="66" charset="0"/>
              </a:rPr>
              <a:t>The proceeds are not designated to be used for a particular purpose but are allocated every year by acts of the General Assembly. </a:t>
            </a:r>
          </a:p>
          <a:p>
            <a:pPr lvl="0">
              <a:spcBef>
                <a:spcPts val="600"/>
              </a:spcBef>
              <a:spcAft>
                <a:spcPts val="600"/>
              </a:spcAft>
              <a:buFont typeface="Arial" pitchFamily="34" charset="0"/>
              <a:buChar char="•"/>
            </a:pPr>
            <a:r>
              <a:rPr lang="en-US" b="1" dirty="0">
                <a:solidFill>
                  <a:srgbClr val="333399"/>
                </a:solidFill>
                <a:latin typeface="Comic Sans MS" pitchFamily="66" charset="0"/>
              </a:rPr>
              <a:t>Interest earnings are retained in the State Treasury.</a:t>
            </a:r>
            <a:r>
              <a:rPr lang="en-US" dirty="0"/>
              <a:t> </a:t>
            </a:r>
            <a:endParaRPr lang="en-US" b="1" dirty="0">
              <a:solidFill>
                <a:srgbClr val="333399"/>
              </a:solidFill>
              <a:latin typeface="Comic Sans MS" pitchFamily="66" charset="0"/>
            </a:endParaRPr>
          </a:p>
          <a:p>
            <a:pPr lvl="0">
              <a:spcBef>
                <a:spcPts val="600"/>
              </a:spcBef>
              <a:spcAft>
                <a:spcPts val="600"/>
              </a:spcAft>
              <a:buFont typeface="Arial" pitchFamily="34" charset="0"/>
              <a:buChar char="•"/>
            </a:pPr>
            <a:r>
              <a:rPr lang="en-US" b="1" dirty="0">
                <a:solidFill>
                  <a:srgbClr val="333399"/>
                </a:solidFill>
                <a:latin typeface="Comic Sans MS" pitchFamily="66" charset="0"/>
              </a:rPr>
              <a:t>3% to 4% deducted for administrative service charge</a:t>
            </a:r>
          </a:p>
          <a:p>
            <a:pPr lvl="0">
              <a:spcBef>
                <a:spcPts val="600"/>
              </a:spcBef>
              <a:spcAft>
                <a:spcPts val="600"/>
              </a:spcAft>
              <a:buFont typeface="Arial" pitchFamily="34" charset="0"/>
              <a:buChar char="•"/>
            </a:pPr>
            <a:r>
              <a:rPr lang="en-US" b="1" dirty="0">
                <a:solidFill>
                  <a:srgbClr val="333399"/>
                </a:solidFill>
                <a:latin typeface="Comic Sans MS" pitchFamily="66" charset="0"/>
              </a:rPr>
              <a:t>Legislature distributes funds each year through Revenue Stabilization Law for operating budgets</a:t>
            </a:r>
          </a:p>
          <a:p>
            <a:pPr lvl="0">
              <a:spcBef>
                <a:spcPts val="600"/>
              </a:spcBef>
              <a:spcAft>
                <a:spcPts val="600"/>
              </a:spcAft>
              <a:buFont typeface="Arial" pitchFamily="34" charset="0"/>
              <a:buChar char="•"/>
            </a:pPr>
            <a:r>
              <a:rPr lang="en-US" b="1" dirty="0">
                <a:solidFill>
                  <a:srgbClr val="333399"/>
                </a:solidFill>
                <a:latin typeface="Comic Sans MS" pitchFamily="66" charset="0"/>
              </a:rPr>
              <a:t>Recovered fund balances usually authorized for supplemental, rainy day and construction fund (exceptions are Education and Higher Education Institutions)</a:t>
            </a:r>
          </a:p>
          <a:p>
            <a:pPr>
              <a:spcBef>
                <a:spcPts val="600"/>
              </a:spcBef>
              <a:spcAft>
                <a:spcPts val="600"/>
              </a:spcAft>
              <a:buFont typeface="Arial" pitchFamily="34" charset="0"/>
              <a:buNone/>
            </a:pPr>
            <a:r>
              <a:rPr lang="en-US" b="1" dirty="0">
                <a:solidFill>
                  <a:srgbClr val="333399"/>
                </a:solidFill>
                <a:latin typeface="Comic Sans MS" pitchFamily="66" charset="0"/>
              </a:rPr>
              <a:t>Some Examples: Sales tax, Income tax, Insurance premium tax, Racing taxes, Alcoholic beverages</a:t>
            </a:r>
          </a:p>
          <a:p>
            <a:pPr>
              <a:buFont typeface="Arial" charset="0"/>
              <a:buChar char="•"/>
            </a:pPr>
            <a:endParaRPr lang="en-US" dirty="0"/>
          </a:p>
        </p:txBody>
      </p:sp>
      <p:sp>
        <p:nvSpPr>
          <p:cNvPr id="122883" name="TextBox 3"/>
          <p:cNvSpPr txBox="1">
            <a:spLocks noChangeArrowheads="1"/>
          </p:cNvSpPr>
          <p:nvPr/>
        </p:nvSpPr>
        <p:spPr bwMode="auto">
          <a:xfrm>
            <a:off x="1066800" y="228600"/>
            <a:ext cx="6324600" cy="523220"/>
          </a:xfrm>
          <a:prstGeom prst="rect">
            <a:avLst/>
          </a:prstGeom>
          <a:noFill/>
          <a:ln w="9525">
            <a:noFill/>
            <a:miter lim="800000"/>
            <a:headEnd/>
            <a:tailEnd/>
          </a:ln>
        </p:spPr>
        <p:txBody>
          <a:bodyPr>
            <a:spAutoFit/>
          </a:bodyPr>
          <a:lstStyle/>
          <a:p>
            <a:pPr algn="ctr"/>
            <a:r>
              <a:rPr lang="en-US" sz="2800" dirty="0">
                <a:solidFill>
                  <a:srgbClr val="333399"/>
                </a:solidFill>
                <a:latin typeface="Comic Sans MS" pitchFamily="66" charset="0"/>
              </a:rPr>
              <a:t>GENERAL REVENUES</a:t>
            </a:r>
            <a:endParaRPr lang="en-US" sz="2800" dirty="0"/>
          </a:p>
        </p:txBody>
      </p:sp>
      <p:sp>
        <p:nvSpPr>
          <p:cNvPr id="5" name="Slide Number Placeholder 4"/>
          <p:cNvSpPr>
            <a:spLocks noGrp="1"/>
          </p:cNvSpPr>
          <p:nvPr>
            <p:ph type="sldNum" sz="quarter" idx="12"/>
          </p:nvPr>
        </p:nvSpPr>
        <p:spPr/>
        <p:txBody>
          <a:bodyPr/>
          <a:lstStyle/>
          <a:p>
            <a:pPr>
              <a:defRPr/>
            </a:pPr>
            <a:fld id="{A18C203E-8985-496A-8EEA-0840969363DA}" type="slidenum">
              <a:rPr lang="en-US" smtClean="0"/>
              <a:pPr>
                <a:defRPr/>
              </a:pPr>
              <a:t>31</a:t>
            </a:fld>
            <a:endParaRPr lang="en-US" dirty="0"/>
          </a:p>
        </p:txBody>
      </p:sp>
      <p:grpSp>
        <p:nvGrpSpPr>
          <p:cNvPr id="6" name="Group 3"/>
          <p:cNvGrpSpPr>
            <a:grpSpLocks/>
          </p:cNvGrpSpPr>
          <p:nvPr/>
        </p:nvGrpSpPr>
        <p:grpSpPr bwMode="auto">
          <a:xfrm>
            <a:off x="7391400" y="5503777"/>
            <a:ext cx="1371600" cy="685800"/>
            <a:chOff x="2640" y="796"/>
            <a:chExt cx="950" cy="949"/>
          </a:xfrm>
        </p:grpSpPr>
        <p:sp>
          <p:nvSpPr>
            <p:cNvPr id="7"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8" name="Group 5"/>
            <p:cNvGrpSpPr>
              <a:grpSpLocks/>
            </p:cNvGrpSpPr>
            <p:nvPr/>
          </p:nvGrpSpPr>
          <p:grpSpPr bwMode="auto">
            <a:xfrm>
              <a:off x="2662" y="796"/>
              <a:ext cx="928" cy="949"/>
              <a:chOff x="2662" y="796"/>
              <a:chExt cx="928" cy="949"/>
            </a:xfrm>
          </p:grpSpPr>
          <p:sp>
            <p:nvSpPr>
              <p:cNvPr id="9"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0"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1"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2"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3"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4"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5"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6"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7"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8"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9"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0"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1" name="Rectangle 18"/>
              <p:cNvSpPr>
                <a:spLocks noChangeArrowheads="1"/>
              </p:cNvSpPr>
              <p:nvPr/>
            </p:nvSpPr>
            <p:spPr bwMode="auto">
              <a:xfrm>
                <a:off x="2798" y="796"/>
                <a:ext cx="581" cy="618"/>
              </a:xfrm>
              <a:prstGeom prst="rect">
                <a:avLst/>
              </a:prstGeom>
              <a:noFill/>
              <a:ln w="9525">
                <a:noFill/>
                <a:miter lim="800000"/>
                <a:headEnd/>
                <a:tailEnd/>
              </a:ln>
            </p:spPr>
            <p:txBody>
              <a:bodyPr wrap="square" lIns="0" tIns="0" rIns="0" bIns="0">
                <a:spAutoFit/>
              </a:bodyPr>
              <a:lstStyle/>
              <a:p>
                <a:pPr defTabSz="820738" eaLnBrk="0" hangingPunct="0"/>
                <a:r>
                  <a:rPr lang="en-US" sz="1500" dirty="0">
                    <a:solidFill>
                      <a:srgbClr val="FFFFFF"/>
                    </a:solidFill>
                    <a:latin typeface="Tahoma" pitchFamily="34" charset="0"/>
                  </a:rPr>
                  <a:t>       </a:t>
                </a:r>
                <a:r>
                  <a:rPr lang="en-US" sz="1400" dirty="0">
                    <a:solidFill>
                      <a:srgbClr val="FFFFFF"/>
                    </a:solidFill>
                    <a:latin typeface="Tahoma" pitchFamily="34" charset="0"/>
                  </a:rPr>
                  <a:t>FUNDING</a:t>
                </a:r>
                <a:endParaRPr lang="en-US" sz="1400" dirty="0">
                  <a:latin typeface="Brush Script MT" pitchFamily="66" charset="0"/>
                </a:endParaRPr>
              </a:p>
            </p:txBody>
          </p:sp>
          <p:sp>
            <p:nvSpPr>
              <p:cNvPr id="22"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Tree>
    <p:extLst>
      <p:ext uri="{BB962C8B-B14F-4D97-AF65-F5344CB8AC3E}">
        <p14:creationId xmlns:p14="http://schemas.microsoft.com/office/powerpoint/2010/main" val="96132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pload.wikimedia.org/wikipedia/commons/7/7b/United_States_one_dollar_bill,_obverse.jpg">
            <a:hlinkClick r:id="rId3"/>
          </p:cNvPr>
          <p:cNvPicPr>
            <a:picLocks noChangeAspect="1" noChangeArrowheads="1"/>
          </p:cNvPicPr>
          <p:nvPr/>
        </p:nvPicPr>
        <p:blipFill>
          <a:blip r:embed="rId4" cstate="print"/>
          <a:srcRect/>
          <a:stretch>
            <a:fillRect/>
          </a:stretch>
        </p:blipFill>
        <p:spPr bwMode="auto">
          <a:xfrm>
            <a:off x="712498" y="1346007"/>
            <a:ext cx="7475074" cy="2700660"/>
          </a:xfrm>
          <a:prstGeom prst="rect">
            <a:avLst/>
          </a:prstGeom>
          <a:noFill/>
        </p:spPr>
      </p:pic>
      <p:sp>
        <p:nvSpPr>
          <p:cNvPr id="10" name="TextBox 9"/>
          <p:cNvSpPr txBox="1"/>
          <p:nvPr/>
        </p:nvSpPr>
        <p:spPr>
          <a:xfrm>
            <a:off x="1682749" y="4171950"/>
            <a:ext cx="2129109" cy="969496"/>
          </a:xfrm>
          <a:prstGeom prst="rect">
            <a:avLst/>
          </a:prstGeom>
          <a:noFill/>
        </p:spPr>
        <p:txBody>
          <a:bodyPr wrap="none" rtlCol="0">
            <a:spAutoFit/>
          </a:bodyPr>
          <a:lstStyle/>
          <a:p>
            <a:pPr algn="ctr"/>
            <a:r>
              <a:rPr lang="en-US" u="sng" dirty="0"/>
              <a:t>44 ¢</a:t>
            </a:r>
          </a:p>
          <a:p>
            <a:pPr algn="ctr"/>
            <a:r>
              <a:rPr lang="en-US" sz="1050" dirty="0"/>
              <a:t>Education</a:t>
            </a:r>
          </a:p>
          <a:p>
            <a:pPr algn="ctr"/>
            <a:r>
              <a:rPr lang="en-US" sz="1050" dirty="0"/>
              <a:t>Kindergarten through 12</a:t>
            </a:r>
            <a:r>
              <a:rPr lang="en-US" sz="1050" baseline="30000" dirty="0"/>
              <a:t>th</a:t>
            </a:r>
            <a:r>
              <a:rPr lang="en-US" sz="1050" dirty="0"/>
              <a:t> Grade</a:t>
            </a:r>
          </a:p>
          <a:p>
            <a:endParaRPr lang="en-US" dirty="0"/>
          </a:p>
        </p:txBody>
      </p:sp>
      <p:sp>
        <p:nvSpPr>
          <p:cNvPr id="11" name="TextBox 10"/>
          <p:cNvSpPr txBox="1"/>
          <p:nvPr/>
        </p:nvSpPr>
        <p:spPr>
          <a:xfrm>
            <a:off x="5772150" y="4114801"/>
            <a:ext cx="971550" cy="854080"/>
          </a:xfrm>
          <a:prstGeom prst="rect">
            <a:avLst/>
          </a:prstGeom>
          <a:noFill/>
        </p:spPr>
        <p:txBody>
          <a:bodyPr wrap="square" rtlCol="0">
            <a:spAutoFit/>
          </a:bodyPr>
          <a:lstStyle/>
          <a:p>
            <a:pPr algn="ctr"/>
            <a:r>
              <a:rPr lang="en-US" u="sng" dirty="0"/>
              <a:t>14 ¢</a:t>
            </a:r>
          </a:p>
          <a:p>
            <a:pPr algn="ctr"/>
            <a:r>
              <a:rPr lang="en-US" sz="1050" dirty="0"/>
              <a:t>Higher Education Institutions</a:t>
            </a:r>
          </a:p>
        </p:txBody>
      </p:sp>
      <p:sp>
        <p:nvSpPr>
          <p:cNvPr id="12" name="TextBox 11"/>
          <p:cNvSpPr txBox="1"/>
          <p:nvPr/>
        </p:nvSpPr>
        <p:spPr>
          <a:xfrm>
            <a:off x="4629150" y="4114801"/>
            <a:ext cx="1028700" cy="1454244"/>
          </a:xfrm>
          <a:prstGeom prst="rect">
            <a:avLst/>
          </a:prstGeom>
          <a:noFill/>
        </p:spPr>
        <p:txBody>
          <a:bodyPr wrap="square" rtlCol="0">
            <a:spAutoFit/>
          </a:bodyPr>
          <a:lstStyle/>
          <a:p>
            <a:pPr algn="ctr"/>
            <a:r>
              <a:rPr lang="en-US" u="sng" dirty="0"/>
              <a:t>27 ¢</a:t>
            </a:r>
          </a:p>
          <a:p>
            <a:pPr algn="ctr"/>
            <a:r>
              <a:rPr lang="en-US" sz="1050" dirty="0"/>
              <a:t>Department of Human Services and Health Department</a:t>
            </a:r>
          </a:p>
          <a:p>
            <a:pPr algn="ctr"/>
            <a:endParaRPr lang="en-US" dirty="0"/>
          </a:p>
        </p:txBody>
      </p:sp>
      <p:sp>
        <p:nvSpPr>
          <p:cNvPr id="13" name="TextBox 12"/>
          <p:cNvSpPr txBox="1"/>
          <p:nvPr/>
        </p:nvSpPr>
        <p:spPr>
          <a:xfrm>
            <a:off x="6686550" y="4114801"/>
            <a:ext cx="742950" cy="1033296"/>
          </a:xfrm>
          <a:prstGeom prst="rect">
            <a:avLst/>
          </a:prstGeom>
          <a:noFill/>
        </p:spPr>
        <p:txBody>
          <a:bodyPr wrap="square" rtlCol="0">
            <a:spAutoFit/>
          </a:bodyPr>
          <a:lstStyle/>
          <a:p>
            <a:pPr algn="ctr"/>
            <a:r>
              <a:rPr lang="en-US" u="sng" dirty="0"/>
              <a:t>8 ¢</a:t>
            </a:r>
          </a:p>
          <a:p>
            <a:pPr algn="ctr"/>
            <a:r>
              <a:rPr lang="en-US" sz="863" dirty="0"/>
              <a:t>Correction Dept. and Community Correction Dept.</a:t>
            </a:r>
          </a:p>
        </p:txBody>
      </p:sp>
      <p:sp>
        <p:nvSpPr>
          <p:cNvPr id="14" name="TextBox 13"/>
          <p:cNvSpPr txBox="1"/>
          <p:nvPr/>
        </p:nvSpPr>
        <p:spPr>
          <a:xfrm>
            <a:off x="7618037" y="4106605"/>
            <a:ext cx="603022" cy="923330"/>
          </a:xfrm>
          <a:prstGeom prst="rect">
            <a:avLst/>
          </a:prstGeom>
          <a:noFill/>
        </p:spPr>
        <p:txBody>
          <a:bodyPr wrap="square" rtlCol="0">
            <a:spAutoFit/>
          </a:bodyPr>
          <a:lstStyle/>
          <a:p>
            <a:pPr algn="ctr"/>
            <a:r>
              <a:rPr lang="en-US" u="sng" dirty="0"/>
              <a:t>7 ¢</a:t>
            </a:r>
          </a:p>
          <a:p>
            <a:pPr algn="ctr"/>
            <a:r>
              <a:rPr lang="en-US" sz="900" dirty="0"/>
              <a:t>General Gov’t</a:t>
            </a:r>
          </a:p>
          <a:p>
            <a:pPr algn="ctr"/>
            <a:r>
              <a:rPr lang="en-US" sz="900" dirty="0"/>
              <a:t>&amp; Local Aid</a:t>
            </a:r>
          </a:p>
        </p:txBody>
      </p:sp>
      <p:cxnSp>
        <p:nvCxnSpPr>
          <p:cNvPr id="21" name="Straight Connector 20"/>
          <p:cNvCxnSpPr/>
          <p:nvPr/>
        </p:nvCxnSpPr>
        <p:spPr>
          <a:xfrm flipV="1">
            <a:off x="4286250" y="1314450"/>
            <a:ext cx="0" cy="297180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943600" y="1314450"/>
            <a:ext cx="0" cy="297180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010400" y="1143000"/>
            <a:ext cx="0" cy="297180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620000" y="1200150"/>
            <a:ext cx="0" cy="2971800"/>
          </a:xfrm>
          <a:prstGeom prst="line">
            <a:avLst/>
          </a:prstGeom>
          <a:ln w="2540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53625" y="329009"/>
            <a:ext cx="6844631" cy="523220"/>
          </a:xfrm>
          <a:prstGeom prst="rect">
            <a:avLst/>
          </a:prstGeom>
          <a:noFill/>
        </p:spPr>
        <p:txBody>
          <a:bodyPr wrap="none" rtlCol="0">
            <a:spAutoFit/>
          </a:bodyPr>
          <a:lstStyle/>
          <a:p>
            <a:r>
              <a:rPr lang="en-US" sz="2800" b="1" dirty="0">
                <a:latin typeface="Aharoni" pitchFamily="2" charset="-79"/>
                <a:cs typeface="Aharoni" pitchFamily="2" charset="-79"/>
              </a:rPr>
              <a:t>What your Arkansas tax dollar pays for</a:t>
            </a:r>
            <a:endParaRPr lang="en-US" sz="2800" dirty="0"/>
          </a:p>
        </p:txBody>
      </p:sp>
      <p:sp>
        <p:nvSpPr>
          <p:cNvPr id="26" name="TextBox 25"/>
          <p:cNvSpPr txBox="1"/>
          <p:nvPr/>
        </p:nvSpPr>
        <p:spPr>
          <a:xfrm>
            <a:off x="566724" y="6376799"/>
            <a:ext cx="6862776" cy="461665"/>
          </a:xfrm>
          <a:prstGeom prst="rect">
            <a:avLst/>
          </a:prstGeom>
          <a:noFill/>
        </p:spPr>
        <p:txBody>
          <a:bodyPr wrap="none" rtlCol="0">
            <a:spAutoFit/>
          </a:bodyPr>
          <a:lstStyle/>
          <a:p>
            <a:r>
              <a:rPr lang="en-US" sz="1200" i="1" dirty="0"/>
              <a:t>Excludes “off the top” deductions such as refunds, claims, debt services, constitutional offices, etc.</a:t>
            </a:r>
          </a:p>
          <a:p>
            <a:r>
              <a:rPr lang="en-US" sz="1200" dirty="0"/>
              <a:t> </a:t>
            </a:r>
          </a:p>
        </p:txBody>
      </p:sp>
      <p:sp>
        <p:nvSpPr>
          <p:cNvPr id="16" name="Slide Number Placeholder 15"/>
          <p:cNvSpPr>
            <a:spLocks noGrp="1"/>
          </p:cNvSpPr>
          <p:nvPr>
            <p:ph type="sldNum" sz="quarter" idx="12"/>
          </p:nvPr>
        </p:nvSpPr>
        <p:spPr/>
        <p:txBody>
          <a:bodyPr/>
          <a:lstStyle/>
          <a:p>
            <a:pPr>
              <a:defRPr/>
            </a:pPr>
            <a:fld id="{A0416502-A074-428A-AC96-8B3A0CD7C4A6}" type="slidenum">
              <a:rPr lang="en-US" smtClean="0"/>
              <a:pPr>
                <a:defRPr/>
              </a:pPr>
              <a:t>32</a:t>
            </a:fld>
            <a:endParaRPr lang="en-US" dirty="0"/>
          </a:p>
        </p:txBody>
      </p:sp>
      <p:grpSp>
        <p:nvGrpSpPr>
          <p:cNvPr id="17" name="Group 3"/>
          <p:cNvGrpSpPr>
            <a:grpSpLocks/>
          </p:cNvGrpSpPr>
          <p:nvPr/>
        </p:nvGrpSpPr>
        <p:grpSpPr bwMode="auto">
          <a:xfrm>
            <a:off x="7989043" y="5655896"/>
            <a:ext cx="1090715" cy="693950"/>
            <a:chOff x="2640" y="796"/>
            <a:chExt cx="912" cy="991"/>
          </a:xfrm>
        </p:grpSpPr>
        <p:sp>
          <p:nvSpPr>
            <p:cNvPr id="18"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9" name="Group 5"/>
            <p:cNvGrpSpPr>
              <a:grpSpLocks/>
            </p:cNvGrpSpPr>
            <p:nvPr/>
          </p:nvGrpSpPr>
          <p:grpSpPr bwMode="auto">
            <a:xfrm>
              <a:off x="2662" y="815"/>
              <a:ext cx="890" cy="972"/>
              <a:chOff x="2662" y="815"/>
              <a:chExt cx="890" cy="972"/>
            </a:xfrm>
          </p:grpSpPr>
          <p:sp>
            <p:nvSpPr>
              <p:cNvPr id="20"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27"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28"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29"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30"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31"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32"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33"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34"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35"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36"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37"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38" name="Rectangle 18"/>
              <p:cNvSpPr>
                <a:spLocks noChangeArrowheads="1"/>
              </p:cNvSpPr>
              <p:nvPr/>
            </p:nvSpPr>
            <p:spPr bwMode="auto">
              <a:xfrm>
                <a:off x="2828" y="897"/>
                <a:ext cx="681" cy="890"/>
              </a:xfrm>
              <a:prstGeom prst="rect">
                <a:avLst/>
              </a:prstGeom>
              <a:noFill/>
              <a:ln w="9525">
                <a:noFill/>
                <a:miter lim="800000"/>
                <a:headEnd/>
                <a:tailEnd/>
              </a:ln>
            </p:spPr>
            <p:txBody>
              <a:bodyPr wrap="none" lIns="0" tIns="0" rIns="0" bIns="0">
                <a:spAutoFit/>
              </a:bodyPr>
              <a:lstStyle/>
              <a:p>
                <a:pPr defTabSz="615554" eaLnBrk="0" hangingPunct="0"/>
                <a:r>
                  <a:rPr lang="en-US" dirty="0">
                    <a:solidFill>
                      <a:srgbClr val="FFFFFF"/>
                    </a:solidFill>
                    <a:latin typeface="Tahoma" pitchFamily="34" charset="0"/>
                  </a:rPr>
                  <a:t>Funding</a:t>
                </a:r>
              </a:p>
              <a:p>
                <a:pPr defTabSz="615554" eaLnBrk="0" hangingPunct="0"/>
                <a:endParaRPr lang="en-US" sz="2250" dirty="0">
                  <a:latin typeface="Brush Script MT" pitchFamily="66" charset="0"/>
                </a:endParaRPr>
              </a:p>
            </p:txBody>
          </p:sp>
          <p:sp>
            <p:nvSpPr>
              <p:cNvPr id="39"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Tree>
    <p:extLst>
      <p:ext uri="{BB962C8B-B14F-4D97-AF65-F5344CB8AC3E}">
        <p14:creationId xmlns:p14="http://schemas.microsoft.com/office/powerpoint/2010/main" val="871810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Point Star 2"/>
          <p:cNvSpPr/>
          <p:nvPr/>
        </p:nvSpPr>
        <p:spPr>
          <a:xfrm>
            <a:off x="6655501" y="4393205"/>
            <a:ext cx="1253140" cy="512709"/>
          </a:xfrm>
          <a:prstGeom prst="star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RSA</a:t>
            </a:r>
          </a:p>
        </p:txBody>
      </p:sp>
      <p:sp>
        <p:nvSpPr>
          <p:cNvPr id="15" name="TextBox 14"/>
          <p:cNvSpPr txBox="1"/>
          <p:nvPr/>
        </p:nvSpPr>
        <p:spPr>
          <a:xfrm>
            <a:off x="1551815" y="993029"/>
            <a:ext cx="5709039" cy="1015663"/>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INCOME or TAX COLLECTIONS:</a:t>
            </a:r>
          </a:p>
          <a:p>
            <a:pPr algn="ctr"/>
            <a:r>
              <a:rPr lang="en-US" sz="2000" dirty="0">
                <a:latin typeface="Arial" panose="020B0604020202020204" pitchFamily="34" charset="0"/>
                <a:cs typeface="Arial" panose="020B0604020202020204" pitchFamily="34" charset="0"/>
              </a:rPr>
              <a:t>Sales and Income Taxes account for </a:t>
            </a:r>
          </a:p>
          <a:p>
            <a:pPr algn="ctr"/>
            <a:r>
              <a:rPr lang="en-US" sz="2000" dirty="0">
                <a:latin typeface="Arial" panose="020B0604020202020204" pitchFamily="34" charset="0"/>
                <a:cs typeface="Arial" panose="020B0604020202020204" pitchFamily="34" charset="0"/>
              </a:rPr>
              <a:t>over 92% of Gross General Revenue Collections</a:t>
            </a:r>
          </a:p>
        </p:txBody>
      </p:sp>
      <p:sp>
        <p:nvSpPr>
          <p:cNvPr id="19" name="TextBox 18"/>
          <p:cNvSpPr txBox="1"/>
          <p:nvPr/>
        </p:nvSpPr>
        <p:spPr>
          <a:xfrm>
            <a:off x="1226062" y="2491448"/>
            <a:ext cx="6360544" cy="1323439"/>
          </a:xfrm>
          <a:prstGeom prst="rect">
            <a:avLst/>
          </a:prstGeom>
          <a:noFill/>
        </p:spPr>
        <p:txBody>
          <a:bodyPr wrap="square" rtlCol="0">
            <a:spAutoFit/>
          </a:bodyPr>
          <a:lstStyle/>
          <a:p>
            <a:pPr algn="ctr"/>
            <a:r>
              <a:rPr lang="en-US" sz="2000" b="1" u="sng" dirty="0"/>
              <a:t>“OFF THE TOP” DEDUCTIONS </a:t>
            </a:r>
          </a:p>
          <a:p>
            <a:pPr algn="ctr"/>
            <a:r>
              <a:rPr lang="en-US" sz="2000" dirty="0"/>
              <a:t>Deductions required by law such as claims against the State and tax refunds are distributed before funds are made available to State Agencies and Institutions</a:t>
            </a:r>
          </a:p>
        </p:txBody>
      </p:sp>
      <p:sp>
        <p:nvSpPr>
          <p:cNvPr id="21" name="TextBox 20"/>
          <p:cNvSpPr txBox="1"/>
          <p:nvPr/>
        </p:nvSpPr>
        <p:spPr>
          <a:xfrm>
            <a:off x="411907" y="4441650"/>
            <a:ext cx="8067025" cy="2231380"/>
          </a:xfrm>
          <a:prstGeom prst="rect">
            <a:avLst/>
          </a:prstGeom>
          <a:noFill/>
        </p:spPr>
        <p:txBody>
          <a:bodyPr wrap="square" rtlCol="0">
            <a:spAutoFit/>
          </a:bodyPr>
          <a:lstStyle/>
          <a:p>
            <a:r>
              <a:rPr lang="en-US" sz="2000" b="1" i="1" u="sng" dirty="0"/>
              <a:t>  </a:t>
            </a:r>
            <a:r>
              <a:rPr lang="en-US" sz="2000" b="1" u="sng" dirty="0"/>
              <a:t>DISTRIBUTION OF GENERAL REVENUE</a:t>
            </a:r>
            <a:r>
              <a:rPr lang="en-US" sz="2000" b="1" dirty="0"/>
              <a:t>   </a:t>
            </a:r>
            <a:r>
              <a:rPr lang="en-US" sz="2000" b="1" dirty="0">
                <a:solidFill>
                  <a:srgbClr val="FF0000"/>
                </a:solidFill>
              </a:rPr>
              <a:t>THROUGH </a:t>
            </a:r>
          </a:p>
          <a:p>
            <a:pPr algn="ctr"/>
            <a:r>
              <a:rPr lang="en-US" sz="2000" dirty="0"/>
              <a:t>Revenue is Distributed to Agencies &amp; Institutions up to the amount Forecast as allocated in the Revenue Stabilization Act (RSA).</a:t>
            </a:r>
          </a:p>
          <a:p>
            <a:pPr algn="ctr"/>
            <a:r>
              <a:rPr lang="en-US" sz="1400" dirty="0"/>
              <a:t>Approximately 93% Net General Revenue are distributed to the “BIG SIX”, which consists of Education-Public School Fund, DHS, Higher Education Institutions, Dept. of Correction, Dept of Community Correction and the Health Department</a:t>
            </a:r>
          </a:p>
          <a:p>
            <a:endParaRPr lang="en-US" sz="1400" dirty="0"/>
          </a:p>
          <a:p>
            <a:endParaRPr lang="en-US" sz="1400" dirty="0"/>
          </a:p>
          <a:p>
            <a:endParaRPr lang="en-US" sz="900" dirty="0"/>
          </a:p>
        </p:txBody>
      </p:sp>
      <p:sp>
        <p:nvSpPr>
          <p:cNvPr id="13" name="Slide Number Placeholder 12"/>
          <p:cNvSpPr>
            <a:spLocks noGrp="1"/>
          </p:cNvSpPr>
          <p:nvPr>
            <p:ph type="sldNum" sz="quarter" idx="12"/>
          </p:nvPr>
        </p:nvSpPr>
        <p:spPr/>
        <p:txBody>
          <a:bodyPr/>
          <a:lstStyle/>
          <a:p>
            <a:pPr>
              <a:defRPr/>
            </a:pPr>
            <a:fld id="{45CFCA2B-77ED-430F-9E32-2F16F7C18E5C}" type="slidenum">
              <a:rPr lang="en-US" smtClean="0"/>
              <a:pPr>
                <a:defRPr/>
              </a:pPr>
              <a:t>33</a:t>
            </a:fld>
            <a:endParaRPr lang="en-US" dirty="0"/>
          </a:p>
        </p:txBody>
      </p:sp>
      <p:sp>
        <p:nvSpPr>
          <p:cNvPr id="14" name="Left Arrow 13"/>
          <p:cNvSpPr/>
          <p:nvPr/>
        </p:nvSpPr>
        <p:spPr>
          <a:xfrm rot="16200000">
            <a:off x="4263460" y="2110084"/>
            <a:ext cx="28575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 Arrow 17"/>
          <p:cNvSpPr/>
          <p:nvPr/>
        </p:nvSpPr>
        <p:spPr>
          <a:xfrm rot="16200000">
            <a:off x="4263460" y="3997738"/>
            <a:ext cx="28575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3"/>
          <p:cNvGrpSpPr>
            <a:grpSpLocks/>
          </p:cNvGrpSpPr>
          <p:nvPr/>
        </p:nvGrpSpPr>
        <p:grpSpPr bwMode="auto">
          <a:xfrm>
            <a:off x="7926454" y="5845241"/>
            <a:ext cx="1090715" cy="693950"/>
            <a:chOff x="2640" y="796"/>
            <a:chExt cx="912" cy="991"/>
          </a:xfrm>
        </p:grpSpPr>
        <p:sp>
          <p:nvSpPr>
            <p:cNvPr id="16" name="Oval 4"/>
            <p:cNvSpPr>
              <a:spLocks noChangeArrowheads="1"/>
            </p:cNvSpPr>
            <p:nvPr/>
          </p:nvSpPr>
          <p:spPr bwMode="auto">
            <a:xfrm>
              <a:off x="2640" y="796"/>
              <a:ext cx="887" cy="575"/>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20" name="Group 5"/>
            <p:cNvGrpSpPr>
              <a:grpSpLocks/>
            </p:cNvGrpSpPr>
            <p:nvPr/>
          </p:nvGrpSpPr>
          <p:grpSpPr bwMode="auto">
            <a:xfrm>
              <a:off x="2662" y="815"/>
              <a:ext cx="890" cy="972"/>
              <a:chOff x="2662" y="815"/>
              <a:chExt cx="890" cy="972"/>
            </a:xfrm>
          </p:grpSpPr>
          <p:sp>
            <p:nvSpPr>
              <p:cNvPr id="22" name="Oval 6"/>
              <p:cNvSpPr>
                <a:spLocks noChangeArrowheads="1"/>
              </p:cNvSpPr>
              <p:nvPr/>
            </p:nvSpPr>
            <p:spPr bwMode="auto">
              <a:xfrm>
                <a:off x="2703" y="858"/>
                <a:ext cx="0" cy="556"/>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23" name="Oval 7"/>
              <p:cNvSpPr>
                <a:spLocks noChangeArrowheads="1"/>
              </p:cNvSpPr>
              <p:nvPr/>
            </p:nvSpPr>
            <p:spPr bwMode="auto">
              <a:xfrm>
                <a:off x="2662" y="815"/>
                <a:ext cx="0" cy="556"/>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24" name="Oval 8"/>
              <p:cNvSpPr>
                <a:spLocks noChangeArrowheads="1"/>
              </p:cNvSpPr>
              <p:nvPr/>
            </p:nvSpPr>
            <p:spPr bwMode="auto">
              <a:xfrm>
                <a:off x="2690" y="833"/>
                <a:ext cx="0" cy="556"/>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25" name="Oval 9"/>
              <p:cNvSpPr>
                <a:spLocks noChangeArrowheads="1"/>
              </p:cNvSpPr>
              <p:nvPr/>
            </p:nvSpPr>
            <p:spPr bwMode="auto">
              <a:xfrm>
                <a:off x="2709" y="849"/>
                <a:ext cx="668" cy="575"/>
              </a:xfrm>
              <a:prstGeom prst="ellipse">
                <a:avLst/>
              </a:prstGeom>
              <a:solidFill>
                <a:srgbClr val="0000EF"/>
              </a:solidFill>
              <a:ln w="9525">
                <a:noFill/>
                <a:round/>
                <a:headEnd/>
                <a:tailEnd/>
              </a:ln>
            </p:spPr>
            <p:txBody>
              <a:bodyPr lIns="0" tIns="0" rIns="0" bIns="0">
                <a:spAutoFit/>
              </a:bodyPr>
              <a:lstStyle/>
              <a:p>
                <a:endParaRPr lang="en-US" dirty="0"/>
              </a:p>
            </p:txBody>
          </p:sp>
          <p:sp>
            <p:nvSpPr>
              <p:cNvPr id="26" name="Oval 10"/>
              <p:cNvSpPr>
                <a:spLocks noChangeArrowheads="1"/>
              </p:cNvSpPr>
              <p:nvPr/>
            </p:nvSpPr>
            <p:spPr bwMode="auto">
              <a:xfrm>
                <a:off x="2737" y="865"/>
                <a:ext cx="0" cy="556"/>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27" name="Oval 11"/>
              <p:cNvSpPr>
                <a:spLocks noChangeArrowheads="1"/>
              </p:cNvSpPr>
              <p:nvPr/>
            </p:nvSpPr>
            <p:spPr bwMode="auto">
              <a:xfrm>
                <a:off x="2759" y="887"/>
                <a:ext cx="0" cy="556"/>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28" name="Oval 12"/>
              <p:cNvSpPr>
                <a:spLocks noChangeArrowheads="1"/>
              </p:cNvSpPr>
              <p:nvPr/>
            </p:nvSpPr>
            <p:spPr bwMode="auto">
              <a:xfrm>
                <a:off x="2784" y="905"/>
                <a:ext cx="0" cy="556"/>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29" name="Oval 13"/>
              <p:cNvSpPr>
                <a:spLocks noChangeArrowheads="1"/>
              </p:cNvSpPr>
              <p:nvPr/>
            </p:nvSpPr>
            <p:spPr bwMode="auto">
              <a:xfrm>
                <a:off x="2806" y="921"/>
                <a:ext cx="0" cy="556"/>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30" name="Oval 14"/>
              <p:cNvSpPr>
                <a:spLocks noChangeArrowheads="1"/>
              </p:cNvSpPr>
              <p:nvPr/>
            </p:nvSpPr>
            <p:spPr bwMode="auto">
              <a:xfrm>
                <a:off x="2834" y="940"/>
                <a:ext cx="0" cy="556"/>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31" name="Oval 15"/>
              <p:cNvSpPr>
                <a:spLocks noChangeArrowheads="1"/>
              </p:cNvSpPr>
              <p:nvPr/>
            </p:nvSpPr>
            <p:spPr bwMode="auto">
              <a:xfrm>
                <a:off x="2856" y="955"/>
                <a:ext cx="0" cy="556"/>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32" name="Oval 16"/>
              <p:cNvSpPr>
                <a:spLocks noChangeArrowheads="1"/>
              </p:cNvSpPr>
              <p:nvPr/>
            </p:nvSpPr>
            <p:spPr bwMode="auto">
              <a:xfrm>
                <a:off x="2881" y="977"/>
                <a:ext cx="0" cy="556"/>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33" name="Oval 17"/>
              <p:cNvSpPr>
                <a:spLocks noChangeArrowheads="1"/>
              </p:cNvSpPr>
              <p:nvPr/>
            </p:nvSpPr>
            <p:spPr bwMode="auto">
              <a:xfrm>
                <a:off x="2903" y="996"/>
                <a:ext cx="0" cy="556"/>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34" name="Rectangle 18"/>
              <p:cNvSpPr>
                <a:spLocks noChangeArrowheads="1"/>
              </p:cNvSpPr>
              <p:nvPr/>
            </p:nvSpPr>
            <p:spPr bwMode="auto">
              <a:xfrm>
                <a:off x="2828" y="897"/>
                <a:ext cx="681" cy="890"/>
              </a:xfrm>
              <a:prstGeom prst="rect">
                <a:avLst/>
              </a:prstGeom>
              <a:noFill/>
              <a:ln w="9525">
                <a:noFill/>
                <a:miter lim="800000"/>
                <a:headEnd/>
                <a:tailEnd/>
              </a:ln>
            </p:spPr>
            <p:txBody>
              <a:bodyPr wrap="none" lIns="0" tIns="0" rIns="0" bIns="0">
                <a:spAutoFit/>
              </a:bodyPr>
              <a:lstStyle/>
              <a:p>
                <a:pPr defTabSz="615554" eaLnBrk="0" hangingPunct="0"/>
                <a:r>
                  <a:rPr lang="en-US" dirty="0">
                    <a:solidFill>
                      <a:srgbClr val="FFFFFF"/>
                    </a:solidFill>
                    <a:latin typeface="Tahoma" pitchFamily="34" charset="0"/>
                  </a:rPr>
                  <a:t>Funding</a:t>
                </a:r>
              </a:p>
              <a:p>
                <a:pPr defTabSz="615554" eaLnBrk="0" hangingPunct="0"/>
                <a:endParaRPr lang="en-US" sz="2250" dirty="0">
                  <a:latin typeface="Brush Script MT" pitchFamily="66" charset="0"/>
                </a:endParaRPr>
              </a:p>
            </p:txBody>
          </p:sp>
          <p:sp>
            <p:nvSpPr>
              <p:cNvPr id="3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Rectangle 1"/>
          <p:cNvSpPr/>
          <p:nvPr/>
        </p:nvSpPr>
        <p:spPr>
          <a:xfrm>
            <a:off x="-1142" y="115103"/>
            <a:ext cx="8610600" cy="646331"/>
          </a:xfrm>
          <a:prstGeom prst="rect">
            <a:avLst/>
          </a:prstGeom>
        </p:spPr>
        <p:txBody>
          <a:bodyPr wrap="square">
            <a:spAutoFit/>
          </a:bodyPr>
          <a:lstStyle/>
          <a:p>
            <a:pPr algn="ctr"/>
            <a:r>
              <a:rPr lang="en-US" sz="3600" b="1" u="sng" dirty="0">
                <a:solidFill>
                  <a:srgbClr val="333399"/>
                </a:solidFill>
                <a:latin typeface="Comic Sans MS" pitchFamily="66" charset="0"/>
              </a:rPr>
              <a:t>FLOW OF GENERAL REVENUE</a:t>
            </a:r>
            <a:endParaRPr lang="en-US" sz="3600" b="1" u="sng" dirty="0"/>
          </a:p>
        </p:txBody>
      </p:sp>
    </p:spTree>
    <p:extLst>
      <p:ext uri="{BB962C8B-B14F-4D97-AF65-F5344CB8AC3E}">
        <p14:creationId xmlns:p14="http://schemas.microsoft.com/office/powerpoint/2010/main" val="421150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2053936" y="147222"/>
          <a:ext cx="4883727" cy="4636555"/>
        </p:xfrm>
        <a:graphic>
          <a:graphicData uri="http://schemas.openxmlformats.org/presentationml/2006/ole">
            <mc:AlternateContent xmlns:mc="http://schemas.openxmlformats.org/markup-compatibility/2006">
              <mc:Choice xmlns:v="urn:schemas-microsoft-com:vml" Requires="v">
                <p:oleObj name="Clip" r:id="rId3" imgW="3192120" imgH="3749400" progId="">
                  <p:embed/>
                </p:oleObj>
              </mc:Choice>
              <mc:Fallback>
                <p:oleObj name="Clip" r:id="rId3" imgW="3192120" imgH="3749400" progId="">
                  <p:embed/>
                  <p:pic>
                    <p:nvPicPr>
                      <p:cNvPr id="4198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936" y="147222"/>
                        <a:ext cx="4883727" cy="4636555"/>
                      </a:xfrm>
                      <a:prstGeom prst="rect">
                        <a:avLst/>
                      </a:prstGeom>
                      <a:noFill/>
                    </p:spPr>
                  </p:pic>
                </p:oleObj>
              </mc:Fallback>
            </mc:AlternateContent>
          </a:graphicData>
        </a:graphic>
      </p:graphicFrame>
      <p:sp>
        <p:nvSpPr>
          <p:cNvPr id="41987" name="Text Box 3"/>
          <p:cNvSpPr txBox="1">
            <a:spLocks noChangeArrowheads="1"/>
          </p:cNvSpPr>
          <p:nvPr/>
        </p:nvSpPr>
        <p:spPr bwMode="auto">
          <a:xfrm>
            <a:off x="3077527" y="1259542"/>
            <a:ext cx="2590800" cy="461665"/>
          </a:xfrm>
          <a:prstGeom prst="rect">
            <a:avLst/>
          </a:prstGeom>
          <a:noFill/>
          <a:ln w="9525">
            <a:noFill/>
            <a:miter lim="800000"/>
            <a:headEnd/>
            <a:tailEnd/>
          </a:ln>
        </p:spPr>
        <p:txBody>
          <a:bodyPr wrap="square">
            <a:spAutoFit/>
          </a:bodyPr>
          <a:lstStyle/>
          <a:p>
            <a:pPr eaLnBrk="0" hangingPunct="0"/>
            <a:r>
              <a:rPr lang="en-US" sz="2400" b="1" dirty="0">
                <a:latin typeface="Black Chancery" pitchFamily="2" charset="0"/>
              </a:rPr>
              <a:t>ACT 311 of 1945</a:t>
            </a:r>
          </a:p>
        </p:txBody>
      </p:sp>
      <p:sp>
        <p:nvSpPr>
          <p:cNvPr id="41988" name="Text Box 4"/>
          <p:cNvSpPr txBox="1">
            <a:spLocks noChangeArrowheads="1"/>
          </p:cNvSpPr>
          <p:nvPr/>
        </p:nvSpPr>
        <p:spPr bwMode="auto">
          <a:xfrm>
            <a:off x="2996511" y="1997882"/>
            <a:ext cx="3272640" cy="1899041"/>
          </a:xfrm>
          <a:prstGeom prst="rect">
            <a:avLst/>
          </a:prstGeom>
          <a:noFill/>
          <a:ln w="9525">
            <a:noFill/>
            <a:miter lim="800000"/>
            <a:headEnd/>
            <a:tailEnd/>
          </a:ln>
        </p:spPr>
        <p:txBody>
          <a:bodyPr/>
          <a:lstStyle/>
          <a:p>
            <a:pPr algn="ctr" eaLnBrk="0" hangingPunct="0"/>
            <a:r>
              <a:rPr lang="en-US" sz="3600" b="1" dirty="0">
                <a:latin typeface="Black Chancery" pitchFamily="2" charset="0"/>
              </a:rPr>
              <a:t>The Revenue Stabilization Act or RSA</a:t>
            </a:r>
          </a:p>
        </p:txBody>
      </p:sp>
      <p:sp>
        <p:nvSpPr>
          <p:cNvPr id="6" name="Slide Number Placeholder 5"/>
          <p:cNvSpPr>
            <a:spLocks noGrp="1"/>
          </p:cNvSpPr>
          <p:nvPr>
            <p:ph type="sldNum" sz="quarter" idx="12"/>
          </p:nvPr>
        </p:nvSpPr>
        <p:spPr/>
        <p:txBody>
          <a:bodyPr/>
          <a:lstStyle/>
          <a:p>
            <a:pPr>
              <a:defRPr/>
            </a:pPr>
            <a:fld id="{A0416502-A074-428A-AC96-8B3A0CD7C4A6}" type="slidenum">
              <a:rPr lang="en-US" smtClean="0"/>
              <a:pPr>
                <a:defRPr/>
              </a:pPr>
              <a:t>34</a:t>
            </a:fld>
            <a:endParaRPr lang="en-US" dirty="0"/>
          </a:p>
        </p:txBody>
      </p:sp>
      <p:sp>
        <p:nvSpPr>
          <p:cNvPr id="7" name="TextBox 6"/>
          <p:cNvSpPr txBox="1"/>
          <p:nvPr/>
        </p:nvSpPr>
        <p:spPr>
          <a:xfrm>
            <a:off x="2895600" y="223422"/>
            <a:ext cx="2954655" cy="369332"/>
          </a:xfrm>
          <a:prstGeom prst="rect">
            <a:avLst/>
          </a:prstGeom>
          <a:noFill/>
        </p:spPr>
        <p:txBody>
          <a:bodyPr wrap="none" rtlCol="0">
            <a:spAutoFit/>
          </a:bodyPr>
          <a:lstStyle/>
          <a:p>
            <a:r>
              <a:rPr lang="en-US" dirty="0"/>
              <a:t>General Revenue Funding</a:t>
            </a:r>
          </a:p>
        </p:txBody>
      </p:sp>
      <p:sp>
        <p:nvSpPr>
          <p:cNvPr id="8" name="7-Point Star 7"/>
          <p:cNvSpPr/>
          <p:nvPr/>
        </p:nvSpPr>
        <p:spPr>
          <a:xfrm>
            <a:off x="7629896" y="447341"/>
            <a:ext cx="1193342" cy="54568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RSA</a:t>
            </a:r>
          </a:p>
        </p:txBody>
      </p:sp>
      <p:sp>
        <p:nvSpPr>
          <p:cNvPr id="2" name="Rectangle 1"/>
          <p:cNvSpPr/>
          <p:nvPr/>
        </p:nvSpPr>
        <p:spPr>
          <a:xfrm>
            <a:off x="222137" y="5055385"/>
            <a:ext cx="8821387" cy="1569660"/>
          </a:xfrm>
          <a:prstGeom prst="rect">
            <a:avLst/>
          </a:prstGeom>
        </p:spPr>
        <p:txBody>
          <a:bodyPr wrap="square">
            <a:spAutoFit/>
          </a:bodyPr>
          <a:lstStyle/>
          <a:p>
            <a:pPr eaLnBrk="1" hangingPunct="1"/>
            <a:r>
              <a:rPr lang="en-US" sz="1600" dirty="0"/>
              <a:t>RSA history starts in 1945 when all taxes were earmarked and dedicated for specific purposes.  As a result, some services became “over funded” while others were “short”.  The funding available to a program was not directly tied to the importance or priority that the state placed on it, but rather to the performance of the tax levied to support the program.  Governor Ben Laney proposed and the legislature enacted Act 311 of 1945 to change that situation through a proposal that is unique: the Revenue Stabilization Act.</a:t>
            </a:r>
          </a:p>
        </p:txBody>
      </p:sp>
    </p:spTree>
    <p:extLst>
      <p:ext uri="{BB962C8B-B14F-4D97-AF65-F5344CB8AC3E}">
        <p14:creationId xmlns:p14="http://schemas.microsoft.com/office/powerpoint/2010/main" val="2245108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289" y="4679520"/>
            <a:ext cx="1542498" cy="102833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2" y="275301"/>
            <a:ext cx="1689616" cy="1689616"/>
          </a:xfrm>
          <a:prstGeom prst="rect">
            <a:avLst/>
          </a:prstGeom>
        </p:spPr>
      </p:pic>
      <p:sp>
        <p:nvSpPr>
          <p:cNvPr id="18" name="Down Arrow 17"/>
          <p:cNvSpPr/>
          <p:nvPr/>
        </p:nvSpPr>
        <p:spPr>
          <a:xfrm>
            <a:off x="1820228" y="1850283"/>
            <a:ext cx="484632" cy="671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49" name="AutoShape 6"/>
          <p:cNvSpPr>
            <a:spLocks noChangeArrowheads="1"/>
          </p:cNvSpPr>
          <p:nvPr/>
        </p:nvSpPr>
        <p:spPr bwMode="auto">
          <a:xfrm>
            <a:off x="3425318" y="3333162"/>
            <a:ext cx="1499126" cy="2296667"/>
          </a:xfrm>
          <a:prstGeom prst="flowChartMagneticDisk">
            <a:avLst/>
          </a:prstGeom>
          <a:solidFill>
            <a:schemeClr val="accent2">
              <a:lumMod val="40000"/>
              <a:lumOff val="60000"/>
            </a:schemeClr>
          </a:solidFill>
          <a:ln w="9525">
            <a:solidFill>
              <a:schemeClr val="tx1"/>
            </a:solidFill>
            <a:round/>
            <a:headEnd/>
            <a:tailEnd/>
          </a:ln>
        </p:spPr>
        <p:txBody>
          <a:bodyPr wrap="none" anchor="ctr"/>
          <a:lstStyle/>
          <a:p>
            <a:r>
              <a:rPr lang="en-US" sz="2000" u="sng" dirty="0">
                <a:latin typeface="Adobe Gothic Std B" panose="020B0800000000000000" pitchFamily="34" charset="-128"/>
                <a:ea typeface="Adobe Gothic Std B" panose="020B0800000000000000" pitchFamily="34" charset="-128"/>
              </a:rPr>
              <a:t>Category B</a:t>
            </a:r>
          </a:p>
          <a:p>
            <a:r>
              <a:rPr lang="en-US" dirty="0"/>
              <a:t>Funding for</a:t>
            </a:r>
          </a:p>
          <a:p>
            <a:r>
              <a:rPr lang="en-US" dirty="0"/>
              <a:t> Agencies &amp;</a:t>
            </a:r>
          </a:p>
          <a:p>
            <a:pPr algn="ctr"/>
            <a:r>
              <a:rPr lang="en-US" dirty="0"/>
              <a:t>Institutions</a:t>
            </a:r>
          </a:p>
        </p:txBody>
      </p:sp>
      <p:sp>
        <p:nvSpPr>
          <p:cNvPr id="44047" name="AutoShape 9"/>
          <p:cNvSpPr>
            <a:spLocks noChangeArrowheads="1"/>
          </p:cNvSpPr>
          <p:nvPr/>
        </p:nvSpPr>
        <p:spPr bwMode="auto">
          <a:xfrm>
            <a:off x="5586715" y="3925456"/>
            <a:ext cx="1445022" cy="1871437"/>
          </a:xfrm>
          <a:prstGeom prst="flowChartMagneticDisk">
            <a:avLst/>
          </a:prstGeom>
          <a:solidFill>
            <a:schemeClr val="accent3">
              <a:lumMod val="65000"/>
            </a:schemeClr>
          </a:solidFill>
          <a:ln w="9525">
            <a:solidFill>
              <a:schemeClr val="tx1"/>
            </a:solidFill>
            <a:round/>
            <a:headEnd/>
            <a:tailEnd/>
          </a:ln>
        </p:spPr>
        <p:txBody>
          <a:bodyPr wrap="none" anchor="ctr"/>
          <a:lstStyle/>
          <a:p>
            <a:pPr algn="ctr"/>
            <a:r>
              <a:rPr lang="en-US" sz="2000" u="sng" dirty="0">
                <a:latin typeface="Adobe Gothic Std B" panose="020B0800000000000000" pitchFamily="34" charset="-128"/>
                <a:ea typeface="Adobe Gothic Std B" panose="020B0800000000000000" pitchFamily="34" charset="-128"/>
              </a:rPr>
              <a:t>Category C</a:t>
            </a:r>
          </a:p>
        </p:txBody>
      </p:sp>
      <p:sp>
        <p:nvSpPr>
          <p:cNvPr id="44043" name="Text Box 20"/>
          <p:cNvSpPr txBox="1">
            <a:spLocks noChangeArrowheads="1"/>
          </p:cNvSpPr>
          <p:nvPr/>
        </p:nvSpPr>
        <p:spPr bwMode="auto">
          <a:xfrm>
            <a:off x="3378767" y="80194"/>
            <a:ext cx="5702698" cy="1815882"/>
          </a:xfrm>
          <a:prstGeom prst="rect">
            <a:avLst/>
          </a:prstGeom>
          <a:noFill/>
          <a:ln w="25400">
            <a:solidFill>
              <a:schemeClr val="tx1"/>
            </a:solidFill>
            <a:miter lim="800000"/>
            <a:headEnd/>
            <a:tailEnd/>
          </a:ln>
        </p:spPr>
        <p:txBody>
          <a:bodyPr wrap="square">
            <a:spAutoFit/>
          </a:bodyPr>
          <a:lstStyle/>
          <a:p>
            <a:pPr algn="ctr" eaLnBrk="0" hangingPunct="0">
              <a:spcBef>
                <a:spcPts val="0"/>
              </a:spcBef>
            </a:pPr>
            <a:r>
              <a:rPr lang="en-US" sz="3200" b="1" dirty="0"/>
              <a:t>Revenue Stabilization Law</a:t>
            </a:r>
          </a:p>
          <a:p>
            <a:pPr algn="ctr" eaLnBrk="0" hangingPunct="0">
              <a:spcBef>
                <a:spcPts val="0"/>
              </a:spcBef>
            </a:pPr>
            <a:r>
              <a:rPr lang="en-US" sz="3200" b="1" dirty="0"/>
              <a:t>Flow of Revenue</a:t>
            </a:r>
          </a:p>
          <a:p>
            <a:pPr algn="ctr" eaLnBrk="0" hangingPunct="0">
              <a:spcBef>
                <a:spcPts val="0"/>
              </a:spcBef>
            </a:pPr>
            <a:r>
              <a:rPr lang="en-US" sz="1600" b="1" dirty="0"/>
              <a:t>State Agencies &amp; Institutions Allocations (Amount of Funding) Authorized by Category/Priority by the General Assembly</a:t>
            </a:r>
            <a:endParaRPr lang="en-US" sz="3200" b="1" dirty="0"/>
          </a:p>
        </p:txBody>
      </p:sp>
      <p:sp>
        <p:nvSpPr>
          <p:cNvPr id="9" name="TextBox 8"/>
          <p:cNvSpPr txBox="1"/>
          <p:nvPr/>
        </p:nvSpPr>
        <p:spPr>
          <a:xfrm>
            <a:off x="1020489" y="684787"/>
            <a:ext cx="2077345" cy="1200329"/>
          </a:xfrm>
          <a:prstGeom prst="rect">
            <a:avLst/>
          </a:prstGeom>
          <a:noFill/>
        </p:spPr>
        <p:txBody>
          <a:bodyPr wrap="square" rtlCol="0">
            <a:spAutoFit/>
          </a:bodyPr>
          <a:lstStyle/>
          <a:p>
            <a:pPr algn="ctr"/>
            <a:r>
              <a:rPr lang="en-US" dirty="0">
                <a:latin typeface="Adobe Gothic Std B" panose="020B0800000000000000" pitchFamily="34" charset="-128"/>
                <a:ea typeface="Adobe Gothic Std B" panose="020B0800000000000000" pitchFamily="34" charset="-128"/>
              </a:rPr>
              <a:t>State Tax Collections or General Revenue (GR) </a:t>
            </a:r>
          </a:p>
        </p:txBody>
      </p:sp>
      <p:sp>
        <p:nvSpPr>
          <p:cNvPr id="44051" name="AutoShape 3"/>
          <p:cNvSpPr>
            <a:spLocks noChangeArrowheads="1"/>
          </p:cNvSpPr>
          <p:nvPr/>
        </p:nvSpPr>
        <p:spPr bwMode="auto">
          <a:xfrm>
            <a:off x="965895" y="2581490"/>
            <a:ext cx="1978328" cy="2711105"/>
          </a:xfrm>
          <a:prstGeom prst="flowChartMagneticDisk">
            <a:avLst/>
          </a:prstGeom>
          <a:solidFill>
            <a:schemeClr val="accent1"/>
          </a:solidFill>
          <a:ln w="9525">
            <a:solidFill>
              <a:schemeClr val="tx1"/>
            </a:solidFill>
            <a:round/>
            <a:headEnd/>
            <a:tailEnd/>
          </a:ln>
        </p:spPr>
        <p:txBody>
          <a:bodyPr wrap="none" anchor="ctr"/>
          <a:lstStyle/>
          <a:p>
            <a:pPr algn="ctr"/>
            <a:r>
              <a:rPr lang="en-US" sz="2400" u="sng" dirty="0">
                <a:latin typeface="Adobe Gothic Std B" panose="020B0800000000000000" pitchFamily="34" charset="-128"/>
                <a:ea typeface="Adobe Gothic Std B" panose="020B0800000000000000" pitchFamily="34" charset="-128"/>
              </a:rPr>
              <a:t>Category A</a:t>
            </a:r>
            <a:r>
              <a:rPr lang="en-US" u="sng" dirty="0">
                <a:latin typeface="Adobe Gothic Std B" panose="020B0800000000000000" pitchFamily="34" charset="-128"/>
                <a:ea typeface="Adobe Gothic Std B" panose="020B0800000000000000" pitchFamily="34" charset="-128"/>
              </a:rPr>
              <a:t> </a:t>
            </a:r>
          </a:p>
          <a:p>
            <a:pPr algn="ctr"/>
            <a:r>
              <a:rPr lang="en-US" dirty="0"/>
              <a:t>Funding </a:t>
            </a:r>
          </a:p>
          <a:p>
            <a:pPr algn="ctr"/>
            <a:r>
              <a:rPr lang="en-US" dirty="0"/>
              <a:t>Authorized</a:t>
            </a:r>
          </a:p>
          <a:p>
            <a:pPr algn="ctr"/>
            <a:r>
              <a:rPr lang="en-US" dirty="0"/>
              <a:t> for Agencies &amp; </a:t>
            </a:r>
          </a:p>
          <a:p>
            <a:pPr algn="ctr"/>
            <a:r>
              <a:rPr lang="en-US" dirty="0"/>
              <a:t>Institutions</a:t>
            </a:r>
          </a:p>
        </p:txBody>
      </p:sp>
      <p:sp>
        <p:nvSpPr>
          <p:cNvPr id="13" name="Bent Arrow 12"/>
          <p:cNvSpPr/>
          <p:nvPr/>
        </p:nvSpPr>
        <p:spPr>
          <a:xfrm rot="5400000">
            <a:off x="3351737" y="2559805"/>
            <a:ext cx="469062" cy="962190"/>
          </a:xfrm>
          <a:prstGeom prst="bentArrow">
            <a:avLst>
              <a:gd name="adj1" fmla="val 26535"/>
              <a:gd name="adj2" fmla="val 2572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3639772" y="3366806"/>
            <a:ext cx="1079610" cy="738664"/>
          </a:xfrm>
          <a:prstGeom prst="rect">
            <a:avLst/>
          </a:prstGeom>
          <a:noFill/>
        </p:spPr>
        <p:txBody>
          <a:bodyPr wrap="square" rtlCol="0">
            <a:spAutoFit/>
          </a:bodyPr>
          <a:lstStyle/>
          <a:p>
            <a:pPr algn="ctr"/>
            <a:r>
              <a:rPr lang="en-US" sz="1400" dirty="0"/>
              <a:t>Then, after “A” is fully Funded</a:t>
            </a:r>
          </a:p>
        </p:txBody>
      </p:sp>
      <p:sp>
        <p:nvSpPr>
          <p:cNvPr id="29" name="TextBox 28"/>
          <p:cNvSpPr txBox="1"/>
          <p:nvPr/>
        </p:nvSpPr>
        <p:spPr>
          <a:xfrm>
            <a:off x="5638743" y="3968201"/>
            <a:ext cx="1403853" cy="646331"/>
          </a:xfrm>
          <a:prstGeom prst="rect">
            <a:avLst/>
          </a:prstGeom>
          <a:noFill/>
        </p:spPr>
        <p:txBody>
          <a:bodyPr wrap="square" rtlCol="0">
            <a:spAutoFit/>
          </a:bodyPr>
          <a:lstStyle/>
          <a:p>
            <a:pPr algn="ctr"/>
            <a:r>
              <a:rPr lang="en-US" sz="1200" dirty="0"/>
              <a:t>Then, after “A” &amp; “B” are fully Funded</a:t>
            </a:r>
          </a:p>
        </p:txBody>
      </p:sp>
      <p:sp>
        <p:nvSpPr>
          <p:cNvPr id="12" name="TextBox 11"/>
          <p:cNvSpPr txBox="1"/>
          <p:nvPr/>
        </p:nvSpPr>
        <p:spPr>
          <a:xfrm>
            <a:off x="1471593" y="2720475"/>
            <a:ext cx="966931" cy="646331"/>
          </a:xfrm>
          <a:prstGeom prst="rect">
            <a:avLst/>
          </a:prstGeom>
          <a:noFill/>
        </p:spPr>
        <p:txBody>
          <a:bodyPr wrap="none" rtlCol="0">
            <a:spAutoFit/>
          </a:bodyPr>
          <a:lstStyle/>
          <a:p>
            <a:pPr algn="ctr"/>
            <a:r>
              <a:rPr lang="en-US" dirty="0"/>
              <a:t>Funded</a:t>
            </a:r>
          </a:p>
          <a:p>
            <a:pPr algn="ctr"/>
            <a:r>
              <a:rPr lang="en-US" dirty="0"/>
              <a:t>First</a:t>
            </a:r>
          </a:p>
        </p:txBody>
      </p:sp>
      <p:sp>
        <p:nvSpPr>
          <p:cNvPr id="19" name="TextBox 18"/>
          <p:cNvSpPr txBox="1"/>
          <p:nvPr/>
        </p:nvSpPr>
        <p:spPr>
          <a:xfrm>
            <a:off x="7444606" y="4429866"/>
            <a:ext cx="1223412" cy="369332"/>
          </a:xfrm>
          <a:prstGeom prst="rect">
            <a:avLst/>
          </a:prstGeom>
          <a:noFill/>
        </p:spPr>
        <p:txBody>
          <a:bodyPr wrap="none" rtlCol="0">
            <a:spAutoFit/>
          </a:bodyPr>
          <a:lstStyle/>
          <a:p>
            <a:r>
              <a:rPr lang="en-US" dirty="0"/>
              <a:t>Surplus??</a:t>
            </a:r>
          </a:p>
        </p:txBody>
      </p:sp>
      <p:sp>
        <p:nvSpPr>
          <p:cNvPr id="21" name="Bent Arrow 20"/>
          <p:cNvSpPr/>
          <p:nvPr/>
        </p:nvSpPr>
        <p:spPr>
          <a:xfrm rot="5400000">
            <a:off x="5352184" y="3120242"/>
            <a:ext cx="469062" cy="962190"/>
          </a:xfrm>
          <a:prstGeom prst="bentArrow">
            <a:avLst>
              <a:gd name="adj1" fmla="val 26535"/>
              <a:gd name="adj2" fmla="val 2572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ent Arrow 21"/>
          <p:cNvSpPr/>
          <p:nvPr/>
        </p:nvSpPr>
        <p:spPr>
          <a:xfrm rot="5400000">
            <a:off x="7408912" y="3701514"/>
            <a:ext cx="469062" cy="962190"/>
          </a:xfrm>
          <a:prstGeom prst="bentArrow">
            <a:avLst>
              <a:gd name="adj1" fmla="val 26535"/>
              <a:gd name="adj2" fmla="val 2572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loud 1"/>
          <p:cNvSpPr/>
          <p:nvPr/>
        </p:nvSpPr>
        <p:spPr>
          <a:xfrm>
            <a:off x="4343400" y="2117127"/>
            <a:ext cx="1702926" cy="114375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Will Collections be enough to Fund B &amp; C?</a:t>
            </a:r>
          </a:p>
        </p:txBody>
      </p:sp>
      <p:sp>
        <p:nvSpPr>
          <p:cNvPr id="23" name="Cloud 22"/>
          <p:cNvSpPr/>
          <p:nvPr/>
        </p:nvSpPr>
        <p:spPr>
          <a:xfrm>
            <a:off x="7246914" y="5532976"/>
            <a:ext cx="1755248" cy="11394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Will Collections Fully Fund B &amp; C leaving a surplus?</a:t>
            </a:r>
          </a:p>
        </p:txBody>
      </p:sp>
      <p:sp>
        <p:nvSpPr>
          <p:cNvPr id="24" name="TextBox 23"/>
          <p:cNvSpPr txBox="1"/>
          <p:nvPr/>
        </p:nvSpPr>
        <p:spPr>
          <a:xfrm>
            <a:off x="76200" y="152400"/>
            <a:ext cx="2954655" cy="369332"/>
          </a:xfrm>
          <a:prstGeom prst="rect">
            <a:avLst/>
          </a:prstGeom>
          <a:noFill/>
        </p:spPr>
        <p:txBody>
          <a:bodyPr wrap="none" rtlCol="0">
            <a:spAutoFit/>
          </a:bodyPr>
          <a:lstStyle/>
          <a:p>
            <a:r>
              <a:rPr lang="en-US" dirty="0"/>
              <a:t>General Revenue Funding</a:t>
            </a:r>
          </a:p>
        </p:txBody>
      </p:sp>
      <p:sp>
        <p:nvSpPr>
          <p:cNvPr id="25" name="7-Point Star 24"/>
          <p:cNvSpPr/>
          <p:nvPr/>
        </p:nvSpPr>
        <p:spPr>
          <a:xfrm>
            <a:off x="7924800" y="572582"/>
            <a:ext cx="851865" cy="43532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RSA</a:t>
            </a:r>
          </a:p>
        </p:txBody>
      </p:sp>
      <p:sp>
        <p:nvSpPr>
          <p:cNvPr id="3" name="Slide Number Placeholder 2"/>
          <p:cNvSpPr>
            <a:spLocks noGrp="1"/>
          </p:cNvSpPr>
          <p:nvPr>
            <p:ph type="sldNum" sz="quarter" idx="12"/>
          </p:nvPr>
        </p:nvSpPr>
        <p:spPr/>
        <p:txBody>
          <a:bodyPr/>
          <a:lstStyle/>
          <a:p>
            <a:pPr>
              <a:defRPr/>
            </a:pPr>
            <a:fld id="{9EEB6661-8614-48A9-9271-55582743A7E7}" type="slidenum">
              <a:rPr lang="en-US" smtClean="0"/>
              <a:pPr>
                <a:defRPr/>
              </a:pPr>
              <a:t>35</a:t>
            </a:fld>
            <a:endParaRPr lang="en-US" dirty="0"/>
          </a:p>
        </p:txBody>
      </p:sp>
    </p:spTree>
    <p:extLst>
      <p:ext uri="{BB962C8B-B14F-4D97-AF65-F5344CB8AC3E}">
        <p14:creationId xmlns:p14="http://schemas.microsoft.com/office/powerpoint/2010/main" val="329880181"/>
      </p:ext>
    </p:extLst>
  </p:cSld>
  <p:clrMapOvr>
    <a:masterClrMapping/>
  </p:clrMapOvr>
  <p:transition advTm="10000">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02932" y="1006888"/>
            <a:ext cx="8839200" cy="3000821"/>
          </a:xfrm>
          <a:prstGeom prst="rect">
            <a:avLst/>
          </a:prstGeom>
          <a:noFill/>
          <a:ln w="9525">
            <a:noFill/>
            <a:miter lim="800000"/>
            <a:headEnd/>
            <a:tailEnd/>
          </a:ln>
        </p:spPr>
        <p:txBody>
          <a:bodyPr wrap="square">
            <a:spAutoFit/>
          </a:bodyPr>
          <a:lstStyle/>
          <a:p>
            <a:pPr>
              <a:spcBef>
                <a:spcPts val="600"/>
              </a:spcBef>
              <a:spcAft>
                <a:spcPts val="600"/>
              </a:spcAft>
              <a:buFont typeface="Arial" charset="0"/>
              <a:buChar char="•"/>
            </a:pPr>
            <a:r>
              <a:rPr lang="en-US" sz="1600" dirty="0">
                <a:solidFill>
                  <a:schemeClr val="accent2"/>
                </a:solidFill>
                <a:latin typeface="Comic Sans MS" pitchFamily="66" charset="0"/>
              </a:rPr>
              <a:t>Taxes and fees in the State Treasury which are designated or earmarked by law to be used for a particular purpose. </a:t>
            </a:r>
          </a:p>
          <a:p>
            <a:pPr lvl="0">
              <a:spcBef>
                <a:spcPts val="600"/>
              </a:spcBef>
              <a:spcAft>
                <a:spcPts val="600"/>
              </a:spcAft>
              <a:buFont typeface="Arial" pitchFamily="34" charset="0"/>
              <a:buChar char="•"/>
            </a:pPr>
            <a:r>
              <a:rPr lang="en-US" sz="1600" dirty="0">
                <a:solidFill>
                  <a:schemeClr val="accent2"/>
                </a:solidFill>
                <a:latin typeface="Comic Sans MS" pitchFamily="66" charset="0"/>
              </a:rPr>
              <a:t>The State Treasury retains most of the interest earnings</a:t>
            </a:r>
          </a:p>
          <a:p>
            <a:pPr lvl="0">
              <a:spcBef>
                <a:spcPts val="600"/>
              </a:spcBef>
              <a:spcAft>
                <a:spcPts val="600"/>
              </a:spcAft>
              <a:buFont typeface="Arial" pitchFamily="34" charset="0"/>
              <a:buChar char="•"/>
            </a:pPr>
            <a:r>
              <a:rPr lang="en-US" sz="1600" dirty="0">
                <a:solidFill>
                  <a:schemeClr val="accent2"/>
                </a:solidFill>
                <a:latin typeface="Comic Sans MS" pitchFamily="66" charset="0"/>
              </a:rPr>
              <a:t>1 1/2 to 2% or 3% to 4% deducted for administrative service charge</a:t>
            </a:r>
          </a:p>
          <a:p>
            <a:pPr>
              <a:spcBef>
                <a:spcPts val="600"/>
              </a:spcBef>
              <a:spcAft>
                <a:spcPts val="600"/>
              </a:spcAft>
              <a:buFont typeface="Arial" pitchFamily="34" charset="0"/>
              <a:buChar char="•"/>
            </a:pPr>
            <a:r>
              <a:rPr lang="en-US" sz="1600" dirty="0">
                <a:solidFill>
                  <a:schemeClr val="accent2"/>
                </a:solidFill>
                <a:latin typeface="Comic Sans MS" pitchFamily="66" charset="0"/>
              </a:rPr>
              <a:t>Agencies retain all balances</a:t>
            </a:r>
          </a:p>
          <a:p>
            <a:pPr>
              <a:spcBef>
                <a:spcPts val="600"/>
              </a:spcBef>
              <a:spcAft>
                <a:spcPts val="600"/>
              </a:spcAft>
              <a:buFont typeface="Arial" pitchFamily="34" charset="0"/>
              <a:buChar char="•"/>
            </a:pPr>
            <a:r>
              <a:rPr lang="en-US" sz="1600" dirty="0">
                <a:solidFill>
                  <a:schemeClr val="accent2"/>
                </a:solidFill>
                <a:latin typeface="Comic Sans MS" pitchFamily="66" charset="0"/>
              </a:rPr>
              <a:t>Examples:  Gasoline tax, Hunting &amp; fishing licenses, Various regulatory fees or fines which are required to be in the State Treasury</a:t>
            </a:r>
          </a:p>
          <a:p>
            <a:pPr>
              <a:buFont typeface="Arial" charset="0"/>
              <a:buChar char="•"/>
            </a:pPr>
            <a:endParaRPr lang="en-US" sz="3200" dirty="0"/>
          </a:p>
        </p:txBody>
      </p:sp>
      <p:sp>
        <p:nvSpPr>
          <p:cNvPr id="123907" name="TextBox 4"/>
          <p:cNvSpPr txBox="1">
            <a:spLocks noChangeArrowheads="1"/>
          </p:cNvSpPr>
          <p:nvPr/>
        </p:nvSpPr>
        <p:spPr bwMode="auto">
          <a:xfrm>
            <a:off x="-457200" y="726856"/>
            <a:ext cx="3859576" cy="400110"/>
          </a:xfrm>
          <a:prstGeom prst="rect">
            <a:avLst/>
          </a:prstGeom>
          <a:noFill/>
          <a:ln w="9525">
            <a:noFill/>
            <a:miter lim="800000"/>
            <a:headEnd/>
            <a:tailEnd/>
          </a:ln>
        </p:spPr>
        <p:txBody>
          <a:bodyPr wrap="square">
            <a:spAutoFit/>
          </a:bodyPr>
          <a:lstStyle/>
          <a:p>
            <a:pPr algn="ctr"/>
            <a:r>
              <a:rPr lang="en-US" sz="2000" b="1" dirty="0">
                <a:solidFill>
                  <a:schemeClr val="accent2"/>
                </a:solidFill>
                <a:latin typeface="Comic Sans MS" pitchFamily="66" charset="0"/>
              </a:rPr>
              <a:t>SPECIAL REVENUES</a:t>
            </a:r>
            <a:endParaRPr lang="en-US" sz="2000" dirty="0"/>
          </a:p>
        </p:txBody>
      </p:sp>
      <p:sp>
        <p:nvSpPr>
          <p:cNvPr id="5" name="Slide Number Placeholder 4"/>
          <p:cNvSpPr>
            <a:spLocks noGrp="1"/>
          </p:cNvSpPr>
          <p:nvPr>
            <p:ph type="sldNum" sz="quarter" idx="12"/>
          </p:nvPr>
        </p:nvSpPr>
        <p:spPr/>
        <p:txBody>
          <a:bodyPr/>
          <a:lstStyle/>
          <a:p>
            <a:pPr>
              <a:defRPr/>
            </a:pPr>
            <a:fld id="{A18C203E-8985-496A-8EEA-0840969363DA}" type="slidenum">
              <a:rPr lang="en-US" smtClean="0"/>
              <a:pPr>
                <a:defRPr/>
              </a:pPr>
              <a:t>36</a:t>
            </a:fld>
            <a:endParaRPr lang="en-US" dirty="0"/>
          </a:p>
        </p:txBody>
      </p:sp>
      <p:sp>
        <p:nvSpPr>
          <p:cNvPr id="6" name="TextBox 3"/>
          <p:cNvSpPr txBox="1">
            <a:spLocks noChangeArrowheads="1"/>
          </p:cNvSpPr>
          <p:nvPr/>
        </p:nvSpPr>
        <p:spPr bwMode="auto">
          <a:xfrm>
            <a:off x="0" y="3607599"/>
            <a:ext cx="2994536" cy="400110"/>
          </a:xfrm>
          <a:prstGeom prst="rect">
            <a:avLst/>
          </a:prstGeom>
          <a:noFill/>
          <a:ln w="9525">
            <a:noFill/>
            <a:miter lim="800000"/>
            <a:headEnd/>
            <a:tailEnd/>
          </a:ln>
        </p:spPr>
        <p:txBody>
          <a:bodyPr wrap="square">
            <a:spAutoFit/>
          </a:bodyPr>
          <a:lstStyle/>
          <a:p>
            <a:pPr algn="ctr"/>
            <a:r>
              <a:rPr lang="en-US" sz="2000" b="1" dirty="0">
                <a:solidFill>
                  <a:schemeClr val="accent2"/>
                </a:solidFill>
                <a:latin typeface="Comic Sans MS" pitchFamily="66" charset="0"/>
              </a:rPr>
              <a:t>FEDERAL REVENUES</a:t>
            </a:r>
            <a:endParaRPr lang="en-US" sz="2000" dirty="0"/>
          </a:p>
        </p:txBody>
      </p:sp>
      <p:sp>
        <p:nvSpPr>
          <p:cNvPr id="7" name="Rectangle 2"/>
          <p:cNvSpPr>
            <a:spLocks noChangeArrowheads="1"/>
          </p:cNvSpPr>
          <p:nvPr/>
        </p:nvSpPr>
        <p:spPr bwMode="auto">
          <a:xfrm>
            <a:off x="0" y="3905319"/>
            <a:ext cx="9144000" cy="2862322"/>
          </a:xfrm>
          <a:prstGeom prst="rect">
            <a:avLst/>
          </a:prstGeom>
          <a:noFill/>
          <a:ln w="9525">
            <a:noFill/>
            <a:miter lim="800000"/>
            <a:headEnd/>
            <a:tailEnd/>
          </a:ln>
        </p:spPr>
        <p:txBody>
          <a:bodyPr wrap="square">
            <a:spAutoFit/>
          </a:bodyPr>
          <a:lstStyle/>
          <a:p>
            <a:pPr marL="285750" indent="-285750">
              <a:spcBef>
                <a:spcPts val="600"/>
              </a:spcBef>
              <a:spcAft>
                <a:spcPts val="600"/>
              </a:spcAft>
              <a:buFont typeface="Arial" panose="020B0604020202020204" pitchFamily="34" charset="0"/>
              <a:buChar char="•"/>
            </a:pPr>
            <a:r>
              <a:rPr lang="en-US" sz="1600" dirty="0">
                <a:solidFill>
                  <a:schemeClr val="accent2"/>
                </a:solidFill>
                <a:latin typeface="Comic Sans MS" pitchFamily="66" charset="0"/>
              </a:rPr>
              <a:t>Monies in the State Treasury received from the U.S. government either as project grants-in-aid or as reimbursement for eligible expenses.</a:t>
            </a:r>
          </a:p>
          <a:p>
            <a:pPr marL="285750" lvl="0" indent="-285750">
              <a:spcBef>
                <a:spcPts val="600"/>
              </a:spcBef>
              <a:spcAft>
                <a:spcPts val="600"/>
              </a:spcAft>
              <a:buFont typeface="Arial" panose="020B0604020202020204" pitchFamily="34" charset="0"/>
              <a:buChar char="•"/>
            </a:pPr>
            <a:r>
              <a:rPr lang="en-US" sz="1600" dirty="0">
                <a:solidFill>
                  <a:schemeClr val="accent2"/>
                </a:solidFill>
                <a:latin typeface="Comic Sans MS" pitchFamily="66" charset="0"/>
              </a:rPr>
              <a:t>The Federal government retains any interest earnings</a:t>
            </a:r>
          </a:p>
          <a:p>
            <a:pPr marL="285750" lvl="0" indent="-285750">
              <a:spcBef>
                <a:spcPts val="600"/>
              </a:spcBef>
              <a:spcAft>
                <a:spcPts val="600"/>
              </a:spcAft>
              <a:buFont typeface="Arial" panose="020B0604020202020204" pitchFamily="34" charset="0"/>
              <a:buChar char="•"/>
            </a:pPr>
            <a:r>
              <a:rPr lang="en-US" sz="1600" dirty="0">
                <a:solidFill>
                  <a:schemeClr val="accent2"/>
                </a:solidFill>
                <a:latin typeface="Comic Sans MS" pitchFamily="66" charset="0"/>
              </a:rPr>
              <a:t>No deduction for administrative service charge</a:t>
            </a:r>
          </a:p>
          <a:p>
            <a:pPr marL="285750" lvl="0" indent="-285750">
              <a:spcBef>
                <a:spcPts val="600"/>
              </a:spcBef>
              <a:spcAft>
                <a:spcPts val="600"/>
              </a:spcAft>
              <a:buFont typeface="Arial" panose="020B0604020202020204" pitchFamily="34" charset="0"/>
              <a:buChar char="•"/>
            </a:pPr>
            <a:r>
              <a:rPr lang="en-US" sz="1600" dirty="0">
                <a:solidFill>
                  <a:schemeClr val="accent2"/>
                </a:solidFill>
                <a:latin typeface="Comic Sans MS" pitchFamily="66" charset="0"/>
              </a:rPr>
              <a:t>Fund balances retained by agencies for federal program</a:t>
            </a:r>
          </a:p>
          <a:p>
            <a:pPr marL="285750" lvl="0" indent="-285750">
              <a:spcBef>
                <a:spcPts val="600"/>
              </a:spcBef>
              <a:spcAft>
                <a:spcPts val="600"/>
              </a:spcAft>
              <a:buFont typeface="Arial" panose="020B0604020202020204" pitchFamily="34" charset="0"/>
              <a:buChar char="•"/>
            </a:pPr>
            <a:r>
              <a:rPr lang="en-US" sz="1600" dirty="0">
                <a:solidFill>
                  <a:schemeClr val="accent2"/>
                </a:solidFill>
                <a:latin typeface="Comic Sans MS" pitchFamily="66" charset="0"/>
              </a:rPr>
              <a:t>Examples: Medicaid Match, Highways Match, Emergency Services Match, Disability Determination</a:t>
            </a:r>
          </a:p>
          <a:p>
            <a:pPr marL="285750" indent="-285750">
              <a:spcBef>
                <a:spcPts val="600"/>
              </a:spcBef>
              <a:spcAft>
                <a:spcPts val="600"/>
              </a:spcAft>
              <a:buFont typeface="Arial" panose="020B0604020202020204" pitchFamily="34" charset="0"/>
              <a:buChar char="•"/>
            </a:pPr>
            <a:endParaRPr lang="en-US" b="1" dirty="0">
              <a:solidFill>
                <a:schemeClr val="accent2"/>
              </a:solidFill>
              <a:latin typeface="Comic Sans MS" pitchFamily="66" charset="0"/>
            </a:endParaRPr>
          </a:p>
        </p:txBody>
      </p:sp>
      <p:grpSp>
        <p:nvGrpSpPr>
          <p:cNvPr id="9" name="Group 3"/>
          <p:cNvGrpSpPr>
            <a:grpSpLocks/>
          </p:cNvGrpSpPr>
          <p:nvPr/>
        </p:nvGrpSpPr>
        <p:grpSpPr bwMode="auto">
          <a:xfrm>
            <a:off x="7615711" y="5044775"/>
            <a:ext cx="1371600" cy="685800"/>
            <a:chOff x="2640" y="796"/>
            <a:chExt cx="950" cy="949"/>
          </a:xfrm>
        </p:grpSpPr>
        <p:sp>
          <p:nvSpPr>
            <p:cNvPr id="10"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1" name="Group 5"/>
            <p:cNvGrpSpPr>
              <a:grpSpLocks/>
            </p:cNvGrpSpPr>
            <p:nvPr/>
          </p:nvGrpSpPr>
          <p:grpSpPr bwMode="auto">
            <a:xfrm>
              <a:off x="2662" y="796"/>
              <a:ext cx="928" cy="949"/>
              <a:chOff x="2662" y="796"/>
              <a:chExt cx="928" cy="949"/>
            </a:xfrm>
          </p:grpSpPr>
          <p:sp>
            <p:nvSpPr>
              <p:cNvPr id="12"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3"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4"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5"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6"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7"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8"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9"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20"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21"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22"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3"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4" name="Rectangle 18"/>
              <p:cNvSpPr>
                <a:spLocks noChangeArrowheads="1"/>
              </p:cNvSpPr>
              <p:nvPr/>
            </p:nvSpPr>
            <p:spPr bwMode="auto">
              <a:xfrm>
                <a:off x="2798" y="796"/>
                <a:ext cx="581" cy="618"/>
              </a:xfrm>
              <a:prstGeom prst="rect">
                <a:avLst/>
              </a:prstGeom>
              <a:noFill/>
              <a:ln w="9525">
                <a:noFill/>
                <a:miter lim="800000"/>
                <a:headEnd/>
                <a:tailEnd/>
              </a:ln>
            </p:spPr>
            <p:txBody>
              <a:bodyPr wrap="square" lIns="0" tIns="0" rIns="0" bIns="0">
                <a:spAutoFit/>
              </a:bodyPr>
              <a:lstStyle/>
              <a:p>
                <a:pPr defTabSz="820738" eaLnBrk="0" hangingPunct="0"/>
                <a:r>
                  <a:rPr lang="en-US" sz="1500" dirty="0">
                    <a:solidFill>
                      <a:srgbClr val="FFFFFF"/>
                    </a:solidFill>
                    <a:latin typeface="Tahoma" pitchFamily="34" charset="0"/>
                  </a:rPr>
                  <a:t>       </a:t>
                </a:r>
                <a:r>
                  <a:rPr lang="en-US" sz="1400" dirty="0">
                    <a:solidFill>
                      <a:srgbClr val="FFFFFF"/>
                    </a:solidFill>
                    <a:latin typeface="Tahoma" pitchFamily="34" charset="0"/>
                  </a:rPr>
                  <a:t>FUNDING</a:t>
                </a:r>
                <a:endParaRPr lang="en-US" sz="1400" dirty="0">
                  <a:latin typeface="Brush Script MT" pitchFamily="66" charset="0"/>
                </a:endParaRPr>
              </a:p>
            </p:txBody>
          </p:sp>
          <p:sp>
            <p:nvSpPr>
              <p:cNvPr id="2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6" name="TextBox 25"/>
          <p:cNvSpPr txBox="1"/>
          <p:nvPr/>
        </p:nvSpPr>
        <p:spPr>
          <a:xfrm>
            <a:off x="2008826" y="99627"/>
            <a:ext cx="5224507" cy="523220"/>
          </a:xfrm>
          <a:prstGeom prst="rect">
            <a:avLst/>
          </a:prstGeom>
          <a:noFill/>
        </p:spPr>
        <p:txBody>
          <a:bodyPr wrap="none" rtlCol="0">
            <a:spAutoFit/>
          </a:bodyPr>
          <a:lstStyle/>
          <a:p>
            <a:r>
              <a:rPr lang="en-US" sz="2800" b="1" dirty="0">
                <a:latin typeface="Comic Sans MS" pitchFamily="66" charset="0"/>
              </a:rPr>
              <a:t>Dedicated Source of Funding</a:t>
            </a:r>
          </a:p>
        </p:txBody>
      </p:sp>
    </p:spTree>
    <p:extLst>
      <p:ext uri="{BB962C8B-B14F-4D97-AF65-F5344CB8AC3E}">
        <p14:creationId xmlns:p14="http://schemas.microsoft.com/office/powerpoint/2010/main" val="180827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40002" y="1209922"/>
            <a:ext cx="8991600" cy="2600712"/>
          </a:xfrm>
          <a:prstGeom prst="rect">
            <a:avLst/>
          </a:prstGeom>
          <a:noFill/>
          <a:ln w="9525">
            <a:noFill/>
            <a:miter lim="800000"/>
            <a:headEnd/>
            <a:tailEnd/>
          </a:ln>
        </p:spPr>
        <p:txBody>
          <a:bodyPr wrap="square">
            <a:spAutoFit/>
          </a:bodyPr>
          <a:lstStyle/>
          <a:p>
            <a:pPr eaLnBrk="0" hangingPunct="0">
              <a:spcBef>
                <a:spcPts val="600"/>
              </a:spcBef>
              <a:spcAft>
                <a:spcPts val="600"/>
              </a:spcAft>
              <a:buFont typeface="Arial" charset="0"/>
              <a:buChar char="•"/>
            </a:pPr>
            <a:r>
              <a:rPr lang="en-US" sz="1600" dirty="0">
                <a:solidFill>
                  <a:schemeClr val="accent2"/>
                </a:solidFill>
                <a:latin typeface="Comic Sans MS" pitchFamily="66" charset="0"/>
              </a:rPr>
              <a:t>Funds in the State Treasury that are received by the State in which the State is a trustee and is acting in a fiduciary capacity.  </a:t>
            </a:r>
          </a:p>
          <a:p>
            <a:pPr lvl="0">
              <a:spcBef>
                <a:spcPts val="600"/>
              </a:spcBef>
              <a:spcAft>
                <a:spcPts val="600"/>
              </a:spcAft>
              <a:buFont typeface="Arial" pitchFamily="34" charset="0"/>
              <a:buChar char="•"/>
            </a:pPr>
            <a:r>
              <a:rPr lang="en-US" sz="1600" dirty="0">
                <a:solidFill>
                  <a:schemeClr val="accent2"/>
                </a:solidFill>
                <a:latin typeface="Comic Sans MS" pitchFamily="66" charset="0"/>
              </a:rPr>
              <a:t>Trust funds retain their interest earnings. No deduction for administrative service charge</a:t>
            </a:r>
          </a:p>
          <a:p>
            <a:pPr lvl="0">
              <a:spcBef>
                <a:spcPts val="600"/>
              </a:spcBef>
              <a:spcAft>
                <a:spcPts val="600"/>
              </a:spcAft>
              <a:buFont typeface="Arial" pitchFamily="34" charset="0"/>
              <a:buChar char="•"/>
            </a:pPr>
            <a:r>
              <a:rPr lang="en-US" sz="1600" dirty="0">
                <a:solidFill>
                  <a:schemeClr val="accent2"/>
                </a:solidFill>
                <a:latin typeface="Comic Sans MS" pitchFamily="66" charset="0"/>
              </a:rPr>
              <a:t>Balance retained</a:t>
            </a:r>
          </a:p>
          <a:p>
            <a:pPr>
              <a:spcBef>
                <a:spcPts val="600"/>
              </a:spcBef>
              <a:spcAft>
                <a:spcPts val="600"/>
              </a:spcAft>
              <a:buFont typeface="Arial" pitchFamily="34" charset="0"/>
              <a:buNone/>
            </a:pPr>
            <a:r>
              <a:rPr lang="en-US" sz="1600" dirty="0">
                <a:solidFill>
                  <a:schemeClr val="accent2"/>
                </a:solidFill>
                <a:latin typeface="Comic Sans MS" pitchFamily="66" charset="0"/>
              </a:rPr>
              <a:t>Examples:  Retirement Systems, Nursing Home Closures, Private Career Schools Closures, Landfill Closures</a:t>
            </a:r>
          </a:p>
          <a:p>
            <a:pPr eaLnBrk="0" hangingPunct="0">
              <a:buFont typeface="Arial" charset="0"/>
              <a:buChar char="•"/>
            </a:pPr>
            <a:endParaRPr lang="en-US" sz="3200" b="1" dirty="0">
              <a:solidFill>
                <a:schemeClr val="accent2"/>
              </a:solidFill>
              <a:latin typeface="Comic Sans MS" pitchFamily="66" charset="0"/>
            </a:endParaRPr>
          </a:p>
        </p:txBody>
      </p:sp>
      <p:sp>
        <p:nvSpPr>
          <p:cNvPr id="125955" name="TextBox 3"/>
          <p:cNvSpPr txBox="1">
            <a:spLocks noChangeArrowheads="1"/>
          </p:cNvSpPr>
          <p:nvPr/>
        </p:nvSpPr>
        <p:spPr bwMode="auto">
          <a:xfrm>
            <a:off x="-152400" y="739547"/>
            <a:ext cx="5025242" cy="523220"/>
          </a:xfrm>
          <a:prstGeom prst="rect">
            <a:avLst/>
          </a:prstGeom>
          <a:noFill/>
          <a:ln w="9525">
            <a:noFill/>
            <a:miter lim="800000"/>
            <a:headEnd/>
            <a:tailEnd/>
          </a:ln>
        </p:spPr>
        <p:txBody>
          <a:bodyPr wrap="square">
            <a:spAutoFit/>
          </a:bodyPr>
          <a:lstStyle/>
          <a:p>
            <a:pPr algn="ctr"/>
            <a:r>
              <a:rPr lang="en-US" sz="2800" b="1" dirty="0">
                <a:solidFill>
                  <a:schemeClr val="accent2"/>
                </a:solidFill>
                <a:latin typeface="Comic Sans MS" pitchFamily="66" charset="0"/>
              </a:rPr>
              <a:t>TRUST FUND REVENUES</a:t>
            </a:r>
            <a:endParaRPr lang="en-US" sz="2800" dirty="0"/>
          </a:p>
        </p:txBody>
      </p:sp>
      <p:sp>
        <p:nvSpPr>
          <p:cNvPr id="5" name="Slide Number Placeholder 4"/>
          <p:cNvSpPr>
            <a:spLocks noGrp="1"/>
          </p:cNvSpPr>
          <p:nvPr>
            <p:ph type="sldNum" sz="quarter" idx="12"/>
          </p:nvPr>
        </p:nvSpPr>
        <p:spPr/>
        <p:txBody>
          <a:bodyPr/>
          <a:lstStyle/>
          <a:p>
            <a:pPr>
              <a:defRPr/>
            </a:pPr>
            <a:fld id="{A18C203E-8985-496A-8EEA-0840969363DA}" type="slidenum">
              <a:rPr lang="en-US" smtClean="0"/>
              <a:pPr>
                <a:defRPr/>
              </a:pPr>
              <a:t>37</a:t>
            </a:fld>
            <a:endParaRPr lang="en-US" dirty="0"/>
          </a:p>
        </p:txBody>
      </p:sp>
      <p:sp>
        <p:nvSpPr>
          <p:cNvPr id="6" name="TextBox 3"/>
          <p:cNvSpPr txBox="1">
            <a:spLocks noChangeArrowheads="1"/>
          </p:cNvSpPr>
          <p:nvPr/>
        </p:nvSpPr>
        <p:spPr bwMode="auto">
          <a:xfrm>
            <a:off x="74221" y="3383827"/>
            <a:ext cx="4572000" cy="523220"/>
          </a:xfrm>
          <a:prstGeom prst="rect">
            <a:avLst/>
          </a:prstGeom>
          <a:noFill/>
          <a:ln w="9525">
            <a:noFill/>
            <a:miter lim="800000"/>
            <a:headEnd/>
            <a:tailEnd/>
          </a:ln>
        </p:spPr>
        <p:txBody>
          <a:bodyPr wrap="square">
            <a:spAutoFit/>
          </a:bodyPr>
          <a:lstStyle/>
          <a:p>
            <a:pPr algn="ctr"/>
            <a:r>
              <a:rPr lang="en-US" sz="2800" b="1" dirty="0">
                <a:solidFill>
                  <a:schemeClr val="accent2"/>
                </a:solidFill>
                <a:latin typeface="Comic Sans MS" pitchFamily="66" charset="0"/>
              </a:rPr>
              <a:t>CASH FUND REVENUES</a:t>
            </a:r>
            <a:endParaRPr lang="en-US" sz="2800" dirty="0"/>
          </a:p>
        </p:txBody>
      </p:sp>
      <p:sp>
        <p:nvSpPr>
          <p:cNvPr id="7" name="Rectangle 2"/>
          <p:cNvSpPr>
            <a:spLocks noChangeArrowheads="1"/>
          </p:cNvSpPr>
          <p:nvPr/>
        </p:nvSpPr>
        <p:spPr bwMode="auto">
          <a:xfrm>
            <a:off x="152400" y="3873947"/>
            <a:ext cx="8922744" cy="2200602"/>
          </a:xfrm>
          <a:prstGeom prst="rect">
            <a:avLst/>
          </a:prstGeom>
          <a:noFill/>
          <a:ln w="9525">
            <a:noFill/>
            <a:miter lim="800000"/>
            <a:headEnd/>
            <a:tailEnd/>
          </a:ln>
        </p:spPr>
        <p:txBody>
          <a:bodyPr wrap="square">
            <a:spAutoFit/>
          </a:bodyPr>
          <a:lstStyle/>
          <a:p>
            <a:pPr eaLnBrk="0" hangingPunct="0">
              <a:spcBef>
                <a:spcPts val="600"/>
              </a:spcBef>
              <a:spcAft>
                <a:spcPts val="600"/>
              </a:spcAft>
              <a:buFont typeface="Arial" charset="0"/>
              <a:buChar char="•"/>
            </a:pPr>
            <a:r>
              <a:rPr lang="en-US" sz="1600" dirty="0">
                <a:solidFill>
                  <a:schemeClr val="accent2"/>
                </a:solidFill>
                <a:latin typeface="Comic Sans MS" pitchFamily="66" charset="0"/>
              </a:rPr>
              <a:t>Funds received by the State which are not required by law to be deposited into the State Treasury.  </a:t>
            </a:r>
          </a:p>
          <a:p>
            <a:pPr lvl="0">
              <a:spcBef>
                <a:spcPts val="600"/>
              </a:spcBef>
              <a:spcAft>
                <a:spcPts val="600"/>
              </a:spcAft>
              <a:buFont typeface="Arial" pitchFamily="34" charset="0"/>
              <a:buChar char="•"/>
            </a:pPr>
            <a:r>
              <a:rPr lang="en-US" sz="1600" dirty="0">
                <a:solidFill>
                  <a:schemeClr val="accent2"/>
                </a:solidFill>
                <a:latin typeface="Comic Sans MS" pitchFamily="66" charset="0"/>
              </a:rPr>
              <a:t>Cash funds retain their interest earnings. Balance retained</a:t>
            </a:r>
          </a:p>
          <a:p>
            <a:pPr lvl="0">
              <a:spcBef>
                <a:spcPts val="600"/>
              </a:spcBef>
              <a:spcAft>
                <a:spcPts val="600"/>
              </a:spcAft>
              <a:buFont typeface="Arial" pitchFamily="34" charset="0"/>
              <a:buChar char="•"/>
            </a:pPr>
            <a:r>
              <a:rPr lang="en-US" sz="1600" dirty="0">
                <a:solidFill>
                  <a:schemeClr val="accent2"/>
                </a:solidFill>
                <a:latin typeface="Comic Sans MS" pitchFamily="66" charset="0"/>
              </a:rPr>
              <a:t>Examples:  Higher Education tuition, fees &amp; ticket sales, Workforce Services unemployment taxes, University Hospital fees and billings, Various occupational boards and commissions fines or fees, Donations</a:t>
            </a:r>
          </a:p>
          <a:p>
            <a:pPr eaLnBrk="0" hangingPunct="0">
              <a:buFont typeface="Arial" charset="0"/>
              <a:buChar char="•"/>
            </a:pPr>
            <a:endParaRPr lang="en-US" sz="1600" b="1" dirty="0">
              <a:solidFill>
                <a:schemeClr val="accent2"/>
              </a:solidFill>
              <a:latin typeface="Comic Sans MS" pitchFamily="66" charset="0"/>
            </a:endParaRPr>
          </a:p>
        </p:txBody>
      </p:sp>
      <p:grpSp>
        <p:nvGrpSpPr>
          <p:cNvPr id="9" name="Group 3"/>
          <p:cNvGrpSpPr>
            <a:grpSpLocks/>
          </p:cNvGrpSpPr>
          <p:nvPr/>
        </p:nvGrpSpPr>
        <p:grpSpPr bwMode="auto">
          <a:xfrm>
            <a:off x="7594512" y="5559425"/>
            <a:ext cx="1371600" cy="685800"/>
            <a:chOff x="2640" y="796"/>
            <a:chExt cx="950" cy="949"/>
          </a:xfrm>
        </p:grpSpPr>
        <p:sp>
          <p:nvSpPr>
            <p:cNvPr id="10"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1" name="Group 5"/>
            <p:cNvGrpSpPr>
              <a:grpSpLocks/>
            </p:cNvGrpSpPr>
            <p:nvPr/>
          </p:nvGrpSpPr>
          <p:grpSpPr bwMode="auto">
            <a:xfrm>
              <a:off x="2662" y="796"/>
              <a:ext cx="928" cy="949"/>
              <a:chOff x="2662" y="796"/>
              <a:chExt cx="928" cy="949"/>
            </a:xfrm>
          </p:grpSpPr>
          <p:sp>
            <p:nvSpPr>
              <p:cNvPr id="12"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3"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4"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5"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6"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7"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8"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9"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20"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21"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22"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3"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4" name="Rectangle 18"/>
              <p:cNvSpPr>
                <a:spLocks noChangeArrowheads="1"/>
              </p:cNvSpPr>
              <p:nvPr/>
            </p:nvSpPr>
            <p:spPr bwMode="auto">
              <a:xfrm>
                <a:off x="2798" y="796"/>
                <a:ext cx="581" cy="618"/>
              </a:xfrm>
              <a:prstGeom prst="rect">
                <a:avLst/>
              </a:prstGeom>
              <a:noFill/>
              <a:ln w="9525">
                <a:noFill/>
                <a:miter lim="800000"/>
                <a:headEnd/>
                <a:tailEnd/>
              </a:ln>
            </p:spPr>
            <p:txBody>
              <a:bodyPr wrap="square" lIns="0" tIns="0" rIns="0" bIns="0">
                <a:spAutoFit/>
              </a:bodyPr>
              <a:lstStyle/>
              <a:p>
                <a:pPr defTabSz="820738" eaLnBrk="0" hangingPunct="0"/>
                <a:r>
                  <a:rPr lang="en-US" sz="1500" dirty="0">
                    <a:solidFill>
                      <a:srgbClr val="FFFFFF"/>
                    </a:solidFill>
                    <a:latin typeface="Tahoma" pitchFamily="34" charset="0"/>
                  </a:rPr>
                  <a:t>       </a:t>
                </a:r>
                <a:r>
                  <a:rPr lang="en-US" sz="1400" dirty="0">
                    <a:solidFill>
                      <a:srgbClr val="FFFFFF"/>
                    </a:solidFill>
                    <a:latin typeface="Tahoma" pitchFamily="34" charset="0"/>
                  </a:rPr>
                  <a:t>FUNDING</a:t>
                </a:r>
                <a:endParaRPr lang="en-US" sz="1400" dirty="0">
                  <a:latin typeface="Brush Script MT" pitchFamily="66" charset="0"/>
                </a:endParaRPr>
              </a:p>
            </p:txBody>
          </p:sp>
          <p:sp>
            <p:nvSpPr>
              <p:cNvPr id="2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6" name="TextBox 25"/>
          <p:cNvSpPr txBox="1"/>
          <p:nvPr/>
        </p:nvSpPr>
        <p:spPr>
          <a:xfrm>
            <a:off x="1752600" y="74886"/>
            <a:ext cx="5224507" cy="523220"/>
          </a:xfrm>
          <a:prstGeom prst="rect">
            <a:avLst/>
          </a:prstGeom>
          <a:noFill/>
        </p:spPr>
        <p:txBody>
          <a:bodyPr wrap="none" rtlCol="0">
            <a:spAutoFit/>
          </a:bodyPr>
          <a:lstStyle/>
          <a:p>
            <a:r>
              <a:rPr lang="en-US" sz="2800" b="1" dirty="0">
                <a:latin typeface="Comic Sans MS" pitchFamily="66" charset="0"/>
              </a:rPr>
              <a:t>Dedicated Source of Funding</a:t>
            </a:r>
          </a:p>
        </p:txBody>
      </p:sp>
    </p:spTree>
    <p:extLst>
      <p:ext uri="{BB962C8B-B14F-4D97-AF65-F5344CB8AC3E}">
        <p14:creationId xmlns:p14="http://schemas.microsoft.com/office/powerpoint/2010/main" val="191194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50800" y="2929139"/>
            <a:ext cx="6245400" cy="4431983"/>
          </a:xfrm>
          <a:prstGeom prst="rect">
            <a:avLst/>
          </a:prstGeom>
          <a:noFill/>
          <a:ln>
            <a:solidFill>
              <a:schemeClr val="tx1"/>
            </a:solidFill>
          </a:ln>
        </p:spPr>
        <p:txBody>
          <a:bodyPr wrap="square" rtlCol="0">
            <a:spAutoFit/>
          </a:bodyPr>
          <a:lstStyle/>
          <a:p>
            <a:r>
              <a:rPr lang="en-US" sz="1000" dirty="0"/>
              <a:t>State of Arkansas	        Act 1123 of the Regular Session	               Senate Bill 552</a:t>
            </a:r>
          </a:p>
          <a:p>
            <a:r>
              <a:rPr lang="en-US" sz="1000" dirty="0"/>
              <a:t>91</a:t>
            </a:r>
            <a:r>
              <a:rPr lang="en-US" sz="1000" baseline="30000" dirty="0"/>
              <a:t>st</a:t>
            </a:r>
            <a:r>
              <a:rPr lang="en-US" sz="1000" dirty="0"/>
              <a:t> General Assembly</a:t>
            </a:r>
          </a:p>
          <a:p>
            <a:r>
              <a:rPr lang="en-US" sz="1000" dirty="0"/>
              <a:t>Regular Session, 2017</a:t>
            </a:r>
          </a:p>
          <a:p>
            <a:r>
              <a:rPr lang="en-US" sz="1200" dirty="0"/>
              <a:t>		AN ACT TO DEFINE WHAT MONEYS AND </a:t>
            </a:r>
          </a:p>
          <a:p>
            <a:r>
              <a:rPr lang="en-US" sz="1200" dirty="0"/>
              <a:t>		HOW THOSE MONEYS ARE TO BE MADE </a:t>
            </a:r>
          </a:p>
          <a:p>
            <a:r>
              <a:rPr lang="en-US" sz="1200" dirty="0"/>
              <a:t>		AVAILABLE IN THE RAINY DAY FUND …</a:t>
            </a:r>
          </a:p>
          <a:p>
            <a:endParaRPr lang="en-US" sz="1200" dirty="0"/>
          </a:p>
          <a:p>
            <a:endParaRPr lang="en-US" sz="1200" dirty="0"/>
          </a:p>
          <a:p>
            <a:endParaRPr lang="en-US" sz="1200" dirty="0"/>
          </a:p>
          <a:p>
            <a:endParaRPr lang="en-US" sz="1200" dirty="0"/>
          </a:p>
          <a:p>
            <a:endParaRPr lang="en-US" sz="1200" dirty="0"/>
          </a:p>
          <a:p>
            <a:r>
              <a:rPr lang="en-US" sz="1200" b="1" dirty="0"/>
              <a:t>Rainy Day Fund or Development and Enhancement Fund or a Newly Created Fund may authorize surplus to be used at the discretion of the Governor to fund appropriations as needed (when approved or reviewed by the General Assembly?)</a:t>
            </a:r>
          </a:p>
          <a:p>
            <a:pPr algn="ctr"/>
            <a:endParaRPr lang="en-US" sz="1200" b="1" dirty="0"/>
          </a:p>
          <a:p>
            <a:r>
              <a:rPr lang="en-US" sz="1200" b="1" dirty="0"/>
              <a:t>May have Priority or “Set Aside” Project(s) funded (first?) as identified in this</a:t>
            </a:r>
          </a:p>
          <a:p>
            <a:r>
              <a:rPr lang="en-US" sz="1200" b="1" dirty="0"/>
              <a:t>funding bill</a:t>
            </a:r>
          </a:p>
          <a:p>
            <a:pPr algn="ctr"/>
            <a:endParaRPr lang="en-US" sz="1200" b="1" dirty="0"/>
          </a:p>
          <a:p>
            <a:r>
              <a:rPr lang="en-US" sz="1200" b="1" dirty="0"/>
              <a:t>(Supplement bills may also be funded with surplus funds to address any </a:t>
            </a:r>
          </a:p>
          <a:p>
            <a:r>
              <a:rPr lang="en-US" sz="1200" b="1" dirty="0"/>
              <a:t>unanticipated needs – Supplemental bills are for the year were are in during the session – most other session bills are for the coming year)</a:t>
            </a:r>
          </a:p>
          <a:p>
            <a:r>
              <a:rPr lang="en-US" sz="1200" b="1" dirty="0"/>
              <a:t> </a:t>
            </a:r>
          </a:p>
          <a:p>
            <a:endParaRPr lang="en-US" sz="1200" b="1" dirty="0"/>
          </a:p>
          <a:p>
            <a:endParaRPr lang="en-US" sz="1200" dirty="0"/>
          </a:p>
        </p:txBody>
      </p:sp>
      <p:sp>
        <p:nvSpPr>
          <p:cNvPr id="50" name="Action Button: Help 49">
            <a:hlinkClick r:id="" action="ppaction://noaction" highlightClick="1"/>
          </p:cNvPr>
          <p:cNvSpPr/>
          <p:nvPr/>
        </p:nvSpPr>
        <p:spPr>
          <a:xfrm>
            <a:off x="4043234" y="4108763"/>
            <a:ext cx="841502" cy="539314"/>
          </a:xfrm>
          <a:prstGeom prst="actionButtonHelp">
            <a:avLst/>
          </a:prstGeom>
          <a:ln w="3175">
            <a:solidFill>
              <a:schemeClr val="bg1"/>
            </a:solidFill>
          </a:ln>
        </p:spPr>
        <p:style>
          <a:lnRef idx="2">
            <a:schemeClr val="accent3"/>
          </a:lnRef>
          <a:fillRef idx="1">
            <a:schemeClr val="lt1"/>
          </a:fillRef>
          <a:effectRef idx="0">
            <a:schemeClr val="accent3"/>
          </a:effectRef>
          <a:fontRef idx="minor">
            <a:schemeClr val="dk1"/>
          </a:fontRef>
        </p:style>
        <p:txBody>
          <a:bodyPr wrap="square" rtlCol="0" anchor="ctr"/>
          <a:lstStyle/>
          <a:p>
            <a:pPr algn="ctr"/>
            <a:r>
              <a:rPr lang="en-US" sz="900" dirty="0"/>
              <a:t>TBD </a:t>
            </a:r>
          </a:p>
          <a:p>
            <a:pPr algn="ctr"/>
            <a:r>
              <a:rPr lang="en-US" sz="900" dirty="0"/>
              <a:t>Each Session</a:t>
            </a:r>
          </a:p>
        </p:txBody>
      </p:sp>
      <p:sp>
        <p:nvSpPr>
          <p:cNvPr id="545798" name="AutoShape 6"/>
          <p:cNvSpPr>
            <a:spLocks noChangeArrowheads="1"/>
          </p:cNvSpPr>
          <p:nvPr/>
        </p:nvSpPr>
        <p:spPr bwMode="auto">
          <a:xfrm>
            <a:off x="3968685" y="4158086"/>
            <a:ext cx="990600" cy="570779"/>
          </a:xfrm>
          <a:prstGeom prst="downArrow">
            <a:avLst>
              <a:gd name="adj1" fmla="val 50000"/>
              <a:gd name="adj2" fmla="val 30789"/>
            </a:avLst>
          </a:prstGeom>
          <a:noFill/>
          <a:ln w="22225">
            <a:solidFill>
              <a:srgbClr val="000000"/>
            </a:solidFill>
            <a:miter lim="800000"/>
            <a:headEnd/>
            <a:tailEnd/>
          </a:ln>
        </p:spPr>
        <p:txBody>
          <a:bodyPr wrap="none" anchor="ctr"/>
          <a:lstStyle/>
          <a:p>
            <a:endParaRPr lang="en-US" dirty="0"/>
          </a:p>
        </p:txBody>
      </p:sp>
      <p:sp>
        <p:nvSpPr>
          <p:cNvPr id="117767" name="Text Box 11"/>
          <p:cNvSpPr txBox="1">
            <a:spLocks noChangeArrowheads="1"/>
          </p:cNvSpPr>
          <p:nvPr/>
        </p:nvSpPr>
        <p:spPr bwMode="auto">
          <a:xfrm>
            <a:off x="457200" y="1447800"/>
            <a:ext cx="320675" cy="304800"/>
          </a:xfrm>
          <a:prstGeom prst="rect">
            <a:avLst/>
          </a:prstGeom>
          <a:noFill/>
          <a:ln w="9525">
            <a:noFill/>
            <a:miter lim="800000"/>
            <a:headEnd/>
            <a:tailEnd/>
          </a:ln>
        </p:spPr>
        <p:txBody>
          <a:bodyPr lIns="92857" tIns="46429" rIns="92857" bIns="46429">
            <a:spAutoFit/>
          </a:bodyPr>
          <a:lstStyle/>
          <a:p>
            <a:pPr eaLnBrk="0" hangingPunct="0">
              <a:spcBef>
                <a:spcPct val="30000"/>
              </a:spcBef>
            </a:pPr>
            <a:endParaRPr lang="en-US" sz="1400" dirty="0">
              <a:latin typeface="??l??" charset="0"/>
            </a:endParaRPr>
          </a:p>
        </p:txBody>
      </p:sp>
      <p:sp>
        <p:nvSpPr>
          <p:cNvPr id="117768" name="Text Box 12"/>
          <p:cNvSpPr txBox="1">
            <a:spLocks noChangeArrowheads="1"/>
          </p:cNvSpPr>
          <p:nvPr/>
        </p:nvSpPr>
        <p:spPr bwMode="auto">
          <a:xfrm>
            <a:off x="517525" y="1682750"/>
            <a:ext cx="1158875" cy="304800"/>
          </a:xfrm>
          <a:prstGeom prst="rect">
            <a:avLst/>
          </a:prstGeom>
          <a:noFill/>
          <a:ln w="9525">
            <a:noFill/>
            <a:miter lim="800000"/>
            <a:headEnd/>
            <a:tailEnd/>
          </a:ln>
        </p:spPr>
        <p:txBody>
          <a:bodyPr lIns="92857" tIns="46429" rIns="92857" bIns="46429">
            <a:spAutoFit/>
          </a:bodyPr>
          <a:lstStyle/>
          <a:p>
            <a:pPr eaLnBrk="0" hangingPunct="0">
              <a:spcBef>
                <a:spcPct val="30000"/>
              </a:spcBef>
            </a:pPr>
            <a:endParaRPr lang="en-US" sz="1400" dirty="0">
              <a:latin typeface="??l??" charset="0"/>
            </a:endParaRPr>
          </a:p>
        </p:txBody>
      </p:sp>
      <p:sp>
        <p:nvSpPr>
          <p:cNvPr id="6" name="TextBox 5"/>
          <p:cNvSpPr txBox="1"/>
          <p:nvPr/>
        </p:nvSpPr>
        <p:spPr>
          <a:xfrm>
            <a:off x="49393" y="371554"/>
            <a:ext cx="8829183" cy="523220"/>
          </a:xfrm>
          <a:prstGeom prst="rect">
            <a:avLst/>
          </a:prstGeom>
          <a:noFill/>
        </p:spPr>
        <p:txBody>
          <a:bodyPr wrap="square" rtlCol="0">
            <a:spAutoFit/>
          </a:bodyPr>
          <a:lstStyle/>
          <a:p>
            <a:pPr algn="ctr"/>
            <a:r>
              <a:rPr lang="en-US" sz="1400" dirty="0">
                <a:solidFill>
                  <a:srgbClr val="FF0000"/>
                </a:solidFill>
              </a:rPr>
              <a:t>Each Regular Session it is determined by the General Assembly what will be funded for the coming biennium with one-time or surplus funds.</a:t>
            </a:r>
          </a:p>
        </p:txBody>
      </p:sp>
      <p:sp>
        <p:nvSpPr>
          <p:cNvPr id="5" name="Rectangle 4"/>
          <p:cNvSpPr/>
          <p:nvPr/>
        </p:nvSpPr>
        <p:spPr>
          <a:xfrm>
            <a:off x="1679510" y="84802"/>
            <a:ext cx="5822887" cy="338554"/>
          </a:xfrm>
          <a:prstGeom prst="rect">
            <a:avLst/>
          </a:prstGeom>
        </p:spPr>
        <p:txBody>
          <a:bodyPr wrap="square">
            <a:spAutoFit/>
          </a:bodyPr>
          <a:lstStyle/>
          <a:p>
            <a:pPr defTabSz="820738" eaLnBrk="0" hangingPunct="0">
              <a:spcBef>
                <a:spcPct val="50000"/>
              </a:spcBef>
            </a:pPr>
            <a:r>
              <a:rPr lang="en-US" sz="1600" b="1" dirty="0">
                <a:latin typeface="Tahoma" pitchFamily="34" charset="0"/>
              </a:rPr>
              <a:t>FUNDING - HOW WILL THE SURPLUS BE ALLOCATED</a:t>
            </a:r>
          </a:p>
        </p:txBody>
      </p:sp>
      <p:sp>
        <p:nvSpPr>
          <p:cNvPr id="9" name="Down Arrow Callout 8"/>
          <p:cNvSpPr/>
          <p:nvPr/>
        </p:nvSpPr>
        <p:spPr>
          <a:xfrm>
            <a:off x="692085" y="934623"/>
            <a:ext cx="7543800" cy="1917766"/>
          </a:xfrm>
          <a:prstGeom prst="downArrowCallout">
            <a:avLst>
              <a:gd name="adj1" fmla="val 10536"/>
              <a:gd name="adj2" fmla="val 13750"/>
              <a:gd name="adj3" fmla="val 13904"/>
              <a:gd name="adj4" fmla="val 8033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b="1" u="sng" dirty="0">
                <a:solidFill>
                  <a:schemeClr val="tx1"/>
                </a:solidFill>
              </a:rPr>
              <a:t>Source of One-Time or Surplus Revenue</a:t>
            </a:r>
          </a:p>
          <a:p>
            <a:pPr algn="ctr" eaLnBrk="0" hangingPunct="0"/>
            <a:endParaRPr lang="en-US" sz="800" b="1" u="sng" dirty="0">
              <a:solidFill>
                <a:schemeClr val="tx1"/>
              </a:solidFill>
            </a:endParaRPr>
          </a:p>
          <a:p>
            <a:pPr marL="1657350" lvl="3" indent="-285750" eaLnBrk="0" hangingPunct="0">
              <a:buFont typeface="Arial" panose="020B0604020202020204" pitchFamily="34" charset="0"/>
              <a:buChar char="•"/>
            </a:pPr>
            <a:r>
              <a:rPr lang="en-US" dirty="0">
                <a:solidFill>
                  <a:schemeClr val="tx1"/>
                </a:solidFill>
              </a:rPr>
              <a:t>Recovered Fund Balances</a:t>
            </a:r>
          </a:p>
          <a:p>
            <a:pPr marL="1657350" lvl="3" indent="-285750" eaLnBrk="0" hangingPunct="0">
              <a:buFont typeface="Arial" panose="020B0604020202020204" pitchFamily="34" charset="0"/>
              <a:buChar char="•"/>
            </a:pPr>
            <a:r>
              <a:rPr lang="en-US" dirty="0">
                <a:solidFill>
                  <a:schemeClr val="tx1"/>
                </a:solidFill>
              </a:rPr>
              <a:t>General Revenue Collections not Distributed</a:t>
            </a:r>
          </a:p>
          <a:p>
            <a:pPr marL="1657350" lvl="3" indent="-285750" eaLnBrk="0" hangingPunct="0">
              <a:buFont typeface="Arial" panose="020B0604020202020204" pitchFamily="34" charset="0"/>
              <a:buChar char="•"/>
            </a:pPr>
            <a:r>
              <a:rPr lang="en-US" dirty="0">
                <a:solidFill>
                  <a:schemeClr val="tx1"/>
                </a:solidFill>
              </a:rPr>
              <a:t>Unspent Development &amp; Enhancement Fund (DEF) </a:t>
            </a:r>
          </a:p>
          <a:p>
            <a:pPr marL="1657350" lvl="3" indent="-285750" eaLnBrk="0" hangingPunct="0">
              <a:buFont typeface="Arial" panose="020B0604020202020204" pitchFamily="34" charset="0"/>
              <a:buChar char="•"/>
            </a:pPr>
            <a:r>
              <a:rPr lang="en-US" dirty="0">
                <a:solidFill>
                  <a:schemeClr val="tx1"/>
                </a:solidFill>
              </a:rPr>
              <a:t>Unspent Rainy Day Funds</a:t>
            </a:r>
            <a:endParaRPr lang="en-US" b="1" dirty="0">
              <a:solidFill>
                <a:schemeClr val="tx1"/>
              </a:solidFill>
            </a:endParaRPr>
          </a:p>
        </p:txBody>
      </p:sp>
      <p:sp>
        <p:nvSpPr>
          <p:cNvPr id="12" name="Slide Number Placeholder 11"/>
          <p:cNvSpPr>
            <a:spLocks noGrp="1"/>
          </p:cNvSpPr>
          <p:nvPr>
            <p:ph type="sldNum" sz="quarter" idx="12"/>
          </p:nvPr>
        </p:nvSpPr>
        <p:spPr/>
        <p:txBody>
          <a:bodyPr/>
          <a:lstStyle/>
          <a:p>
            <a:pPr>
              <a:defRPr/>
            </a:pPr>
            <a:fld id="{9EEB6661-8614-48A9-9271-55582743A7E7}" type="slidenum">
              <a:rPr lang="en-US" smtClean="0"/>
              <a:pPr>
                <a:defRPr/>
              </a:pPr>
              <a:t>38</a:t>
            </a:fld>
            <a:endParaRPr lang="en-US" dirty="0"/>
          </a:p>
        </p:txBody>
      </p:sp>
      <p:grpSp>
        <p:nvGrpSpPr>
          <p:cNvPr id="13" name="Group 3"/>
          <p:cNvGrpSpPr>
            <a:grpSpLocks/>
          </p:cNvGrpSpPr>
          <p:nvPr/>
        </p:nvGrpSpPr>
        <p:grpSpPr bwMode="auto">
          <a:xfrm>
            <a:off x="7594512" y="5559425"/>
            <a:ext cx="1371600" cy="685800"/>
            <a:chOff x="2640" y="796"/>
            <a:chExt cx="950" cy="949"/>
          </a:xfrm>
        </p:grpSpPr>
        <p:sp>
          <p:nvSpPr>
            <p:cNvPr id="14"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5" name="Group 5"/>
            <p:cNvGrpSpPr>
              <a:grpSpLocks/>
            </p:cNvGrpSpPr>
            <p:nvPr/>
          </p:nvGrpSpPr>
          <p:grpSpPr bwMode="auto">
            <a:xfrm>
              <a:off x="2662" y="796"/>
              <a:ext cx="928" cy="949"/>
              <a:chOff x="2662" y="796"/>
              <a:chExt cx="928" cy="949"/>
            </a:xfrm>
          </p:grpSpPr>
          <p:sp>
            <p:nvSpPr>
              <p:cNvPr id="16"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7"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8"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9"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20"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21"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22"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23"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24"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25"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26"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7"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8" name="Rectangle 18"/>
              <p:cNvSpPr>
                <a:spLocks noChangeArrowheads="1"/>
              </p:cNvSpPr>
              <p:nvPr/>
            </p:nvSpPr>
            <p:spPr bwMode="auto">
              <a:xfrm>
                <a:off x="2798" y="796"/>
                <a:ext cx="581" cy="618"/>
              </a:xfrm>
              <a:prstGeom prst="rect">
                <a:avLst/>
              </a:prstGeom>
              <a:noFill/>
              <a:ln w="9525">
                <a:noFill/>
                <a:miter lim="800000"/>
                <a:headEnd/>
                <a:tailEnd/>
              </a:ln>
            </p:spPr>
            <p:txBody>
              <a:bodyPr wrap="square" lIns="0" tIns="0" rIns="0" bIns="0">
                <a:spAutoFit/>
              </a:bodyPr>
              <a:lstStyle/>
              <a:p>
                <a:pPr defTabSz="820738" eaLnBrk="0" hangingPunct="0"/>
                <a:r>
                  <a:rPr lang="en-US" sz="1500" dirty="0">
                    <a:solidFill>
                      <a:srgbClr val="FFFFFF"/>
                    </a:solidFill>
                    <a:latin typeface="Tahoma" pitchFamily="34" charset="0"/>
                  </a:rPr>
                  <a:t>       </a:t>
                </a:r>
                <a:r>
                  <a:rPr lang="en-US" sz="1400" dirty="0">
                    <a:solidFill>
                      <a:srgbClr val="FFFFFF"/>
                    </a:solidFill>
                    <a:latin typeface="Tahoma" pitchFamily="34" charset="0"/>
                  </a:rPr>
                  <a:t>FUNDING</a:t>
                </a:r>
                <a:endParaRPr lang="en-US" sz="1400" dirty="0">
                  <a:latin typeface="Brush Script MT" pitchFamily="66" charset="0"/>
                </a:endParaRPr>
              </a:p>
            </p:txBody>
          </p:sp>
          <p:sp>
            <p:nvSpPr>
              <p:cNvPr id="29"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Tree>
    <p:extLst>
      <p:ext uri="{BB962C8B-B14F-4D97-AF65-F5344CB8AC3E}">
        <p14:creationId xmlns:p14="http://schemas.microsoft.com/office/powerpoint/2010/main" val="204471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555041" y="4372832"/>
            <a:ext cx="8027719" cy="1406299"/>
          </a:xfrm>
          <a:prstGeom prst="rect">
            <a:avLst/>
          </a:prstGeom>
          <a:noFill/>
          <a:ln w="9525">
            <a:noFill/>
            <a:miter lim="800000"/>
            <a:headEnd/>
            <a:tailEnd/>
          </a:ln>
        </p:spPr>
        <p:txBody>
          <a:bodyPr wrap="square" lIns="82058" tIns="41029" rIns="82058" bIns="41029">
            <a:spAutoFit/>
          </a:bodyPr>
          <a:lstStyle/>
          <a:p>
            <a:pPr defTabSz="820738" eaLnBrk="0" hangingPunct="0"/>
            <a:r>
              <a:rPr lang="en-US" sz="2400" dirty="0">
                <a:latin typeface="Comic Sans MS" pitchFamily="66" charset="0"/>
              </a:rPr>
              <a:t> “...since the practice of review and advice violates the separation of powers doctrine, [it] is unconstitutional.”</a:t>
            </a:r>
          </a:p>
          <a:p>
            <a:pPr defTabSz="820738" eaLnBrk="0" hangingPunct="0"/>
            <a:endParaRPr lang="en-US" sz="2400" dirty="0">
              <a:latin typeface="Tahoma" pitchFamily="34" charset="0"/>
            </a:endParaRPr>
          </a:p>
          <a:p>
            <a:pPr defTabSz="820738" eaLnBrk="0" hangingPunct="0"/>
            <a:endParaRPr lang="en-US" sz="1400" dirty="0">
              <a:latin typeface="Tahoma" pitchFamily="34" charset="0"/>
            </a:endParaRPr>
          </a:p>
        </p:txBody>
      </p:sp>
      <p:sp>
        <p:nvSpPr>
          <p:cNvPr id="119811" name="TextBox 4"/>
          <p:cNvSpPr txBox="1">
            <a:spLocks noChangeArrowheads="1"/>
          </p:cNvSpPr>
          <p:nvPr/>
        </p:nvSpPr>
        <p:spPr bwMode="auto">
          <a:xfrm>
            <a:off x="263600" y="3916412"/>
            <a:ext cx="8610600" cy="400110"/>
          </a:xfrm>
          <a:prstGeom prst="rect">
            <a:avLst/>
          </a:prstGeom>
          <a:noFill/>
          <a:ln w="9525">
            <a:noFill/>
            <a:miter lim="800000"/>
            <a:headEnd/>
            <a:tailEnd/>
          </a:ln>
        </p:spPr>
        <p:txBody>
          <a:bodyPr wrap="square">
            <a:spAutoFit/>
          </a:bodyPr>
          <a:lstStyle/>
          <a:p>
            <a:pPr algn="ctr"/>
            <a:r>
              <a:rPr lang="en-US" sz="2000" b="1" dirty="0">
                <a:latin typeface="Tahoma" pitchFamily="34" charset="0"/>
              </a:rPr>
              <a:t>CHAFFIN v. ARK. GAME &amp; FISH COMMISSION (1988)</a:t>
            </a:r>
            <a:endParaRPr lang="en-US" sz="2000" b="1" dirty="0"/>
          </a:p>
        </p:txBody>
      </p:sp>
      <p:grpSp>
        <p:nvGrpSpPr>
          <p:cNvPr id="5" name="Group 3"/>
          <p:cNvGrpSpPr>
            <a:grpSpLocks/>
          </p:cNvGrpSpPr>
          <p:nvPr/>
        </p:nvGrpSpPr>
        <p:grpSpPr bwMode="auto">
          <a:xfrm>
            <a:off x="3153204" y="1333997"/>
            <a:ext cx="2532792" cy="1189828"/>
            <a:chOff x="2640" y="796"/>
            <a:chExt cx="950" cy="949"/>
          </a:xfrm>
        </p:grpSpPr>
        <p:sp>
          <p:nvSpPr>
            <p:cNvPr id="6"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8" name="Group 5"/>
            <p:cNvGrpSpPr>
              <a:grpSpLocks/>
            </p:cNvGrpSpPr>
            <p:nvPr/>
          </p:nvGrpSpPr>
          <p:grpSpPr bwMode="auto">
            <a:xfrm>
              <a:off x="2662" y="815"/>
              <a:ext cx="928" cy="930"/>
              <a:chOff x="2662" y="815"/>
              <a:chExt cx="928" cy="930"/>
            </a:xfrm>
          </p:grpSpPr>
          <p:sp>
            <p:nvSpPr>
              <p:cNvPr id="9"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0"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1"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2"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3"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14"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15"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16"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17"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18"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19"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0"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1" name="Rectangle 18"/>
              <p:cNvSpPr>
                <a:spLocks noChangeArrowheads="1"/>
              </p:cNvSpPr>
              <p:nvPr/>
            </p:nvSpPr>
            <p:spPr bwMode="auto">
              <a:xfrm>
                <a:off x="2833" y="1067"/>
                <a:ext cx="621" cy="552"/>
              </a:xfrm>
              <a:prstGeom prst="rect">
                <a:avLst/>
              </a:prstGeom>
              <a:noFill/>
              <a:ln w="9525">
                <a:noFill/>
                <a:miter lim="800000"/>
                <a:headEnd/>
                <a:tailEnd/>
              </a:ln>
            </p:spPr>
            <p:txBody>
              <a:bodyPr wrap="square" lIns="0" tIns="0" rIns="0" bIns="0">
                <a:spAutoFit/>
              </a:bodyPr>
              <a:lstStyle/>
              <a:p>
                <a:pPr defTabSz="820738" eaLnBrk="0" hangingPunct="0"/>
                <a:r>
                  <a:rPr lang="en-US" sz="2400" dirty="0">
                    <a:solidFill>
                      <a:srgbClr val="FFFFFF"/>
                    </a:solidFill>
                    <a:latin typeface="Tahoma" pitchFamily="34" charset="0"/>
                  </a:rPr>
                  <a:t>REVIEW</a:t>
                </a:r>
              </a:p>
              <a:p>
                <a:pPr defTabSz="820738" eaLnBrk="0" hangingPunct="0"/>
                <a:endParaRPr lang="en-US" sz="2100" dirty="0">
                  <a:solidFill>
                    <a:srgbClr val="FFFFFF"/>
                  </a:solidFill>
                  <a:latin typeface="Tahoma" pitchFamily="34" charset="0"/>
                </a:endParaRPr>
              </a:p>
            </p:txBody>
          </p:sp>
          <p:sp>
            <p:nvSpPr>
              <p:cNvPr id="22"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sp>
        <p:nvSpPr>
          <p:cNvPr id="2" name="Rectangle 1"/>
          <p:cNvSpPr/>
          <p:nvPr/>
        </p:nvSpPr>
        <p:spPr>
          <a:xfrm>
            <a:off x="1850475" y="651734"/>
            <a:ext cx="5607625" cy="584775"/>
          </a:xfrm>
          <a:prstGeom prst="rect">
            <a:avLst/>
          </a:prstGeom>
        </p:spPr>
        <p:txBody>
          <a:bodyPr wrap="none">
            <a:spAutoFit/>
          </a:bodyPr>
          <a:lstStyle/>
          <a:p>
            <a:r>
              <a:rPr lang="en-US" sz="3200" dirty="0"/>
              <a:t>Between Legislative Sessions</a:t>
            </a:r>
          </a:p>
        </p:txBody>
      </p:sp>
      <p:sp>
        <p:nvSpPr>
          <p:cNvPr id="3" name="Slide Number Placeholder 2"/>
          <p:cNvSpPr>
            <a:spLocks noGrp="1"/>
          </p:cNvSpPr>
          <p:nvPr>
            <p:ph type="sldNum" sz="quarter" idx="12"/>
          </p:nvPr>
        </p:nvSpPr>
        <p:spPr/>
        <p:txBody>
          <a:bodyPr/>
          <a:lstStyle/>
          <a:p>
            <a:pPr>
              <a:defRPr/>
            </a:pPr>
            <a:fld id="{C9F9C736-71A9-425C-9C65-5D4568E16146}"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rnandezl\Desktop\power point\4-powerpoint- how a bill beomes a law.jpg"/>
          <p:cNvPicPr>
            <a:picLocks noChangeAspect="1" noChangeArrowheads="1"/>
          </p:cNvPicPr>
          <p:nvPr/>
        </p:nvPicPr>
        <p:blipFill>
          <a:blip r:embed="rId3" cstate="print"/>
          <a:srcRect/>
          <a:stretch>
            <a:fillRect/>
          </a:stretch>
        </p:blipFill>
        <p:spPr bwMode="auto">
          <a:xfrm>
            <a:off x="0" y="-31174"/>
            <a:ext cx="9144000" cy="706581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1" name="Group 3"/>
          <p:cNvGrpSpPr>
            <a:grpSpLocks/>
          </p:cNvGrpSpPr>
          <p:nvPr/>
        </p:nvGrpSpPr>
        <p:grpSpPr bwMode="auto">
          <a:xfrm>
            <a:off x="2823732" y="1216101"/>
            <a:ext cx="166017" cy="575765"/>
            <a:chOff x="1940" y="225"/>
            <a:chExt cx="115" cy="411"/>
          </a:xfrm>
        </p:grpSpPr>
        <p:sp>
          <p:nvSpPr>
            <p:cNvPr id="29708" name="Text Box 5"/>
            <p:cNvSpPr txBox="1">
              <a:spLocks noChangeArrowheads="1"/>
            </p:cNvSpPr>
            <p:nvPr/>
          </p:nvSpPr>
          <p:spPr bwMode="auto">
            <a:xfrm>
              <a:off x="1940" y="225"/>
              <a:ext cx="115" cy="411"/>
            </a:xfrm>
            <a:prstGeom prst="rect">
              <a:avLst/>
            </a:prstGeom>
            <a:noFill/>
            <a:ln w="9525">
              <a:noFill/>
              <a:miter lim="800000"/>
              <a:headEnd/>
              <a:tailEnd/>
            </a:ln>
          </p:spPr>
          <p:txBody>
            <a:bodyPr wrap="none" lIns="82058" tIns="41029" rIns="82058" bIns="41029" anchor="ctr">
              <a:spAutoFit/>
            </a:bodyPr>
            <a:lstStyle/>
            <a:p>
              <a:pPr algn="ctr" defTabSz="820738" eaLnBrk="0" hangingPunct="0">
                <a:spcBef>
                  <a:spcPct val="50000"/>
                </a:spcBef>
              </a:pPr>
              <a:endParaRPr lang="en-US" sz="3200" b="1" dirty="0">
                <a:latin typeface="Tahoma" pitchFamily="34" charset="0"/>
              </a:endParaRPr>
            </a:p>
          </p:txBody>
        </p:sp>
      </p:grpSp>
      <p:sp>
        <p:nvSpPr>
          <p:cNvPr id="178182" name="Text Box 6"/>
          <p:cNvSpPr txBox="1">
            <a:spLocks noChangeArrowheads="1"/>
          </p:cNvSpPr>
          <p:nvPr/>
        </p:nvSpPr>
        <p:spPr bwMode="auto">
          <a:xfrm>
            <a:off x="3810000" y="2668488"/>
            <a:ext cx="4586287" cy="2237295"/>
          </a:xfrm>
          <a:prstGeom prst="rect">
            <a:avLst/>
          </a:prstGeom>
          <a:noFill/>
          <a:ln w="9525">
            <a:noFill/>
            <a:miter lim="800000"/>
            <a:headEnd/>
            <a:tailEnd/>
          </a:ln>
        </p:spPr>
        <p:txBody>
          <a:bodyPr wrap="square" lIns="82058" tIns="41029" rIns="82058" bIns="41029" anchor="ctr">
            <a:spAutoFit/>
          </a:bodyPr>
          <a:lstStyle/>
          <a:p>
            <a:pPr defTabSz="820738" eaLnBrk="0" hangingPunct="0">
              <a:buFontTx/>
              <a:buChar char="•"/>
            </a:pPr>
            <a:r>
              <a:rPr lang="en-US" sz="2800" dirty="0">
                <a:latin typeface="Tahoma" pitchFamily="34" charset="0"/>
              </a:rPr>
              <a:t>Budget Adjustments</a:t>
            </a:r>
            <a:br>
              <a:rPr lang="en-US" sz="2800" dirty="0">
                <a:latin typeface="Tahoma" pitchFamily="34" charset="0"/>
              </a:rPr>
            </a:br>
            <a:endParaRPr lang="en-US" sz="2800" dirty="0">
              <a:latin typeface="Tahoma" pitchFamily="34" charset="0"/>
            </a:endParaRPr>
          </a:p>
          <a:p>
            <a:pPr defTabSz="820738" eaLnBrk="0" hangingPunct="0">
              <a:buFontTx/>
              <a:buChar char="•"/>
            </a:pPr>
            <a:r>
              <a:rPr lang="en-US" sz="2800" dirty="0">
                <a:latin typeface="Tahoma" pitchFamily="34" charset="0"/>
              </a:rPr>
              <a:t>Misc. Federal Grants</a:t>
            </a:r>
            <a:br>
              <a:rPr lang="en-US" sz="2800" dirty="0">
                <a:latin typeface="Tahoma" pitchFamily="34" charset="0"/>
              </a:rPr>
            </a:br>
            <a:endParaRPr lang="en-US" sz="2800" dirty="0">
              <a:latin typeface="Tahoma" pitchFamily="34" charset="0"/>
            </a:endParaRPr>
          </a:p>
          <a:p>
            <a:pPr defTabSz="820738" eaLnBrk="0" hangingPunct="0">
              <a:buFontTx/>
              <a:buChar char="•"/>
            </a:pPr>
            <a:r>
              <a:rPr lang="en-US" sz="2800" dirty="0">
                <a:latin typeface="Tahoma" pitchFamily="34" charset="0"/>
              </a:rPr>
              <a:t>Interagency Contracts</a:t>
            </a:r>
          </a:p>
        </p:txBody>
      </p:sp>
      <p:sp>
        <p:nvSpPr>
          <p:cNvPr id="29703" name="Text Box 7"/>
          <p:cNvSpPr txBox="1">
            <a:spLocks noChangeArrowheads="1"/>
          </p:cNvSpPr>
          <p:nvPr/>
        </p:nvSpPr>
        <p:spPr bwMode="auto">
          <a:xfrm>
            <a:off x="347663" y="209809"/>
            <a:ext cx="8159750" cy="1360132"/>
          </a:xfrm>
          <a:prstGeom prst="rect">
            <a:avLst/>
          </a:prstGeom>
          <a:noFill/>
          <a:ln w="76200">
            <a:noFill/>
            <a:miter lim="800000"/>
            <a:headEnd/>
            <a:tailEnd/>
          </a:ln>
        </p:spPr>
        <p:txBody>
          <a:bodyPr wrap="square" lIns="82058" tIns="41029" rIns="82058" bIns="41029" anchor="ctr">
            <a:spAutoFit/>
          </a:bodyPr>
          <a:lstStyle/>
          <a:p>
            <a:pPr algn="ctr" defTabSz="820738" eaLnBrk="0" hangingPunct="0"/>
            <a:r>
              <a:rPr lang="en-US" sz="3900" dirty="0">
                <a:latin typeface="Tahoma" pitchFamily="34" charset="0"/>
              </a:rPr>
              <a:t>Legislative Council Subcommittees</a:t>
            </a:r>
          </a:p>
          <a:p>
            <a:pPr algn="ctr" defTabSz="820738" eaLnBrk="0" hangingPunct="0"/>
            <a:r>
              <a:rPr lang="en-US" sz="2400" dirty="0">
                <a:latin typeface="Tahoma" pitchFamily="34" charset="0"/>
              </a:rPr>
              <a:t>That Influence Budgets &amp; Appropriations </a:t>
            </a:r>
          </a:p>
          <a:p>
            <a:pPr algn="ctr" defTabSz="820738" eaLnBrk="0" hangingPunct="0"/>
            <a:endParaRPr lang="en-US" sz="2000" dirty="0">
              <a:latin typeface="Tahoma" pitchFamily="34" charset="0"/>
            </a:endParaRPr>
          </a:p>
        </p:txBody>
      </p:sp>
      <p:cxnSp>
        <p:nvCxnSpPr>
          <p:cNvPr id="14" name="Straight Connector 13"/>
          <p:cNvCxnSpPr/>
          <p:nvPr/>
        </p:nvCxnSpPr>
        <p:spPr>
          <a:xfrm>
            <a:off x="990600" y="1828800"/>
            <a:ext cx="670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6200" y="1981200"/>
            <a:ext cx="2209800" cy="646331"/>
          </a:xfrm>
          <a:prstGeom prst="rect">
            <a:avLst/>
          </a:prstGeom>
          <a:noFill/>
        </p:spPr>
        <p:txBody>
          <a:bodyPr wrap="square" rtlCol="0">
            <a:spAutoFit/>
          </a:bodyPr>
          <a:lstStyle/>
          <a:p>
            <a:r>
              <a:rPr lang="en-US" sz="3600" b="1" dirty="0"/>
              <a:t>PEER:</a:t>
            </a:r>
          </a:p>
        </p:txBody>
      </p:sp>
      <p:grpSp>
        <p:nvGrpSpPr>
          <p:cNvPr id="19" name="Group 3"/>
          <p:cNvGrpSpPr>
            <a:grpSpLocks/>
          </p:cNvGrpSpPr>
          <p:nvPr/>
        </p:nvGrpSpPr>
        <p:grpSpPr bwMode="auto">
          <a:xfrm>
            <a:off x="228600" y="6096000"/>
            <a:ext cx="1143000" cy="533400"/>
            <a:chOff x="2640" y="796"/>
            <a:chExt cx="950" cy="949"/>
          </a:xfrm>
        </p:grpSpPr>
        <p:sp>
          <p:nvSpPr>
            <p:cNvPr id="20"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21" name="Group 5"/>
            <p:cNvGrpSpPr>
              <a:grpSpLocks/>
            </p:cNvGrpSpPr>
            <p:nvPr/>
          </p:nvGrpSpPr>
          <p:grpSpPr bwMode="auto">
            <a:xfrm>
              <a:off x="2662" y="815"/>
              <a:ext cx="928" cy="930"/>
              <a:chOff x="2662" y="815"/>
              <a:chExt cx="928" cy="930"/>
            </a:xfrm>
          </p:grpSpPr>
          <p:sp>
            <p:nvSpPr>
              <p:cNvPr id="22"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23"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24"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25"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26"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27"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28"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29"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30"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31"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32"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33"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34" name="Rectangle 18"/>
              <p:cNvSpPr>
                <a:spLocks noChangeArrowheads="1"/>
              </p:cNvSpPr>
              <p:nvPr/>
            </p:nvSpPr>
            <p:spPr bwMode="auto">
              <a:xfrm>
                <a:off x="2833" y="1067"/>
                <a:ext cx="621" cy="479"/>
              </a:xfrm>
              <a:prstGeom prst="rect">
                <a:avLst/>
              </a:prstGeom>
              <a:noFill/>
              <a:ln w="9525">
                <a:noFill/>
                <a:miter lim="800000"/>
                <a:headEnd/>
                <a:tailEnd/>
              </a:ln>
            </p:spPr>
            <p:txBody>
              <a:bodyPr wrap="square" lIns="0" tIns="0" rIns="0" bIns="0">
                <a:spAutoFit/>
              </a:bodyPr>
              <a:lstStyle/>
              <a:p>
                <a:pPr defTabSz="820738" eaLnBrk="0" hangingPunct="0"/>
                <a:r>
                  <a:rPr lang="en-US" sz="1400" dirty="0">
                    <a:solidFill>
                      <a:srgbClr val="FFFFFF"/>
                    </a:solidFill>
                    <a:latin typeface="Tahoma" pitchFamily="34" charset="0"/>
                  </a:rPr>
                  <a:t>REVIEW</a:t>
                </a:r>
              </a:p>
              <a:p>
                <a:pPr defTabSz="820738" eaLnBrk="0" hangingPunct="0"/>
                <a:endParaRPr lang="en-US" sz="2100" dirty="0">
                  <a:solidFill>
                    <a:srgbClr val="FFFFFF"/>
                  </a:solidFill>
                  <a:latin typeface="Tahoma" pitchFamily="34" charset="0"/>
                </a:endParaRPr>
              </a:p>
            </p:txBody>
          </p:sp>
          <p:sp>
            <p:nvSpPr>
              <p:cNvPr id="35"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06" y="2286000"/>
            <a:ext cx="3459825" cy="2619783"/>
          </a:xfrm>
          <a:prstGeom prst="rect">
            <a:avLst/>
          </a:prstGeom>
        </p:spPr>
      </p:pic>
      <p:sp>
        <p:nvSpPr>
          <p:cNvPr id="3" name="Slide Number Placeholder 2"/>
          <p:cNvSpPr>
            <a:spLocks noGrp="1"/>
          </p:cNvSpPr>
          <p:nvPr>
            <p:ph type="sldNum" sz="quarter" idx="12"/>
          </p:nvPr>
        </p:nvSpPr>
        <p:spPr/>
        <p:txBody>
          <a:bodyPr/>
          <a:lstStyle/>
          <a:p>
            <a:pPr>
              <a:defRPr/>
            </a:pPr>
            <a:fld id="{9EEB6661-8614-48A9-9271-55582743A7E7}"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 y="2104779"/>
            <a:ext cx="3089753" cy="2924421"/>
          </a:xfrm>
          <a:prstGeom prst="rect">
            <a:avLst/>
          </a:prstGeom>
        </p:spPr>
      </p:pic>
      <p:grpSp>
        <p:nvGrpSpPr>
          <p:cNvPr id="2" name="Group 2"/>
          <p:cNvGrpSpPr>
            <a:grpSpLocks/>
          </p:cNvGrpSpPr>
          <p:nvPr/>
        </p:nvGrpSpPr>
        <p:grpSpPr bwMode="auto">
          <a:xfrm>
            <a:off x="2895600" y="1295400"/>
            <a:ext cx="5046662" cy="570161"/>
            <a:chOff x="423" y="816"/>
            <a:chExt cx="3494" cy="407"/>
          </a:xfrm>
        </p:grpSpPr>
        <p:sp>
          <p:nvSpPr>
            <p:cNvPr id="30730" name="Text Box 4"/>
            <p:cNvSpPr txBox="1">
              <a:spLocks noChangeArrowheads="1"/>
            </p:cNvSpPr>
            <p:nvPr/>
          </p:nvSpPr>
          <p:spPr bwMode="auto">
            <a:xfrm>
              <a:off x="423" y="816"/>
              <a:ext cx="3494" cy="407"/>
            </a:xfrm>
            <a:prstGeom prst="rect">
              <a:avLst/>
            </a:prstGeom>
            <a:noFill/>
            <a:ln w="9525">
              <a:noFill/>
              <a:miter lim="800000"/>
              <a:headEnd/>
              <a:tailEnd/>
            </a:ln>
          </p:spPr>
          <p:txBody>
            <a:bodyPr wrap="none" lIns="82058" tIns="41029" rIns="82058" bIns="41029" anchor="ctr">
              <a:spAutoFit/>
            </a:bodyPr>
            <a:lstStyle/>
            <a:p>
              <a:pPr algn="ctr" defTabSz="820738" eaLnBrk="0" hangingPunct="0"/>
              <a:r>
                <a:rPr lang="en-US" sz="3200" b="1" dirty="0">
                  <a:latin typeface="Tahoma" pitchFamily="34" charset="0"/>
                </a:rPr>
                <a:t>RULES &amp; REGULATIONS</a:t>
              </a:r>
              <a:endParaRPr lang="en-US" sz="3900" b="1" dirty="0">
                <a:latin typeface="Tahoma" pitchFamily="34" charset="0"/>
              </a:endParaRPr>
            </a:p>
          </p:txBody>
        </p:sp>
      </p:grpSp>
      <p:sp>
        <p:nvSpPr>
          <p:cNvPr id="180229" name="Text Box 5"/>
          <p:cNvSpPr txBox="1">
            <a:spLocks noChangeArrowheads="1"/>
          </p:cNvSpPr>
          <p:nvPr/>
        </p:nvSpPr>
        <p:spPr bwMode="auto">
          <a:xfrm>
            <a:off x="4267200" y="4343400"/>
            <a:ext cx="4440237" cy="1935674"/>
          </a:xfrm>
          <a:prstGeom prst="rect">
            <a:avLst/>
          </a:prstGeom>
          <a:noFill/>
          <a:ln w="9525">
            <a:noFill/>
            <a:miter lim="800000"/>
            <a:headEnd/>
            <a:tailEnd/>
          </a:ln>
        </p:spPr>
        <p:txBody>
          <a:bodyPr wrap="square" lIns="82058" tIns="41029" rIns="82058" bIns="41029" anchor="ctr">
            <a:spAutoFit/>
          </a:bodyPr>
          <a:lstStyle/>
          <a:p>
            <a:pPr defTabSz="820738" eaLnBrk="0" hangingPunct="0">
              <a:lnSpc>
                <a:spcPct val="110000"/>
              </a:lnSpc>
              <a:spcBef>
                <a:spcPct val="50000"/>
              </a:spcBef>
              <a:buFontTx/>
              <a:buChar char="•"/>
            </a:pPr>
            <a:r>
              <a:rPr lang="en-US" sz="2800" dirty="0">
                <a:latin typeface="Tahoma" pitchFamily="34" charset="0"/>
              </a:rPr>
              <a:t>Special Entry Rates</a:t>
            </a:r>
          </a:p>
          <a:p>
            <a:pPr defTabSz="820738" eaLnBrk="0" hangingPunct="0">
              <a:lnSpc>
                <a:spcPct val="110000"/>
              </a:lnSpc>
              <a:spcBef>
                <a:spcPct val="50000"/>
              </a:spcBef>
              <a:buFontTx/>
              <a:buChar char="•"/>
            </a:pPr>
            <a:r>
              <a:rPr lang="en-US" sz="2800" dirty="0">
                <a:latin typeface="Tahoma" pitchFamily="34" charset="0"/>
              </a:rPr>
              <a:t>Personnel Policy Changes</a:t>
            </a:r>
          </a:p>
          <a:p>
            <a:pPr defTabSz="820738" eaLnBrk="0" hangingPunct="0">
              <a:lnSpc>
                <a:spcPct val="110000"/>
              </a:lnSpc>
              <a:spcBef>
                <a:spcPct val="50000"/>
              </a:spcBef>
              <a:buFontTx/>
              <a:buChar char="•"/>
            </a:pPr>
            <a:r>
              <a:rPr lang="en-US" sz="2800" dirty="0">
                <a:latin typeface="Tahoma" pitchFamily="34" charset="0"/>
              </a:rPr>
              <a:t>Pay Plan</a:t>
            </a:r>
          </a:p>
        </p:txBody>
      </p:sp>
      <p:sp>
        <p:nvSpPr>
          <p:cNvPr id="180230" name="Text Box 6"/>
          <p:cNvSpPr txBox="1">
            <a:spLocks noChangeArrowheads="1"/>
          </p:cNvSpPr>
          <p:nvPr/>
        </p:nvSpPr>
        <p:spPr bwMode="auto">
          <a:xfrm>
            <a:off x="4114800" y="1905000"/>
            <a:ext cx="4343400" cy="944634"/>
          </a:xfrm>
          <a:prstGeom prst="rect">
            <a:avLst/>
          </a:prstGeom>
          <a:noFill/>
          <a:ln w="9525">
            <a:noFill/>
            <a:miter lim="800000"/>
            <a:headEnd/>
            <a:tailEnd/>
          </a:ln>
        </p:spPr>
        <p:txBody>
          <a:bodyPr lIns="82058" tIns="41029" rIns="82058" bIns="41029" anchor="ctr">
            <a:spAutoFit/>
          </a:bodyPr>
          <a:lstStyle/>
          <a:p>
            <a:pPr algn="ctr" defTabSz="820738" eaLnBrk="0" hangingPunct="0">
              <a:buFont typeface="Arial" charset="0"/>
              <a:buChar char="•"/>
            </a:pPr>
            <a:r>
              <a:rPr lang="en-US" sz="2800" dirty="0">
                <a:latin typeface="Tahoma" pitchFamily="34" charset="0"/>
              </a:rPr>
              <a:t>Various Agency Rules &amp; Regulations</a:t>
            </a:r>
          </a:p>
        </p:txBody>
      </p:sp>
      <p:grpSp>
        <p:nvGrpSpPr>
          <p:cNvPr id="3" name="Group 7"/>
          <p:cNvGrpSpPr>
            <a:grpSpLocks/>
          </p:cNvGrpSpPr>
          <p:nvPr/>
        </p:nvGrpSpPr>
        <p:grpSpPr bwMode="auto">
          <a:xfrm>
            <a:off x="2895022" y="3563942"/>
            <a:ext cx="6248977" cy="739568"/>
            <a:chOff x="2006" y="2544"/>
            <a:chExt cx="4330" cy="528"/>
          </a:xfrm>
        </p:grpSpPr>
        <p:sp>
          <p:nvSpPr>
            <p:cNvPr id="30728" name="Text Box 9"/>
            <p:cNvSpPr txBox="1">
              <a:spLocks noChangeArrowheads="1"/>
            </p:cNvSpPr>
            <p:nvPr/>
          </p:nvSpPr>
          <p:spPr bwMode="auto">
            <a:xfrm>
              <a:off x="2059" y="2665"/>
              <a:ext cx="1841" cy="407"/>
            </a:xfrm>
            <a:prstGeom prst="rect">
              <a:avLst/>
            </a:prstGeom>
            <a:noFill/>
            <a:ln w="9525">
              <a:noFill/>
              <a:miter lim="800000"/>
              <a:headEnd/>
              <a:tailEnd/>
            </a:ln>
          </p:spPr>
          <p:txBody>
            <a:bodyPr wrap="none" lIns="82058" tIns="41029" rIns="82058" bIns="41029" anchor="ctr">
              <a:spAutoFit/>
            </a:bodyPr>
            <a:lstStyle/>
            <a:p>
              <a:pPr algn="ctr" defTabSz="820738" eaLnBrk="0" hangingPunct="0"/>
              <a:r>
                <a:rPr lang="en-US" sz="3200" b="1" dirty="0">
                  <a:latin typeface="Tahoma" pitchFamily="34" charset="0"/>
                </a:rPr>
                <a:t>PERSONNEL</a:t>
              </a:r>
            </a:p>
          </p:txBody>
        </p:sp>
        <p:sp>
          <p:nvSpPr>
            <p:cNvPr id="30729" name="Line 10"/>
            <p:cNvSpPr>
              <a:spLocks noChangeShapeType="1"/>
            </p:cNvSpPr>
            <p:nvPr/>
          </p:nvSpPr>
          <p:spPr bwMode="auto">
            <a:xfrm flipV="1">
              <a:off x="2006" y="2544"/>
              <a:ext cx="4330" cy="12"/>
            </a:xfrm>
            <a:prstGeom prst="line">
              <a:avLst/>
            </a:prstGeom>
            <a:noFill/>
            <a:ln w="60325">
              <a:solidFill>
                <a:srgbClr val="000000"/>
              </a:solidFill>
              <a:round/>
              <a:headEnd/>
              <a:tailEnd/>
            </a:ln>
          </p:spPr>
          <p:txBody>
            <a:bodyPr wrap="square" lIns="82058" tIns="41029" rIns="82058" bIns="41029" anchor="ctr">
              <a:spAutoFit/>
            </a:bodyPr>
            <a:lstStyle/>
            <a:p>
              <a:endParaRPr lang="en-US" dirty="0"/>
            </a:p>
          </p:txBody>
        </p:sp>
      </p:grpSp>
      <p:sp>
        <p:nvSpPr>
          <p:cNvPr id="11" name="Rectangle 10"/>
          <p:cNvSpPr/>
          <p:nvPr/>
        </p:nvSpPr>
        <p:spPr>
          <a:xfrm>
            <a:off x="0" y="0"/>
            <a:ext cx="8763000" cy="1077218"/>
          </a:xfrm>
          <a:prstGeom prst="rect">
            <a:avLst/>
          </a:prstGeom>
        </p:spPr>
        <p:txBody>
          <a:bodyPr wrap="square">
            <a:spAutoFit/>
          </a:bodyPr>
          <a:lstStyle/>
          <a:p>
            <a:pPr algn="ctr" defTabSz="820738" eaLnBrk="0" hangingPunct="0"/>
            <a:r>
              <a:rPr lang="en-US" sz="3200" dirty="0">
                <a:latin typeface="Tahoma" pitchFamily="34" charset="0"/>
              </a:rPr>
              <a:t>Legislative Council Subcommittees</a:t>
            </a:r>
          </a:p>
          <a:p>
            <a:pPr algn="ctr" defTabSz="820738" eaLnBrk="0" hangingPunct="0"/>
            <a:r>
              <a:rPr lang="en-US" sz="1600" dirty="0">
                <a:latin typeface="Tahoma" pitchFamily="34" charset="0"/>
              </a:rPr>
              <a:t>That Influence Budgets &amp; Appropriations </a:t>
            </a:r>
          </a:p>
          <a:p>
            <a:pPr algn="ctr" defTabSz="820738" eaLnBrk="0" hangingPunct="0"/>
            <a:endParaRPr lang="en-US" sz="1600" dirty="0">
              <a:latin typeface="Tahoma" pitchFamily="34" charset="0"/>
            </a:endParaRPr>
          </a:p>
        </p:txBody>
      </p:sp>
      <p:grpSp>
        <p:nvGrpSpPr>
          <p:cNvPr id="12" name="Group 3"/>
          <p:cNvGrpSpPr>
            <a:grpSpLocks/>
          </p:cNvGrpSpPr>
          <p:nvPr/>
        </p:nvGrpSpPr>
        <p:grpSpPr bwMode="auto">
          <a:xfrm>
            <a:off x="228600" y="6096000"/>
            <a:ext cx="1143000" cy="533400"/>
            <a:chOff x="2640" y="796"/>
            <a:chExt cx="950" cy="949"/>
          </a:xfrm>
        </p:grpSpPr>
        <p:sp>
          <p:nvSpPr>
            <p:cNvPr id="13"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4" name="Group 5"/>
            <p:cNvGrpSpPr>
              <a:grpSpLocks/>
            </p:cNvGrpSpPr>
            <p:nvPr/>
          </p:nvGrpSpPr>
          <p:grpSpPr bwMode="auto">
            <a:xfrm>
              <a:off x="2662" y="815"/>
              <a:ext cx="928" cy="930"/>
              <a:chOff x="2662" y="815"/>
              <a:chExt cx="928" cy="930"/>
            </a:xfrm>
          </p:grpSpPr>
          <p:sp>
            <p:nvSpPr>
              <p:cNvPr id="15"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6"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7"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18"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19"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20"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21"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22"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23"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24"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25"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6"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7" name="Rectangle 18"/>
              <p:cNvSpPr>
                <a:spLocks noChangeArrowheads="1"/>
              </p:cNvSpPr>
              <p:nvPr/>
            </p:nvSpPr>
            <p:spPr bwMode="auto">
              <a:xfrm>
                <a:off x="2833" y="1067"/>
                <a:ext cx="621" cy="479"/>
              </a:xfrm>
              <a:prstGeom prst="rect">
                <a:avLst/>
              </a:prstGeom>
              <a:noFill/>
              <a:ln w="9525">
                <a:noFill/>
                <a:miter lim="800000"/>
                <a:headEnd/>
                <a:tailEnd/>
              </a:ln>
            </p:spPr>
            <p:txBody>
              <a:bodyPr wrap="square" lIns="0" tIns="0" rIns="0" bIns="0">
                <a:spAutoFit/>
              </a:bodyPr>
              <a:lstStyle/>
              <a:p>
                <a:pPr defTabSz="820738" eaLnBrk="0" hangingPunct="0"/>
                <a:r>
                  <a:rPr lang="en-US" sz="1400" dirty="0">
                    <a:solidFill>
                      <a:srgbClr val="FFFFFF"/>
                    </a:solidFill>
                    <a:latin typeface="Tahoma" pitchFamily="34" charset="0"/>
                  </a:rPr>
                  <a:t>REVIEW</a:t>
                </a:r>
              </a:p>
              <a:p>
                <a:pPr defTabSz="820738" eaLnBrk="0" hangingPunct="0"/>
                <a:endParaRPr lang="en-US" sz="2100" dirty="0">
                  <a:solidFill>
                    <a:srgbClr val="FFFFFF"/>
                  </a:solidFill>
                  <a:latin typeface="Tahoma" pitchFamily="34" charset="0"/>
                </a:endParaRPr>
              </a:p>
            </p:txBody>
          </p:sp>
          <p:sp>
            <p:nvSpPr>
              <p:cNvPr id="28"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cxnSp>
        <p:nvCxnSpPr>
          <p:cNvPr id="29" name="Straight Connector 28"/>
          <p:cNvCxnSpPr/>
          <p:nvPr/>
        </p:nvCxnSpPr>
        <p:spPr>
          <a:xfrm>
            <a:off x="990600" y="1219200"/>
            <a:ext cx="670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9F9C736-71A9-425C-9C65-5D4568E16146}"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 y="2104779"/>
            <a:ext cx="3394553" cy="2924421"/>
          </a:xfrm>
          <a:prstGeom prst="rect">
            <a:avLst/>
          </a:prstGeom>
        </p:spPr>
      </p:pic>
      <p:sp>
        <p:nvSpPr>
          <p:cNvPr id="182277" name="Text Box 5"/>
          <p:cNvSpPr txBox="1">
            <a:spLocks noChangeArrowheads="1"/>
          </p:cNvSpPr>
          <p:nvPr/>
        </p:nvSpPr>
        <p:spPr bwMode="auto">
          <a:xfrm>
            <a:off x="5029200" y="4495800"/>
            <a:ext cx="3276600" cy="1720231"/>
          </a:xfrm>
          <a:prstGeom prst="rect">
            <a:avLst/>
          </a:prstGeom>
          <a:noFill/>
          <a:ln w="9525">
            <a:noFill/>
            <a:miter lim="800000"/>
            <a:headEnd/>
            <a:tailEnd/>
          </a:ln>
        </p:spPr>
        <p:txBody>
          <a:bodyPr wrap="square" lIns="82058" tIns="41029" rIns="82058" bIns="41029" anchor="ctr">
            <a:spAutoFit/>
          </a:bodyPr>
          <a:lstStyle/>
          <a:p>
            <a:pPr defTabSz="820738" eaLnBrk="0" hangingPunct="0">
              <a:lnSpc>
                <a:spcPct val="110000"/>
              </a:lnSpc>
              <a:spcBef>
                <a:spcPct val="50000"/>
              </a:spcBef>
              <a:buFontTx/>
              <a:buChar char="•"/>
            </a:pPr>
            <a:r>
              <a:rPr lang="en-US" sz="2800" dirty="0">
                <a:latin typeface="Tahoma" pitchFamily="34" charset="0"/>
              </a:rPr>
              <a:t>Approved Claims Against the State</a:t>
            </a:r>
          </a:p>
          <a:p>
            <a:pPr defTabSz="820738" eaLnBrk="0" hangingPunct="0">
              <a:lnSpc>
                <a:spcPct val="110000"/>
              </a:lnSpc>
              <a:spcBef>
                <a:spcPct val="50000"/>
              </a:spcBef>
              <a:buFontTx/>
              <a:buChar char="•"/>
            </a:pPr>
            <a:r>
              <a:rPr lang="en-US" sz="2800" dirty="0">
                <a:latin typeface="Tahoma" pitchFamily="34" charset="0"/>
              </a:rPr>
              <a:t>Appealed Claims</a:t>
            </a:r>
          </a:p>
        </p:txBody>
      </p:sp>
      <p:grpSp>
        <p:nvGrpSpPr>
          <p:cNvPr id="3" name="Group 7"/>
          <p:cNvGrpSpPr>
            <a:grpSpLocks/>
          </p:cNvGrpSpPr>
          <p:nvPr/>
        </p:nvGrpSpPr>
        <p:grpSpPr bwMode="auto">
          <a:xfrm>
            <a:off x="2132958" y="3560763"/>
            <a:ext cx="7011040" cy="900647"/>
            <a:chOff x="1480" y="2544"/>
            <a:chExt cx="4856" cy="643"/>
          </a:xfrm>
        </p:grpSpPr>
        <p:sp>
          <p:nvSpPr>
            <p:cNvPr id="31752" name="Text Box 9"/>
            <p:cNvSpPr txBox="1">
              <a:spLocks noChangeArrowheads="1"/>
            </p:cNvSpPr>
            <p:nvPr/>
          </p:nvSpPr>
          <p:spPr bwMode="auto">
            <a:xfrm>
              <a:off x="1480" y="2776"/>
              <a:ext cx="3272" cy="411"/>
            </a:xfrm>
            <a:prstGeom prst="rect">
              <a:avLst/>
            </a:prstGeom>
            <a:noFill/>
            <a:ln w="9525">
              <a:noFill/>
              <a:miter lim="800000"/>
              <a:headEnd/>
              <a:tailEnd/>
            </a:ln>
          </p:spPr>
          <p:txBody>
            <a:bodyPr wrap="square" lIns="82058" tIns="41029" rIns="82058" bIns="41029" anchor="ctr">
              <a:spAutoFit/>
            </a:bodyPr>
            <a:lstStyle/>
            <a:p>
              <a:pPr defTabSz="820738" eaLnBrk="0" hangingPunct="0"/>
              <a:r>
                <a:rPr lang="en-US" sz="3200" b="1" dirty="0">
                  <a:latin typeface="Tahoma" pitchFamily="34" charset="0"/>
                </a:rPr>
                <a:t>      CLAIMS REVIEW</a:t>
              </a:r>
            </a:p>
          </p:txBody>
        </p:sp>
        <p:sp>
          <p:nvSpPr>
            <p:cNvPr id="31753" name="Line 10"/>
            <p:cNvSpPr>
              <a:spLocks noChangeShapeType="1"/>
            </p:cNvSpPr>
            <p:nvPr/>
          </p:nvSpPr>
          <p:spPr bwMode="auto">
            <a:xfrm flipV="1">
              <a:off x="2114" y="2544"/>
              <a:ext cx="4222" cy="15"/>
            </a:xfrm>
            <a:prstGeom prst="line">
              <a:avLst/>
            </a:prstGeom>
            <a:noFill/>
            <a:ln w="60325">
              <a:solidFill>
                <a:srgbClr val="000000"/>
              </a:solidFill>
              <a:round/>
              <a:headEnd/>
              <a:tailEnd/>
            </a:ln>
          </p:spPr>
          <p:txBody>
            <a:bodyPr wrap="square" lIns="82058" tIns="41029" rIns="82058" bIns="41029" anchor="ctr">
              <a:spAutoFit/>
            </a:bodyPr>
            <a:lstStyle/>
            <a:p>
              <a:endParaRPr lang="en-US" dirty="0"/>
            </a:p>
          </p:txBody>
        </p:sp>
      </p:grpSp>
      <p:sp>
        <p:nvSpPr>
          <p:cNvPr id="11" name="Rectangle 10"/>
          <p:cNvSpPr/>
          <p:nvPr/>
        </p:nvSpPr>
        <p:spPr>
          <a:xfrm>
            <a:off x="0" y="0"/>
            <a:ext cx="8915400" cy="1200329"/>
          </a:xfrm>
          <a:prstGeom prst="rect">
            <a:avLst/>
          </a:prstGeom>
        </p:spPr>
        <p:txBody>
          <a:bodyPr wrap="square">
            <a:spAutoFit/>
          </a:bodyPr>
          <a:lstStyle/>
          <a:p>
            <a:pPr algn="ctr" defTabSz="820738" eaLnBrk="0" hangingPunct="0"/>
            <a:r>
              <a:rPr lang="en-US" sz="3600" dirty="0">
                <a:latin typeface="Tahoma" pitchFamily="34" charset="0"/>
              </a:rPr>
              <a:t>Legislative Council Subcommittees</a:t>
            </a:r>
          </a:p>
          <a:p>
            <a:pPr algn="ctr" defTabSz="820738" eaLnBrk="0" hangingPunct="0"/>
            <a:r>
              <a:rPr lang="en-US" dirty="0">
                <a:latin typeface="Tahoma" pitchFamily="34" charset="0"/>
              </a:rPr>
              <a:t>That Influence Budgets &amp; Appropriations </a:t>
            </a:r>
          </a:p>
          <a:p>
            <a:pPr algn="ctr" defTabSz="820738" eaLnBrk="0" hangingPunct="0"/>
            <a:endParaRPr lang="en-US" dirty="0">
              <a:latin typeface="Tahoma" pitchFamily="34" charset="0"/>
            </a:endParaRPr>
          </a:p>
        </p:txBody>
      </p:sp>
      <p:sp>
        <p:nvSpPr>
          <p:cNvPr id="12" name="Text Box 2"/>
          <p:cNvSpPr txBox="1">
            <a:spLocks noChangeArrowheads="1"/>
          </p:cNvSpPr>
          <p:nvPr/>
        </p:nvSpPr>
        <p:spPr bwMode="auto">
          <a:xfrm>
            <a:off x="4953000" y="1600200"/>
            <a:ext cx="3886200" cy="1806408"/>
          </a:xfrm>
          <a:prstGeom prst="rect">
            <a:avLst/>
          </a:prstGeom>
          <a:noFill/>
          <a:ln w="9525">
            <a:noFill/>
            <a:miter lim="800000"/>
            <a:headEnd/>
            <a:tailEnd/>
          </a:ln>
        </p:spPr>
        <p:txBody>
          <a:bodyPr wrap="square" lIns="82058" tIns="41029" rIns="82058" bIns="41029" anchor="ctr">
            <a:spAutoFit/>
          </a:bodyPr>
          <a:lstStyle/>
          <a:p>
            <a:pPr defTabSz="820738" eaLnBrk="0" hangingPunct="0">
              <a:spcBef>
                <a:spcPct val="50000"/>
              </a:spcBef>
              <a:buFontTx/>
              <a:buChar char="•"/>
            </a:pPr>
            <a:r>
              <a:rPr lang="en-US" sz="2800" dirty="0">
                <a:latin typeface="Tahoma" pitchFamily="34" charset="0"/>
              </a:rPr>
              <a:t>Contracts</a:t>
            </a:r>
          </a:p>
          <a:p>
            <a:pPr defTabSz="820738" eaLnBrk="0" hangingPunct="0">
              <a:spcBef>
                <a:spcPct val="50000"/>
              </a:spcBef>
              <a:buFontTx/>
              <a:buChar char="•"/>
            </a:pPr>
            <a:r>
              <a:rPr lang="en-US" sz="2800" dirty="0">
                <a:latin typeface="Tahoma" pitchFamily="34" charset="0"/>
              </a:rPr>
              <a:t>Methods of Finance</a:t>
            </a:r>
          </a:p>
          <a:p>
            <a:pPr defTabSz="820738" eaLnBrk="0" hangingPunct="0">
              <a:spcBef>
                <a:spcPct val="50000"/>
              </a:spcBef>
              <a:buFontTx/>
              <a:buChar char="•"/>
            </a:pPr>
            <a:r>
              <a:rPr lang="en-US" sz="2800" dirty="0">
                <a:latin typeface="Tahoma" pitchFamily="34" charset="0"/>
              </a:rPr>
              <a:t>Discretionary Grants</a:t>
            </a:r>
          </a:p>
        </p:txBody>
      </p:sp>
      <p:sp>
        <p:nvSpPr>
          <p:cNvPr id="13" name="Rectangle 12"/>
          <p:cNvSpPr/>
          <p:nvPr/>
        </p:nvSpPr>
        <p:spPr>
          <a:xfrm>
            <a:off x="2590800" y="1676400"/>
            <a:ext cx="2362200" cy="584775"/>
          </a:xfrm>
          <a:prstGeom prst="rect">
            <a:avLst/>
          </a:prstGeom>
        </p:spPr>
        <p:txBody>
          <a:bodyPr wrap="square">
            <a:spAutoFit/>
          </a:bodyPr>
          <a:lstStyle/>
          <a:p>
            <a:pPr algn="ctr" defTabSz="820738" eaLnBrk="0" hangingPunct="0">
              <a:spcBef>
                <a:spcPct val="50000"/>
              </a:spcBef>
            </a:pPr>
            <a:r>
              <a:rPr lang="en-US" sz="3200" b="1" dirty="0">
                <a:latin typeface="Tahoma" pitchFamily="34" charset="0"/>
              </a:rPr>
              <a:t>REVIEW</a:t>
            </a:r>
          </a:p>
        </p:txBody>
      </p:sp>
      <p:grpSp>
        <p:nvGrpSpPr>
          <p:cNvPr id="14" name="Group 3"/>
          <p:cNvGrpSpPr>
            <a:grpSpLocks/>
          </p:cNvGrpSpPr>
          <p:nvPr/>
        </p:nvGrpSpPr>
        <p:grpSpPr bwMode="auto">
          <a:xfrm>
            <a:off x="228600" y="6096000"/>
            <a:ext cx="1143000" cy="533400"/>
            <a:chOff x="2640" y="796"/>
            <a:chExt cx="950" cy="949"/>
          </a:xfrm>
        </p:grpSpPr>
        <p:sp>
          <p:nvSpPr>
            <p:cNvPr id="15" name="Oval 4"/>
            <p:cNvSpPr>
              <a:spLocks noChangeArrowheads="1"/>
            </p:cNvSpPr>
            <p:nvPr/>
          </p:nvSpPr>
          <p:spPr bwMode="auto">
            <a:xfrm>
              <a:off x="2640" y="796"/>
              <a:ext cx="887" cy="887"/>
            </a:xfrm>
            <a:prstGeom prst="ellipse">
              <a:avLst/>
            </a:prstGeom>
            <a:solidFill>
              <a:srgbClr val="00007F"/>
            </a:solidFill>
            <a:ln w="0">
              <a:solidFill>
                <a:srgbClr val="000000"/>
              </a:solidFill>
              <a:round/>
              <a:headEnd/>
              <a:tailEnd/>
            </a:ln>
          </p:spPr>
          <p:txBody>
            <a:bodyPr lIns="0" tIns="0" rIns="0" bIns="0">
              <a:spAutoFit/>
            </a:bodyPr>
            <a:lstStyle/>
            <a:p>
              <a:endParaRPr lang="en-US" dirty="0"/>
            </a:p>
          </p:txBody>
        </p:sp>
        <p:grpSp>
          <p:nvGrpSpPr>
            <p:cNvPr id="16" name="Group 5"/>
            <p:cNvGrpSpPr>
              <a:grpSpLocks/>
            </p:cNvGrpSpPr>
            <p:nvPr/>
          </p:nvGrpSpPr>
          <p:grpSpPr bwMode="auto">
            <a:xfrm>
              <a:off x="2662" y="815"/>
              <a:ext cx="928" cy="930"/>
              <a:chOff x="2662" y="815"/>
              <a:chExt cx="928" cy="930"/>
            </a:xfrm>
          </p:grpSpPr>
          <p:sp>
            <p:nvSpPr>
              <p:cNvPr id="17" name="Oval 6"/>
              <p:cNvSpPr>
                <a:spLocks noChangeArrowheads="1"/>
              </p:cNvSpPr>
              <p:nvPr/>
            </p:nvSpPr>
            <p:spPr bwMode="auto">
              <a:xfrm>
                <a:off x="2703" y="858"/>
                <a:ext cx="887" cy="887"/>
              </a:xfrm>
              <a:prstGeom prst="ellipse">
                <a:avLst/>
              </a:prstGeom>
              <a:solidFill>
                <a:srgbClr val="000000"/>
              </a:solidFill>
              <a:ln w="9525">
                <a:noFill/>
                <a:round/>
                <a:headEnd/>
                <a:tailEnd/>
              </a:ln>
            </p:spPr>
            <p:txBody>
              <a:bodyPr wrap="none" lIns="0" tIns="0" rIns="0" bIns="0">
                <a:spAutoFit/>
              </a:bodyPr>
              <a:lstStyle/>
              <a:p>
                <a:endParaRPr lang="en-US" dirty="0"/>
              </a:p>
            </p:txBody>
          </p:sp>
          <p:sp>
            <p:nvSpPr>
              <p:cNvPr id="18" name="Oval 7"/>
              <p:cNvSpPr>
                <a:spLocks noChangeArrowheads="1"/>
              </p:cNvSpPr>
              <p:nvPr/>
            </p:nvSpPr>
            <p:spPr bwMode="auto">
              <a:xfrm>
                <a:off x="2662" y="815"/>
                <a:ext cx="815" cy="812"/>
              </a:xfrm>
              <a:prstGeom prst="ellipse">
                <a:avLst/>
              </a:prstGeom>
              <a:solidFill>
                <a:srgbClr val="0000A7"/>
              </a:solidFill>
              <a:ln w="9525">
                <a:noFill/>
                <a:round/>
                <a:headEnd/>
                <a:tailEnd/>
              </a:ln>
            </p:spPr>
            <p:txBody>
              <a:bodyPr wrap="none" lIns="0" tIns="0" rIns="0" bIns="0">
                <a:spAutoFit/>
              </a:bodyPr>
              <a:lstStyle/>
              <a:p>
                <a:endParaRPr lang="en-US" dirty="0"/>
              </a:p>
            </p:txBody>
          </p:sp>
          <p:sp>
            <p:nvSpPr>
              <p:cNvPr id="19" name="Oval 8"/>
              <p:cNvSpPr>
                <a:spLocks noChangeArrowheads="1"/>
              </p:cNvSpPr>
              <p:nvPr/>
            </p:nvSpPr>
            <p:spPr bwMode="auto">
              <a:xfrm>
                <a:off x="2690" y="833"/>
                <a:ext cx="737" cy="737"/>
              </a:xfrm>
              <a:prstGeom prst="ellipse">
                <a:avLst/>
              </a:prstGeom>
              <a:solidFill>
                <a:srgbClr val="0000C7"/>
              </a:solidFill>
              <a:ln w="9525">
                <a:noFill/>
                <a:round/>
                <a:headEnd/>
                <a:tailEnd/>
              </a:ln>
            </p:spPr>
            <p:txBody>
              <a:bodyPr wrap="none" lIns="0" tIns="0" rIns="0" bIns="0">
                <a:spAutoFit/>
              </a:bodyPr>
              <a:lstStyle/>
              <a:p>
                <a:endParaRPr lang="en-US" dirty="0"/>
              </a:p>
            </p:txBody>
          </p:sp>
          <p:sp>
            <p:nvSpPr>
              <p:cNvPr id="20" name="Oval 9"/>
              <p:cNvSpPr>
                <a:spLocks noChangeArrowheads="1"/>
              </p:cNvSpPr>
              <p:nvPr/>
            </p:nvSpPr>
            <p:spPr bwMode="auto">
              <a:xfrm>
                <a:off x="2709" y="849"/>
                <a:ext cx="668" cy="665"/>
              </a:xfrm>
              <a:prstGeom prst="ellipse">
                <a:avLst/>
              </a:prstGeom>
              <a:solidFill>
                <a:srgbClr val="0000EF"/>
              </a:solidFill>
              <a:ln w="9525">
                <a:noFill/>
                <a:round/>
                <a:headEnd/>
                <a:tailEnd/>
              </a:ln>
            </p:spPr>
            <p:txBody>
              <a:bodyPr wrap="none" lIns="0" tIns="0" rIns="0" bIns="0">
                <a:spAutoFit/>
              </a:bodyPr>
              <a:lstStyle/>
              <a:p>
                <a:endParaRPr lang="en-US" dirty="0"/>
              </a:p>
            </p:txBody>
          </p:sp>
          <p:sp>
            <p:nvSpPr>
              <p:cNvPr id="21" name="Oval 10"/>
              <p:cNvSpPr>
                <a:spLocks noChangeArrowheads="1"/>
              </p:cNvSpPr>
              <p:nvPr/>
            </p:nvSpPr>
            <p:spPr bwMode="auto">
              <a:xfrm>
                <a:off x="2737" y="865"/>
                <a:ext cx="590" cy="590"/>
              </a:xfrm>
              <a:prstGeom prst="ellipse">
                <a:avLst/>
              </a:prstGeom>
              <a:solidFill>
                <a:srgbClr val="1010FF"/>
              </a:solidFill>
              <a:ln w="9525">
                <a:noFill/>
                <a:round/>
                <a:headEnd/>
                <a:tailEnd/>
              </a:ln>
            </p:spPr>
            <p:txBody>
              <a:bodyPr wrap="none" lIns="0" tIns="0" rIns="0" bIns="0">
                <a:spAutoFit/>
              </a:bodyPr>
              <a:lstStyle/>
              <a:p>
                <a:endParaRPr lang="en-US" dirty="0"/>
              </a:p>
            </p:txBody>
          </p:sp>
          <p:sp>
            <p:nvSpPr>
              <p:cNvPr id="22" name="Oval 11"/>
              <p:cNvSpPr>
                <a:spLocks noChangeArrowheads="1"/>
              </p:cNvSpPr>
              <p:nvPr/>
            </p:nvSpPr>
            <p:spPr bwMode="auto">
              <a:xfrm>
                <a:off x="2759" y="887"/>
                <a:ext cx="515" cy="515"/>
              </a:xfrm>
              <a:prstGeom prst="ellipse">
                <a:avLst/>
              </a:prstGeom>
              <a:solidFill>
                <a:srgbClr val="3838FF"/>
              </a:solidFill>
              <a:ln w="9525">
                <a:noFill/>
                <a:round/>
                <a:headEnd/>
                <a:tailEnd/>
              </a:ln>
            </p:spPr>
            <p:txBody>
              <a:bodyPr wrap="none" lIns="0" tIns="0" rIns="0" bIns="0">
                <a:spAutoFit/>
              </a:bodyPr>
              <a:lstStyle/>
              <a:p>
                <a:endParaRPr lang="en-US" dirty="0"/>
              </a:p>
            </p:txBody>
          </p:sp>
          <p:sp>
            <p:nvSpPr>
              <p:cNvPr id="23" name="Oval 12"/>
              <p:cNvSpPr>
                <a:spLocks noChangeArrowheads="1"/>
              </p:cNvSpPr>
              <p:nvPr/>
            </p:nvSpPr>
            <p:spPr bwMode="auto">
              <a:xfrm>
                <a:off x="2784" y="905"/>
                <a:ext cx="440" cy="441"/>
              </a:xfrm>
              <a:prstGeom prst="ellipse">
                <a:avLst/>
              </a:prstGeom>
              <a:solidFill>
                <a:srgbClr val="5050FF"/>
              </a:solidFill>
              <a:ln w="9525">
                <a:noFill/>
                <a:round/>
                <a:headEnd/>
                <a:tailEnd/>
              </a:ln>
            </p:spPr>
            <p:txBody>
              <a:bodyPr wrap="none" lIns="0" tIns="0" rIns="0" bIns="0">
                <a:spAutoFit/>
              </a:bodyPr>
              <a:lstStyle/>
              <a:p>
                <a:endParaRPr lang="en-US" dirty="0"/>
              </a:p>
            </p:txBody>
          </p:sp>
          <p:sp>
            <p:nvSpPr>
              <p:cNvPr id="24" name="Oval 13"/>
              <p:cNvSpPr>
                <a:spLocks noChangeArrowheads="1"/>
              </p:cNvSpPr>
              <p:nvPr/>
            </p:nvSpPr>
            <p:spPr bwMode="auto">
              <a:xfrm>
                <a:off x="2806" y="921"/>
                <a:ext cx="365" cy="365"/>
              </a:xfrm>
              <a:prstGeom prst="ellipse">
                <a:avLst/>
              </a:prstGeom>
              <a:solidFill>
                <a:srgbClr val="7070FF"/>
              </a:solidFill>
              <a:ln w="9525">
                <a:noFill/>
                <a:round/>
                <a:headEnd/>
                <a:tailEnd/>
              </a:ln>
            </p:spPr>
            <p:txBody>
              <a:bodyPr wrap="none" lIns="0" tIns="0" rIns="0" bIns="0">
                <a:spAutoFit/>
              </a:bodyPr>
              <a:lstStyle/>
              <a:p>
                <a:endParaRPr lang="en-US" dirty="0"/>
              </a:p>
            </p:txBody>
          </p:sp>
          <p:sp>
            <p:nvSpPr>
              <p:cNvPr id="25" name="Oval 14"/>
              <p:cNvSpPr>
                <a:spLocks noChangeArrowheads="1"/>
              </p:cNvSpPr>
              <p:nvPr/>
            </p:nvSpPr>
            <p:spPr bwMode="auto">
              <a:xfrm>
                <a:off x="2834" y="940"/>
                <a:ext cx="287" cy="287"/>
              </a:xfrm>
              <a:prstGeom prst="ellipse">
                <a:avLst/>
              </a:prstGeom>
              <a:solidFill>
                <a:srgbClr val="9797FF"/>
              </a:solidFill>
              <a:ln w="9525">
                <a:noFill/>
                <a:round/>
                <a:headEnd/>
                <a:tailEnd/>
              </a:ln>
            </p:spPr>
            <p:txBody>
              <a:bodyPr wrap="none" lIns="0" tIns="0" rIns="0" bIns="0">
                <a:spAutoFit/>
              </a:bodyPr>
              <a:lstStyle/>
              <a:p>
                <a:endParaRPr lang="en-US" dirty="0"/>
              </a:p>
            </p:txBody>
          </p:sp>
          <p:sp>
            <p:nvSpPr>
              <p:cNvPr id="26" name="Oval 15"/>
              <p:cNvSpPr>
                <a:spLocks noChangeArrowheads="1"/>
              </p:cNvSpPr>
              <p:nvPr/>
            </p:nvSpPr>
            <p:spPr bwMode="auto">
              <a:xfrm>
                <a:off x="2856" y="955"/>
                <a:ext cx="215" cy="219"/>
              </a:xfrm>
              <a:prstGeom prst="ellipse">
                <a:avLst/>
              </a:prstGeom>
              <a:solidFill>
                <a:srgbClr val="B7B7FF"/>
              </a:solidFill>
              <a:ln w="9525">
                <a:noFill/>
                <a:round/>
                <a:headEnd/>
                <a:tailEnd/>
              </a:ln>
            </p:spPr>
            <p:txBody>
              <a:bodyPr wrap="none" lIns="0" tIns="0" rIns="0" bIns="0">
                <a:spAutoFit/>
              </a:bodyPr>
              <a:lstStyle/>
              <a:p>
                <a:endParaRPr lang="en-US" dirty="0"/>
              </a:p>
            </p:txBody>
          </p:sp>
          <p:sp>
            <p:nvSpPr>
              <p:cNvPr id="27" name="Oval 16"/>
              <p:cNvSpPr>
                <a:spLocks noChangeArrowheads="1"/>
              </p:cNvSpPr>
              <p:nvPr/>
            </p:nvSpPr>
            <p:spPr bwMode="auto">
              <a:xfrm>
                <a:off x="2881" y="977"/>
                <a:ext cx="140" cy="141"/>
              </a:xfrm>
              <a:prstGeom prst="ellipse">
                <a:avLst/>
              </a:prstGeom>
              <a:solidFill>
                <a:srgbClr val="DFDFFF"/>
              </a:solidFill>
              <a:ln w="9525">
                <a:noFill/>
                <a:round/>
                <a:headEnd/>
                <a:tailEnd/>
              </a:ln>
            </p:spPr>
            <p:txBody>
              <a:bodyPr wrap="none" lIns="0" tIns="0" rIns="0" bIns="0">
                <a:spAutoFit/>
              </a:bodyPr>
              <a:lstStyle/>
              <a:p>
                <a:endParaRPr lang="en-US" dirty="0"/>
              </a:p>
            </p:txBody>
          </p:sp>
          <p:sp>
            <p:nvSpPr>
              <p:cNvPr id="28" name="Oval 17"/>
              <p:cNvSpPr>
                <a:spLocks noChangeArrowheads="1"/>
              </p:cNvSpPr>
              <p:nvPr/>
            </p:nvSpPr>
            <p:spPr bwMode="auto">
              <a:xfrm>
                <a:off x="2903" y="996"/>
                <a:ext cx="68" cy="62"/>
              </a:xfrm>
              <a:prstGeom prst="ellipse">
                <a:avLst/>
              </a:prstGeom>
              <a:solidFill>
                <a:srgbClr val="FFFFFF"/>
              </a:solidFill>
              <a:ln w="9525">
                <a:noFill/>
                <a:round/>
                <a:headEnd/>
                <a:tailEnd/>
              </a:ln>
            </p:spPr>
            <p:txBody>
              <a:bodyPr wrap="none" lIns="0" tIns="0" rIns="0" bIns="0">
                <a:spAutoFit/>
              </a:bodyPr>
              <a:lstStyle/>
              <a:p>
                <a:endParaRPr lang="en-US" dirty="0"/>
              </a:p>
            </p:txBody>
          </p:sp>
          <p:sp>
            <p:nvSpPr>
              <p:cNvPr id="29" name="Rectangle 18"/>
              <p:cNvSpPr>
                <a:spLocks noChangeArrowheads="1"/>
              </p:cNvSpPr>
              <p:nvPr/>
            </p:nvSpPr>
            <p:spPr bwMode="auto">
              <a:xfrm>
                <a:off x="2833" y="1067"/>
                <a:ext cx="621" cy="479"/>
              </a:xfrm>
              <a:prstGeom prst="rect">
                <a:avLst/>
              </a:prstGeom>
              <a:noFill/>
              <a:ln w="9525">
                <a:noFill/>
                <a:miter lim="800000"/>
                <a:headEnd/>
                <a:tailEnd/>
              </a:ln>
            </p:spPr>
            <p:txBody>
              <a:bodyPr wrap="square" lIns="0" tIns="0" rIns="0" bIns="0">
                <a:spAutoFit/>
              </a:bodyPr>
              <a:lstStyle/>
              <a:p>
                <a:pPr defTabSz="820738" eaLnBrk="0" hangingPunct="0"/>
                <a:r>
                  <a:rPr lang="en-US" sz="1400" dirty="0">
                    <a:solidFill>
                      <a:srgbClr val="FFFFFF"/>
                    </a:solidFill>
                    <a:latin typeface="Tahoma" pitchFamily="34" charset="0"/>
                  </a:rPr>
                  <a:t>REVIEW</a:t>
                </a:r>
              </a:p>
              <a:p>
                <a:pPr defTabSz="820738" eaLnBrk="0" hangingPunct="0"/>
                <a:endParaRPr lang="en-US" sz="2100" dirty="0">
                  <a:solidFill>
                    <a:srgbClr val="FFFFFF"/>
                  </a:solidFill>
                  <a:latin typeface="Tahoma" pitchFamily="34" charset="0"/>
                </a:endParaRPr>
              </a:p>
            </p:txBody>
          </p:sp>
          <p:sp>
            <p:nvSpPr>
              <p:cNvPr id="30" name="Line 19"/>
              <p:cNvSpPr>
                <a:spLocks noChangeShapeType="1"/>
              </p:cNvSpPr>
              <p:nvPr/>
            </p:nvSpPr>
            <p:spPr bwMode="auto">
              <a:xfrm flipV="1">
                <a:off x="3530" y="1183"/>
                <a:ext cx="22" cy="3"/>
              </a:xfrm>
              <a:prstGeom prst="line">
                <a:avLst/>
              </a:prstGeom>
              <a:noFill/>
              <a:ln w="44450">
                <a:solidFill>
                  <a:srgbClr val="000000"/>
                </a:solidFill>
                <a:round/>
                <a:headEnd/>
                <a:tailEnd/>
              </a:ln>
            </p:spPr>
            <p:txBody>
              <a:bodyPr wrap="none" lIns="0" tIns="0" rIns="0" bIns="0">
                <a:spAutoFit/>
              </a:bodyPr>
              <a:lstStyle/>
              <a:p>
                <a:endParaRPr lang="en-US" dirty="0"/>
              </a:p>
            </p:txBody>
          </p:sp>
        </p:grpSp>
      </p:grpSp>
      <p:cxnSp>
        <p:nvCxnSpPr>
          <p:cNvPr id="31" name="Straight Connector 30"/>
          <p:cNvCxnSpPr/>
          <p:nvPr/>
        </p:nvCxnSpPr>
        <p:spPr>
          <a:xfrm>
            <a:off x="990600" y="1219200"/>
            <a:ext cx="670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C9F9C736-71A9-425C-9C65-5D4568E16146}"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7772400" cy="6155531"/>
          </a:xfrm>
          <a:prstGeom prst="rect">
            <a:avLst/>
          </a:prstGeom>
          <a:noFill/>
        </p:spPr>
        <p:txBody>
          <a:bodyPr wrap="square" rtlCol="0">
            <a:spAutoFit/>
          </a:bodyPr>
          <a:lstStyle/>
          <a:p>
            <a:pPr algn="ctr"/>
            <a:r>
              <a:rPr lang="en-US" sz="2800" b="1" u="sng" dirty="0">
                <a:solidFill>
                  <a:srgbClr val="FF0000"/>
                </a:solidFill>
              </a:rPr>
              <a:t>Legislative Process Summary </a:t>
            </a:r>
          </a:p>
          <a:p>
            <a:pPr algn="ctr"/>
            <a:endParaRPr lang="en-US" u="sng" dirty="0"/>
          </a:p>
          <a:p>
            <a:r>
              <a:rPr lang="en-US" sz="2400" b="1" dirty="0"/>
              <a:t>   </a:t>
            </a:r>
            <a:r>
              <a:rPr lang="en-US" sz="2400" b="1" u="sng" dirty="0"/>
              <a:t>Fiscal Session</a:t>
            </a:r>
          </a:p>
          <a:p>
            <a:endParaRPr lang="en-US" sz="2400" b="1" u="sng" dirty="0"/>
          </a:p>
          <a:p>
            <a:r>
              <a:rPr lang="en-US" dirty="0"/>
              <a:t>First Fiscal Session was held in 2010 and take place every even numbered year.</a:t>
            </a:r>
          </a:p>
          <a:p>
            <a:endParaRPr lang="en-US" dirty="0"/>
          </a:p>
          <a:p>
            <a:r>
              <a:rPr lang="en-US" dirty="0"/>
              <a:t>Fiscal Sessions are limited to Budget items or appropriation bills unless substantive legislation is authorized by the General Assembly with Identical Resolution passed by both chambers on the First Day of the Fiscal Session.</a:t>
            </a:r>
          </a:p>
          <a:p>
            <a:pPr marL="342900" indent="-342900">
              <a:buFont typeface="+mj-lt"/>
              <a:buAutoNum type="arabicPeriod"/>
            </a:pPr>
            <a:endParaRPr lang="en-US" dirty="0"/>
          </a:p>
          <a:p>
            <a:r>
              <a:rPr lang="en-US" dirty="0"/>
              <a:t>Fiscal Sessions are limited to 30 days unless extended by the General Assembly up to a maximum of 15 additional days (45 days is the maximum allowed).</a:t>
            </a:r>
          </a:p>
          <a:p>
            <a:pPr marL="342900" indent="-342900">
              <a:buFont typeface="+mj-lt"/>
              <a:buAutoNum type="arabicPeriod"/>
            </a:pPr>
            <a:endParaRPr lang="en-US" dirty="0"/>
          </a:p>
          <a:p>
            <a:r>
              <a:rPr lang="en-US" dirty="0"/>
              <a:t>JBC conducts the Pre Fiscal Session Budget Hearings </a:t>
            </a:r>
          </a:p>
          <a:p>
            <a:pPr marL="342900" indent="-342900">
              <a:buFont typeface="+mj-lt"/>
              <a:buAutoNum type="arabicPeriod"/>
            </a:pPr>
            <a:endParaRPr lang="en-US" dirty="0"/>
          </a:p>
          <a:p>
            <a:r>
              <a:rPr lang="en-US" dirty="0"/>
              <a:t>JBC meets and conducts business during the Fiscal Sessions the same as during a Regular Session. </a:t>
            </a:r>
            <a:endParaRPr lang="en-US" sz="1600" dirty="0"/>
          </a:p>
        </p:txBody>
      </p:sp>
      <p:sp>
        <p:nvSpPr>
          <p:cNvPr id="2" name="Slide Number Placeholder 1"/>
          <p:cNvSpPr>
            <a:spLocks noGrp="1"/>
          </p:cNvSpPr>
          <p:nvPr>
            <p:ph type="sldNum" sz="quarter" idx="12"/>
          </p:nvPr>
        </p:nvSpPr>
        <p:spPr/>
        <p:txBody>
          <a:bodyPr/>
          <a:lstStyle/>
          <a:p>
            <a:pPr>
              <a:defRPr/>
            </a:pPr>
            <a:fld id="{80B0CA99-F346-4E0A-841B-D955E8FFBBED}" type="slidenum">
              <a:rPr lang="en-US" smtClean="0"/>
              <a:pPr>
                <a:defRPr/>
              </a:pPr>
              <a:t>43</a:t>
            </a:fld>
            <a:endParaRPr lang="en-US" dirty="0"/>
          </a:p>
        </p:txBody>
      </p:sp>
    </p:spTree>
    <p:extLst>
      <p:ext uri="{BB962C8B-B14F-4D97-AF65-F5344CB8AC3E}">
        <p14:creationId xmlns:p14="http://schemas.microsoft.com/office/powerpoint/2010/main" val="290948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ernandezl\Desktop\power point\5-powerpoint- how a bill beomes a law.jpg"/>
          <p:cNvPicPr>
            <a:picLocks noChangeAspect="1" noChangeArrowheads="1"/>
          </p:cNvPicPr>
          <p:nvPr/>
        </p:nvPicPr>
        <p:blipFill>
          <a:blip r:embed="rId3" cstate="print"/>
          <a:srcRect/>
          <a:stretch>
            <a:fillRect/>
          </a:stretch>
        </p:blipFill>
        <p:spPr bwMode="auto">
          <a:xfrm>
            <a:off x="0" y="0"/>
            <a:ext cx="9144000" cy="70658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ernandezl\Desktop\power point\6-powerpoint- how a bill beomes a law.jpg"/>
          <p:cNvPicPr>
            <a:picLocks noChangeAspect="1" noChangeArrowheads="1"/>
          </p:cNvPicPr>
          <p:nvPr/>
        </p:nvPicPr>
        <p:blipFill>
          <a:blip r:embed="rId3" cstate="print"/>
          <a:srcRect/>
          <a:stretch>
            <a:fillRect/>
          </a:stretch>
        </p:blipFill>
        <p:spPr bwMode="auto">
          <a:xfrm>
            <a:off x="0" y="-76200"/>
            <a:ext cx="9144000" cy="70658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hernandezl\Desktop\power point\7-powerpoint- how a bill beomes a law.jpg"/>
          <p:cNvPicPr>
            <a:picLocks noChangeAspect="1" noChangeArrowheads="1"/>
          </p:cNvPicPr>
          <p:nvPr/>
        </p:nvPicPr>
        <p:blipFill>
          <a:blip r:embed="rId3" cstate="print"/>
          <a:srcRect/>
          <a:stretch>
            <a:fillRect/>
          </a:stretch>
        </p:blipFill>
        <p:spPr bwMode="auto">
          <a:xfrm>
            <a:off x="1" y="0"/>
            <a:ext cx="9144000" cy="70658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ernandezl\Desktop\power point\8-powerpoint- how a bill beomes a law.jpg"/>
          <p:cNvPicPr>
            <a:picLocks noChangeAspect="1" noChangeArrowheads="1"/>
          </p:cNvPicPr>
          <p:nvPr/>
        </p:nvPicPr>
        <p:blipFill>
          <a:blip r:embed="rId3" cstate="print"/>
          <a:srcRect/>
          <a:stretch>
            <a:fillRect/>
          </a:stretch>
        </p:blipFill>
        <p:spPr bwMode="auto">
          <a:xfrm>
            <a:off x="0" y="0"/>
            <a:ext cx="9144000" cy="70658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nandezl\Desktop\power point\How a Bill becomes a Law\9-powerpoint- how a bill beomes a law.jpg"/>
          <p:cNvPicPr>
            <a:picLocks noChangeAspect="1" noChangeArrowheads="1"/>
          </p:cNvPicPr>
          <p:nvPr/>
        </p:nvPicPr>
        <p:blipFill>
          <a:blip r:embed="rId2" cstate="print"/>
          <a:srcRect/>
          <a:stretch>
            <a:fillRect/>
          </a:stretch>
        </p:blipFill>
        <p:spPr bwMode="auto">
          <a:xfrm>
            <a:off x="0" y="0"/>
            <a:ext cx="9170895" cy="7086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7652</TotalTime>
  <Words>5903</Words>
  <Application>Microsoft Macintosh PowerPoint</Application>
  <PresentationFormat>On-screen Show (4:3)</PresentationFormat>
  <Paragraphs>587</Paragraphs>
  <Slides>43</Slides>
  <Notes>40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7" baseType="lpstr">
      <vt:lpstr>Brush Script MT</vt:lpstr>
      <vt:lpstr>??l??</vt:lpstr>
      <vt:lpstr>Adobe Gothic Std B</vt:lpstr>
      <vt:lpstr>Aharoni</vt:lpstr>
      <vt:lpstr>Arial</vt:lpstr>
      <vt:lpstr>Arial Rounded MT Bold</vt:lpstr>
      <vt:lpstr>Black Chancery</vt:lpstr>
      <vt:lpstr>Calibri</vt:lpstr>
      <vt:lpstr>Comic Sans MS</vt:lpstr>
      <vt:lpstr>Tahoma</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Budget Process </vt:lpstr>
      <vt:lpstr>PowerPoint Presentation</vt:lpstr>
      <vt:lpstr>PowerPoint Presentation</vt:lpstr>
      <vt:lpstr>Executive Roles in Budget Preparation Phase</vt:lpstr>
      <vt:lpstr>PowerPoint Presentation</vt:lpstr>
      <vt:lpstr>Budget Hearings = Appropriation Bills</vt:lpstr>
      <vt:lpstr>PowerPoint Presentation</vt:lpstr>
      <vt:lpstr>The Authorization Phase</vt:lpstr>
      <vt:lpstr>PowerPoint Presentation</vt:lpstr>
      <vt:lpstr>PowerPoint Presentation</vt:lpstr>
      <vt:lpstr>Types of Appropriation Bills</vt:lpstr>
      <vt:lpstr>PowerPoint Presentation</vt:lpstr>
      <vt:lpstr>PowerPoint Presentation</vt:lpstr>
      <vt:lpstr>PowerPoint Presentation</vt:lpstr>
      <vt:lpstr>Now that there is Appropriation or Spending Authority where does the money or funding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Lilia B. Hernandez</dc:creator>
  <cp:lastModifiedBy>Robbie Wills</cp:lastModifiedBy>
  <cp:revision>94</cp:revision>
  <dcterms:created xsi:type="dcterms:W3CDTF">2017-04-13T14:47:01Z</dcterms:created>
  <dcterms:modified xsi:type="dcterms:W3CDTF">2024-04-19T14:30:08Z</dcterms:modified>
</cp:coreProperties>
</file>