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Lst>
  <p:notesMasterIdLst>
    <p:notesMasterId r:id="rId36"/>
  </p:notesMasterIdLst>
  <p:sldIdLst>
    <p:sldId id="256" r:id="rId3"/>
    <p:sldId id="276" r:id="rId4"/>
    <p:sldId id="337" r:id="rId5"/>
    <p:sldId id="258" r:id="rId6"/>
    <p:sldId id="332" r:id="rId7"/>
    <p:sldId id="333" r:id="rId8"/>
    <p:sldId id="334" r:id="rId9"/>
    <p:sldId id="335" r:id="rId10"/>
    <p:sldId id="338" r:id="rId11"/>
    <p:sldId id="264" r:id="rId12"/>
    <p:sldId id="267" r:id="rId13"/>
    <p:sldId id="300" r:id="rId14"/>
    <p:sldId id="268" r:id="rId15"/>
    <p:sldId id="295" r:id="rId16"/>
    <p:sldId id="325" r:id="rId17"/>
    <p:sldId id="326" r:id="rId18"/>
    <p:sldId id="272" r:id="rId19"/>
    <p:sldId id="303" r:id="rId20"/>
    <p:sldId id="277" r:id="rId21"/>
    <p:sldId id="320" r:id="rId22"/>
    <p:sldId id="329" r:id="rId23"/>
    <p:sldId id="330" r:id="rId24"/>
    <p:sldId id="259" r:id="rId25"/>
    <p:sldId id="278" r:id="rId26"/>
    <p:sldId id="336" r:id="rId27"/>
    <p:sldId id="280" r:id="rId28"/>
    <p:sldId id="284" r:id="rId29"/>
    <p:sldId id="281" r:id="rId30"/>
    <p:sldId id="270" r:id="rId31"/>
    <p:sldId id="283" r:id="rId32"/>
    <p:sldId id="282" r:id="rId33"/>
    <p:sldId id="275" r:id="rId34"/>
    <p:sldId id="285"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DEE3A-F140-4D27-A56F-2DB34FA1561B}" v="3" dt="2024-04-15T22:37:58.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D3780F5-D95F-4EF7-A71E-7EC6A4162772}" type="datetimeFigureOut">
              <a:rPr lang="en-US" smtClean="0"/>
              <a:t>4/16/2024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A186B4F-6FE5-48C0-B50A-76BBD0F1C96F}" type="slidenum">
              <a:rPr lang="en-US" smtClean="0"/>
              <a:t>‹#›</a:t>
            </a:fld>
            <a:endParaRPr lang="en-US"/>
          </a:p>
        </p:txBody>
      </p:sp>
    </p:spTree>
    <p:extLst>
      <p:ext uri="{BB962C8B-B14F-4D97-AF65-F5344CB8AC3E}">
        <p14:creationId xmlns:p14="http://schemas.microsoft.com/office/powerpoint/2010/main" val="365467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1731963"/>
            <a:ext cx="6399212" cy="3600450"/>
          </a:xfrm>
        </p:spPr>
      </p:sp>
      <p:sp>
        <p:nvSpPr>
          <p:cNvPr id="3" name="Notes Placeholder 2"/>
          <p:cNvSpPr>
            <a:spLocks noGrp="1"/>
          </p:cNvSpPr>
          <p:nvPr>
            <p:ph type="body" idx="1"/>
          </p:nvPr>
        </p:nvSpPr>
        <p:spPr>
          <a:xfrm>
            <a:off x="636104" y="629587"/>
            <a:ext cx="5852160" cy="6453266"/>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0CF27-BD58-4AEF-95F7-096568B2F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3812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0CF27-BD58-4AEF-95F7-096568B2F8B1}" type="slidenum">
              <a:rPr lang="en-US" smtClean="0"/>
              <a:pPr/>
              <a:t>19</a:t>
            </a:fld>
            <a:endParaRPr lang="en-US" dirty="0"/>
          </a:p>
        </p:txBody>
      </p:sp>
    </p:spTree>
    <p:extLst>
      <p:ext uri="{BB962C8B-B14F-4D97-AF65-F5344CB8AC3E}">
        <p14:creationId xmlns:p14="http://schemas.microsoft.com/office/powerpoint/2010/main" val="283535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2203450"/>
            <a:ext cx="6400800" cy="3600450"/>
          </a:xfrm>
        </p:spPr>
      </p:sp>
      <p:sp>
        <p:nvSpPr>
          <p:cNvPr id="3" name="Notes Placeholder 2"/>
          <p:cNvSpPr>
            <a:spLocks noGrp="1"/>
          </p:cNvSpPr>
          <p:nvPr>
            <p:ph type="body" idx="1"/>
          </p:nvPr>
        </p:nvSpPr>
        <p:spPr>
          <a:xfrm>
            <a:off x="954157" y="786984"/>
            <a:ext cx="5852160" cy="7869836"/>
          </a:xfrm>
        </p:spPr>
        <p:txBody>
          <a:bodyPr/>
          <a:lstStyle/>
          <a:p>
            <a:endParaRPr lang="en-US" dirty="0"/>
          </a:p>
        </p:txBody>
      </p:sp>
      <p:sp>
        <p:nvSpPr>
          <p:cNvPr id="4" name="Slide Number Placeholder 3"/>
          <p:cNvSpPr>
            <a:spLocks noGrp="1"/>
          </p:cNvSpPr>
          <p:nvPr>
            <p:ph type="sldNum" sz="quarter" idx="5"/>
          </p:nvPr>
        </p:nvSpPr>
        <p:spPr/>
        <p:txBody>
          <a:bodyPr/>
          <a:lstStyle/>
          <a:p>
            <a:fld id="{7BA0CF27-BD58-4AEF-95F7-096568B2F8B1}" type="slidenum">
              <a:rPr lang="en-US" smtClean="0"/>
              <a:pPr/>
              <a:t>20</a:t>
            </a:fld>
            <a:endParaRPr lang="en-US" dirty="0"/>
          </a:p>
        </p:txBody>
      </p:sp>
    </p:spTree>
    <p:extLst>
      <p:ext uri="{BB962C8B-B14F-4D97-AF65-F5344CB8AC3E}">
        <p14:creationId xmlns:p14="http://schemas.microsoft.com/office/powerpoint/2010/main" val="301286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6104" y="4837254"/>
            <a:ext cx="5852160" cy="4320540"/>
          </a:xfrm>
        </p:spPr>
        <p:txBody>
          <a:bodyPr/>
          <a:lstStyle/>
          <a:p>
            <a:r>
              <a:rPr lang="en-US" dirty="0"/>
              <a:t>Note: Can be 30 years old and open an account as long as ONSET was diagnosed before age 26.</a:t>
            </a:r>
          </a:p>
          <a:p>
            <a:endParaRPr lang="en-US" dirty="0"/>
          </a:p>
        </p:txBody>
      </p:sp>
      <p:sp>
        <p:nvSpPr>
          <p:cNvPr id="4" name="Slide Number Placeholder 3"/>
          <p:cNvSpPr>
            <a:spLocks noGrp="1"/>
          </p:cNvSpPr>
          <p:nvPr>
            <p:ph type="sldNum" sz="quarter" idx="5"/>
          </p:nvPr>
        </p:nvSpPr>
        <p:spPr/>
        <p:txBody>
          <a:bodyPr/>
          <a:lstStyle/>
          <a:p>
            <a:fld id="{7BA0CF27-BD58-4AEF-95F7-096568B2F8B1}" type="slidenum">
              <a:rPr lang="en-US" smtClean="0"/>
              <a:pPr/>
              <a:t>11</a:t>
            </a:fld>
            <a:endParaRPr lang="en-US" dirty="0"/>
          </a:p>
        </p:txBody>
      </p:sp>
    </p:spTree>
    <p:extLst>
      <p:ext uri="{BB962C8B-B14F-4D97-AF65-F5344CB8AC3E}">
        <p14:creationId xmlns:p14="http://schemas.microsoft.com/office/powerpoint/2010/main" val="1727355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2203450"/>
            <a:ext cx="6400800" cy="3600450"/>
          </a:xfrm>
        </p:spPr>
      </p:sp>
      <p:sp>
        <p:nvSpPr>
          <p:cNvPr id="3" name="Notes Placeholder 2"/>
          <p:cNvSpPr>
            <a:spLocks noGrp="1"/>
          </p:cNvSpPr>
          <p:nvPr>
            <p:ph type="body" idx="1"/>
          </p:nvPr>
        </p:nvSpPr>
        <p:spPr>
          <a:xfrm>
            <a:off x="954157" y="786984"/>
            <a:ext cx="5852160" cy="7869836"/>
          </a:xfrm>
        </p:spPr>
        <p:txBody>
          <a:bodyPr/>
          <a:lstStyle/>
          <a:p>
            <a:endParaRPr lang="en-US" dirty="0"/>
          </a:p>
        </p:txBody>
      </p:sp>
      <p:sp>
        <p:nvSpPr>
          <p:cNvPr id="4" name="Slide Number Placeholder 3"/>
          <p:cNvSpPr>
            <a:spLocks noGrp="1"/>
          </p:cNvSpPr>
          <p:nvPr>
            <p:ph type="sldNum" sz="quarter" idx="5"/>
          </p:nvPr>
        </p:nvSpPr>
        <p:spPr/>
        <p:txBody>
          <a:bodyPr/>
          <a:lstStyle/>
          <a:p>
            <a:fld id="{7BA0CF27-BD58-4AEF-95F7-096568B2F8B1}" type="slidenum">
              <a:rPr lang="en-US" smtClean="0"/>
              <a:pPr/>
              <a:t>12</a:t>
            </a:fld>
            <a:endParaRPr lang="en-US" dirty="0"/>
          </a:p>
        </p:txBody>
      </p:sp>
    </p:spTree>
    <p:extLst>
      <p:ext uri="{BB962C8B-B14F-4D97-AF65-F5344CB8AC3E}">
        <p14:creationId xmlns:p14="http://schemas.microsoft.com/office/powerpoint/2010/main" val="34199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338263"/>
            <a:ext cx="6400800" cy="3600450"/>
          </a:xfrm>
        </p:spPr>
      </p:sp>
      <p:sp>
        <p:nvSpPr>
          <p:cNvPr id="3" name="Notes Placeholder 2"/>
          <p:cNvSpPr>
            <a:spLocks noGrp="1"/>
          </p:cNvSpPr>
          <p:nvPr>
            <p:ph type="body" idx="1"/>
          </p:nvPr>
        </p:nvSpPr>
        <p:spPr>
          <a:xfrm>
            <a:off x="731520" y="708285"/>
            <a:ext cx="5852160" cy="6925456"/>
          </a:xfrm>
        </p:spPr>
        <p:txBody>
          <a:bodyPr/>
          <a:lstStyle/>
          <a:p>
            <a:r>
              <a:rPr lang="en-US" dirty="0"/>
              <a:t>What can I pay for with my ABLE Account? We define…</a:t>
            </a:r>
          </a:p>
          <a:p>
            <a:endParaRPr lang="en-US" dirty="0"/>
          </a:p>
          <a:p>
            <a:r>
              <a:rPr lang="en-US" dirty="0"/>
              <a:t>Examples: grooming a guide dog, saving to start a SNT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Education, medical, housing, assistive technology….basically, any expense related to improving one’s quality of life.</a:t>
            </a:r>
          </a:p>
          <a:p>
            <a:endParaRPr lang="en-US" dirty="0"/>
          </a:p>
          <a:p>
            <a:r>
              <a:rPr lang="en-US" dirty="0"/>
              <a:t>Example of dog..covered expense. </a:t>
            </a:r>
          </a:p>
          <a:p>
            <a:endParaRPr lang="en-US" dirty="0"/>
          </a:p>
          <a:p>
            <a:r>
              <a:rPr lang="en-US" dirty="0"/>
              <a:t>We won’t ask for paperwork or receipt, but suggest you keep it in case audited or requested later.</a:t>
            </a:r>
          </a:p>
          <a:p>
            <a:endParaRPr lang="en-US" dirty="0"/>
          </a:p>
        </p:txBody>
      </p:sp>
      <p:sp>
        <p:nvSpPr>
          <p:cNvPr id="4" name="Slide Number Placeholder 3"/>
          <p:cNvSpPr>
            <a:spLocks noGrp="1"/>
          </p:cNvSpPr>
          <p:nvPr>
            <p:ph type="sldNum" sz="quarter" idx="5"/>
          </p:nvPr>
        </p:nvSpPr>
        <p:spPr/>
        <p:txBody>
          <a:bodyPr/>
          <a:lstStyle/>
          <a:p>
            <a:fld id="{7BA0CF27-BD58-4AEF-95F7-096568B2F8B1}" type="slidenum">
              <a:rPr lang="en-US" smtClean="0"/>
              <a:pPr/>
              <a:t>13</a:t>
            </a:fld>
            <a:endParaRPr lang="en-US" dirty="0"/>
          </a:p>
        </p:txBody>
      </p:sp>
    </p:spTree>
    <p:extLst>
      <p:ext uri="{BB962C8B-B14F-4D97-AF65-F5344CB8AC3E}">
        <p14:creationId xmlns:p14="http://schemas.microsoft.com/office/powerpoint/2010/main" val="337760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0CF27-BD58-4AEF-95F7-096568B2F8B1}" type="slidenum">
              <a:rPr lang="en-US" smtClean="0"/>
              <a:pPr/>
              <a:t>14</a:t>
            </a:fld>
            <a:endParaRPr lang="en-US" dirty="0"/>
          </a:p>
        </p:txBody>
      </p:sp>
    </p:spTree>
    <p:extLst>
      <p:ext uri="{BB962C8B-B14F-4D97-AF65-F5344CB8AC3E}">
        <p14:creationId xmlns:p14="http://schemas.microsoft.com/office/powerpoint/2010/main" val="1464889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0CF27-BD58-4AEF-95F7-096568B2F8B1}" type="slidenum">
              <a:rPr lang="en-US" smtClean="0"/>
              <a:pPr/>
              <a:t>15</a:t>
            </a:fld>
            <a:endParaRPr lang="en-US" dirty="0"/>
          </a:p>
        </p:txBody>
      </p:sp>
    </p:spTree>
    <p:extLst>
      <p:ext uri="{BB962C8B-B14F-4D97-AF65-F5344CB8AC3E}">
        <p14:creationId xmlns:p14="http://schemas.microsoft.com/office/powerpoint/2010/main" val="3037654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BA0CF27-BD58-4AEF-95F7-096568B2F8B1}" type="slidenum">
              <a:rPr lang="en-US" smtClean="0"/>
              <a:pPr/>
              <a:t>16</a:t>
            </a:fld>
            <a:endParaRPr lang="en-US" dirty="0"/>
          </a:p>
        </p:txBody>
      </p:sp>
      <p:sp>
        <p:nvSpPr>
          <p:cNvPr id="7" name="Notes Placeholder 2">
            <a:extLst>
              <a:ext uri="{FF2B5EF4-FFF2-40B4-BE49-F238E27FC236}">
                <a16:creationId xmlns:a16="http://schemas.microsoft.com/office/drawing/2014/main" id="{4F7748E2-C7D1-4611-90D0-0C902E0BB949}"/>
              </a:ext>
            </a:extLst>
          </p:cNvPr>
          <p:cNvSpPr txBox="1">
            <a:spLocks/>
          </p:cNvSpPr>
          <p:nvPr/>
        </p:nvSpPr>
        <p:spPr>
          <a:xfrm>
            <a:off x="636104" y="5012732"/>
            <a:ext cx="5693134" cy="4320540"/>
          </a:xfrm>
          <a:prstGeom prst="rect">
            <a:avLst/>
          </a:prstGeom>
        </p:spPr>
        <p:txBody>
          <a:bodyPr vert="horz" lIns="96396" tIns="48198" rIns="96396" bIns="48198"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a:p>
            <a:r>
              <a:rPr lang="en-US" b="1" dirty="0">
                <a:highlight>
                  <a:srgbClr val="FFFF00"/>
                </a:highlight>
              </a:rPr>
              <a:t>CHRIS PRESENT</a:t>
            </a:r>
          </a:p>
          <a:p>
            <a:endParaRPr lang="en-US" dirty="0"/>
          </a:p>
          <a:p>
            <a:r>
              <a:rPr lang="en-US" dirty="0"/>
              <a:t>Recognizing that everyone’s goals and risk levels vary, account owners have six different investment options to choose from, ranging from Aggressive to Conservative.</a:t>
            </a:r>
          </a:p>
          <a:p>
            <a:endParaRPr lang="en-US" dirty="0"/>
          </a:p>
          <a:p>
            <a:r>
              <a:rPr lang="en-US" dirty="0"/>
              <a:t>Account owners have the option to change their portfolio plan up to 2 times within a calendar year without any penalty.</a:t>
            </a:r>
          </a:p>
          <a:p>
            <a:endParaRPr lang="en-US" dirty="0"/>
          </a:p>
          <a:p>
            <a:r>
              <a:rPr lang="en-US" dirty="0"/>
              <a:t>There is a minimal investment fee charged </a:t>
            </a:r>
            <a:r>
              <a:rPr lang="en-US" u="sng" dirty="0"/>
              <a:t>quarterly</a:t>
            </a:r>
            <a:r>
              <a:rPr lang="en-US" dirty="0"/>
              <a:t>… it will range from 0.30% to 0.33% of the assets in the account.</a:t>
            </a:r>
          </a:p>
          <a:p>
            <a:endParaRPr lang="en-US" dirty="0"/>
          </a:p>
          <a:p>
            <a:r>
              <a:rPr lang="en-US" dirty="0"/>
              <a:t>Two of these portfolios offer an FDIC-insured </a:t>
            </a:r>
            <a:r>
              <a:rPr lang="en-US" b="1" dirty="0"/>
              <a:t>SAVINGS</a:t>
            </a:r>
            <a:r>
              <a:rPr lang="en-US" dirty="0"/>
              <a:t> option, which for some people can be helpful if they need to make occasional withdrawals.</a:t>
            </a:r>
          </a:p>
          <a:p>
            <a:endParaRPr lang="en-US" dirty="0"/>
          </a:p>
          <a:p>
            <a:pPr algn="l"/>
            <a:r>
              <a:rPr lang="en-US" dirty="0"/>
              <a:t>**FOR INDIVIDUAL AO’s….There is also a </a:t>
            </a:r>
            <a:r>
              <a:rPr lang="en-US" b="1" dirty="0"/>
              <a:t>cash-only </a:t>
            </a:r>
            <a:r>
              <a:rPr lang="en-US" b="1" i="0" dirty="0">
                <a:effectLst/>
              </a:rPr>
              <a:t>FDIC-insured checking account </a:t>
            </a:r>
            <a:r>
              <a:rPr lang="en-US" b="1" dirty="0"/>
              <a:t>o</a:t>
            </a:r>
            <a:r>
              <a:rPr lang="en-US" b="1" i="0" dirty="0">
                <a:effectLst/>
              </a:rPr>
              <a:t>ption</a:t>
            </a:r>
            <a:r>
              <a:rPr lang="en-US" b="0" i="0" dirty="0">
                <a:effectLst/>
              </a:rPr>
              <a:t>(through Fifth Third Bank) that lets people withdraw money using a debit card. So they can easily use your funds for everyday expenses</a:t>
            </a:r>
            <a:r>
              <a:rPr lang="en-US" dirty="0"/>
              <a:t> such as home care, medicine, or rent. </a:t>
            </a:r>
          </a:p>
          <a:p>
            <a:endParaRPr lang="en-US" dirty="0"/>
          </a:p>
        </p:txBody>
      </p:sp>
    </p:spTree>
    <p:extLst>
      <p:ext uri="{BB962C8B-B14F-4D97-AF65-F5344CB8AC3E}">
        <p14:creationId xmlns:p14="http://schemas.microsoft.com/office/powerpoint/2010/main" val="374982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1022350"/>
            <a:ext cx="6399212" cy="3600450"/>
          </a:xfrm>
        </p:spPr>
      </p:sp>
      <p:sp>
        <p:nvSpPr>
          <p:cNvPr id="3" name="Notes Placeholder 2"/>
          <p:cNvSpPr>
            <a:spLocks noGrp="1"/>
          </p:cNvSpPr>
          <p:nvPr>
            <p:ph type="body" idx="1"/>
          </p:nvPr>
        </p:nvSpPr>
        <p:spPr>
          <a:xfrm>
            <a:off x="731520" y="472190"/>
            <a:ext cx="5852160" cy="6925456"/>
          </a:xfrm>
        </p:spPr>
        <p:txBody>
          <a:bodyPr/>
          <a:lstStyle/>
          <a:p>
            <a:endParaRPr lang="en-US" dirty="0"/>
          </a:p>
        </p:txBody>
      </p:sp>
      <p:sp>
        <p:nvSpPr>
          <p:cNvPr id="4" name="Slide Number Placeholder 3"/>
          <p:cNvSpPr>
            <a:spLocks noGrp="1"/>
          </p:cNvSpPr>
          <p:nvPr>
            <p:ph type="sldNum" sz="quarter" idx="5"/>
          </p:nvPr>
        </p:nvSpPr>
        <p:spPr/>
        <p:txBody>
          <a:bodyPr/>
          <a:lstStyle/>
          <a:p>
            <a:fld id="{7BA0CF27-BD58-4AEF-95F7-096568B2F8B1}" type="slidenum">
              <a:rPr lang="en-US" smtClean="0"/>
              <a:pPr/>
              <a:t>17</a:t>
            </a:fld>
            <a:endParaRPr lang="en-US" dirty="0"/>
          </a:p>
        </p:txBody>
      </p:sp>
    </p:spTree>
    <p:extLst>
      <p:ext uri="{BB962C8B-B14F-4D97-AF65-F5344CB8AC3E}">
        <p14:creationId xmlns:p14="http://schemas.microsoft.com/office/powerpoint/2010/main" val="3682430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2189163"/>
            <a:ext cx="6399212" cy="3600450"/>
          </a:xfrm>
        </p:spPr>
      </p:sp>
      <p:sp>
        <p:nvSpPr>
          <p:cNvPr id="3" name="Notes Placeholder 2"/>
          <p:cNvSpPr>
            <a:spLocks noGrp="1"/>
          </p:cNvSpPr>
          <p:nvPr>
            <p:ph type="body" idx="1"/>
          </p:nvPr>
        </p:nvSpPr>
        <p:spPr>
          <a:xfrm>
            <a:off x="731520" y="1180476"/>
            <a:ext cx="5852160" cy="4879298"/>
          </a:xfrm>
        </p:spPr>
        <p:txBody>
          <a:bodyPr/>
          <a:lstStyle/>
          <a:p>
            <a:endParaRPr lang="en-US" dirty="0"/>
          </a:p>
        </p:txBody>
      </p:sp>
      <p:sp>
        <p:nvSpPr>
          <p:cNvPr id="4" name="Slide Number Placeholder 3"/>
          <p:cNvSpPr>
            <a:spLocks noGrp="1"/>
          </p:cNvSpPr>
          <p:nvPr>
            <p:ph type="sldNum" sz="quarter" idx="5"/>
          </p:nvPr>
        </p:nvSpPr>
        <p:spPr/>
        <p:txBody>
          <a:bodyPr/>
          <a:lstStyle/>
          <a:p>
            <a:fld id="{7BA0CF27-BD58-4AEF-95F7-096568B2F8B1}" type="slidenum">
              <a:rPr lang="en-US" smtClean="0"/>
              <a:pPr/>
              <a:t>18</a:t>
            </a:fld>
            <a:endParaRPr lang="en-US" dirty="0"/>
          </a:p>
        </p:txBody>
      </p:sp>
    </p:spTree>
    <p:extLst>
      <p:ext uri="{BB962C8B-B14F-4D97-AF65-F5344CB8AC3E}">
        <p14:creationId xmlns:p14="http://schemas.microsoft.com/office/powerpoint/2010/main" val="131795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jpe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5.jpe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6.jpe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7.jpe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9.jpeg"/><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20.tiff"/><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21.jpe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22.jpe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23.jpe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23DC5D-F487-4C89-BB46-C2F712345A36}" type="datetimeFigureOut">
              <a:rPr lang="en-US" smtClean="0"/>
              <a:pPr/>
              <a:t>4/16/2024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016A4FC-868B-4FD4-931E-9F8928909CB9}"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19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23DC5D-F487-4C89-BB46-C2F712345A36}"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6A4FC-868B-4FD4-931E-9F8928909CB9}" type="slidenum">
              <a:rPr lang="en-US" smtClean="0"/>
              <a:pPr/>
              <a:t>‹#›</a:t>
            </a:fld>
            <a:endParaRPr lang="en-US"/>
          </a:p>
        </p:txBody>
      </p:sp>
    </p:spTree>
    <p:extLst>
      <p:ext uri="{BB962C8B-B14F-4D97-AF65-F5344CB8AC3E}">
        <p14:creationId xmlns:p14="http://schemas.microsoft.com/office/powerpoint/2010/main" val="225517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3DC5D-F487-4C89-BB46-C2F712345A36}"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A4FC-868B-4FD4-931E-9F8928909CB9}"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29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3DC5D-F487-4C89-BB46-C2F712345A36}"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A4FC-868B-4FD4-931E-9F8928909CB9}"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253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3DC5D-F487-4C89-BB46-C2F712345A36}"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A4FC-868B-4FD4-931E-9F8928909CB9}" type="slidenum">
              <a:rPr lang="en-US" smtClean="0"/>
              <a:pPr/>
              <a:t>‹#›</a:t>
            </a:fld>
            <a:endParaRPr lang="en-US"/>
          </a:p>
        </p:txBody>
      </p:sp>
    </p:spTree>
    <p:extLst>
      <p:ext uri="{BB962C8B-B14F-4D97-AF65-F5344CB8AC3E}">
        <p14:creationId xmlns:p14="http://schemas.microsoft.com/office/powerpoint/2010/main" val="2214068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3DC5D-F487-4C89-BB46-C2F712345A36}"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A4FC-868B-4FD4-931E-9F8928909CB9}"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2101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3DC5D-F487-4C89-BB46-C2F712345A36}"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A4FC-868B-4FD4-931E-9F8928909CB9}"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869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3DC5D-F487-4C89-BB46-C2F712345A36}"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A4FC-868B-4FD4-931E-9F8928909CB9}"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2150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3DC5D-F487-4C89-BB46-C2F712345A36}"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A4FC-868B-4FD4-931E-9F8928909CB9}"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144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Freeform 12"/>
          <p:cNvSpPr/>
          <p:nvPr/>
        </p:nvSpPr>
        <p:spPr>
          <a:xfrm>
            <a:off x="-11289" y="-16933"/>
            <a:ext cx="11672712"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3838" y="4445001"/>
            <a:ext cx="11286260"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3818" y="1"/>
            <a:ext cx="7748313"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227691" y="213023"/>
            <a:ext cx="11307379"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01888" y="668338"/>
            <a:ext cx="10044699"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739283" y="3446831"/>
            <a:ext cx="1001608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892095" y="4714242"/>
            <a:ext cx="6143653" cy="942356"/>
          </a:xfrm>
        </p:spPr>
        <p:txBody>
          <a:bodyPr/>
          <a:lstStyle>
            <a:lvl1pPr algn="ctr">
              <a:defRPr sz="4200">
                <a:solidFill>
                  <a:schemeClr val="accent1">
                    <a:lumMod val="50000"/>
                  </a:schemeClr>
                </a:solidFill>
              </a:defRPr>
            </a:lvl1pPr>
          </a:lstStyle>
          <a:p>
            <a:endParaRPr lang="en-US" dirty="0"/>
          </a:p>
        </p:txBody>
      </p:sp>
      <p:sp>
        <p:nvSpPr>
          <p:cNvPr id="5" name="Footer Placeholder 4"/>
          <p:cNvSpPr>
            <a:spLocks noGrp="1"/>
          </p:cNvSpPr>
          <p:nvPr>
            <p:ph type="ftr" sz="quarter" idx="11"/>
          </p:nvPr>
        </p:nvSpPr>
        <p:spPr>
          <a:xfrm rot="21420000">
            <a:off x="-16178" y="4954636"/>
            <a:ext cx="398275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9868691" y="3819948"/>
            <a:ext cx="907187" cy="498470"/>
          </a:xfrm>
        </p:spPr>
        <p:txBody>
          <a:bodyPr/>
          <a:lstStyle>
            <a:lvl1pPr>
              <a:defRPr sz="2400">
                <a:solidFill>
                  <a:schemeClr val="tx1">
                    <a:lumMod val="75000"/>
                    <a:lumOff val="25000"/>
                  </a:schemeClr>
                </a:solidFill>
              </a:defRPr>
            </a:lvl1pPr>
          </a:lstStyle>
          <a:p>
            <a:fld id="{4BEF8244-108D-4D17-9A09-13EF56F18E6C}" type="slidenum">
              <a:rPr lang="en-US" smtClean="0"/>
              <a:pPr/>
              <a:t>‹#›</a:t>
            </a:fld>
            <a:endParaRPr lang="en-US" dirty="0"/>
          </a:p>
        </p:txBody>
      </p:sp>
      <p:sp>
        <p:nvSpPr>
          <p:cNvPr id="33" name="5-Point Star 32"/>
          <p:cNvSpPr/>
          <p:nvPr/>
        </p:nvSpPr>
        <p:spPr>
          <a:xfrm rot="21420000">
            <a:off x="4162602" y="5057183"/>
            <a:ext cx="687181"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4611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1"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129071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3DC5D-F487-4C89-BB46-C2F712345A36}"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A4FC-868B-4FD4-931E-9F8928909CB9}" type="slidenum">
              <a:rPr lang="en-US" smtClean="0"/>
              <a:pPr/>
              <a:t>‹#›</a:t>
            </a:fld>
            <a:endParaRPr lang="en-US"/>
          </a:p>
        </p:txBody>
      </p:sp>
    </p:spTree>
    <p:extLst>
      <p:ext uri="{BB962C8B-B14F-4D97-AF65-F5344CB8AC3E}">
        <p14:creationId xmlns:p14="http://schemas.microsoft.com/office/powerpoint/2010/main" val="1353091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2"/>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3617141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3"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5"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9"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497275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86093" y="2063396"/>
            <a:ext cx="4788423"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3"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87121" y="2063396"/>
            <a:ext cx="479556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70"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666448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1538906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2656685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4" y="685802"/>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3" y="2709054"/>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3544090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5877563"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63654" y="2"/>
            <a:ext cx="4216855"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2" y="2709054"/>
            <a:ext cx="587756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671362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2" y="685801"/>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3044418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2" y="685802"/>
            <a:ext cx="10396903"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81"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948759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3"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5"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3"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EF8244-108D-4D17-9A09-13EF56F18E6C}" type="slidenum">
              <a:rPr lang="en-US" smtClean="0"/>
              <a:pPr/>
              <a:t>‹#›</a:t>
            </a:fld>
            <a:endParaRPr lang="en-US" dirty="0"/>
          </a:p>
        </p:txBody>
      </p:sp>
      <p:sp>
        <p:nvSpPr>
          <p:cNvPr id="10" name="TextBox 9"/>
          <p:cNvSpPr txBox="1"/>
          <p:nvPr/>
        </p:nvSpPr>
        <p:spPr>
          <a:xfrm>
            <a:off x="539040" y="8878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10529529" y="290648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6390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3DC5D-F487-4C89-BB46-C2F712345A36}"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A4FC-868B-4FD4-931E-9F8928909CB9}"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514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1" y="1723856"/>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1"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2870768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1" y="685802"/>
            <a:ext cx="10394707"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3"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3"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3"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3857039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2"/>
            <a:ext cx="10396883"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7"/>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9"/>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1"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7"/>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235998" y="4389286"/>
            <a:ext cx="3311540"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1857215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1"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366669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2"/>
            <a:ext cx="2264647"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2" y="685802"/>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4029511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I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2468" y="3429001"/>
            <a:ext cx="4242251" cy="1050043"/>
          </a:xfrm>
          <a:prstGeom prst="rect">
            <a:avLst/>
          </a:prstGeom>
        </p:spPr>
      </p:pic>
      <p:sp>
        <p:nvSpPr>
          <p:cNvPr id="8" name="TextBox 7"/>
          <p:cNvSpPr txBox="1"/>
          <p:nvPr userDrawn="1"/>
        </p:nvSpPr>
        <p:spPr>
          <a:xfrm>
            <a:off x="1625600" y="5275930"/>
            <a:ext cx="93472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sz="1800" i="1" dirty="0">
                <a:latin typeface="Arial" panose="020B0604020202020204" pitchFamily="34" charset="0"/>
                <a:cs typeface="Arial" panose="020B0604020202020204" pitchFamily="34" charset="0"/>
              </a:rPr>
              <a:t>The National ABLE Alliance is a partnership of States dedicated to</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providing those</a:t>
            </a:r>
            <a:r>
              <a:rPr lang="en-US" sz="1800" i="1" baseline="0" dirty="0">
                <a:latin typeface="Arial" panose="020B0604020202020204" pitchFamily="34" charset="0"/>
                <a:cs typeface="Arial" panose="020B0604020202020204" pitchFamily="34" charset="0"/>
              </a:rPr>
              <a:t> living with disabilities </a:t>
            </a:r>
            <a:r>
              <a:rPr lang="en-US" sz="1800" i="1" dirty="0">
                <a:latin typeface="Arial" panose="020B0604020202020204" pitchFamily="34" charset="0"/>
                <a:cs typeface="Arial" panose="020B0604020202020204" pitchFamily="34" charset="0"/>
              </a:rPr>
              <a:t>with an ABLE investment</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product that offers multiple financial options at low cost.</a:t>
            </a:r>
          </a:p>
        </p:txBody>
      </p:sp>
      <p:sp>
        <p:nvSpPr>
          <p:cNvPr id="9" name="Rectangle 8"/>
          <p:cNvSpPr/>
          <p:nvPr userDrawn="1"/>
        </p:nvSpPr>
        <p:spPr>
          <a:xfrm>
            <a:off x="11887200" y="0"/>
            <a:ext cx="3048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 name="Straight Connector 9"/>
          <p:cNvCxnSpPr/>
          <p:nvPr userDrawn="1"/>
        </p:nvCxnSpPr>
        <p:spPr>
          <a:xfrm>
            <a:off x="115824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15"/>
          <p:cNvGrpSpPr/>
          <p:nvPr userDrawn="1"/>
        </p:nvGrpSpPr>
        <p:grpSpPr>
          <a:xfrm>
            <a:off x="0" y="609600"/>
            <a:ext cx="12192000" cy="2285999"/>
            <a:chOff x="0" y="3569563"/>
            <a:chExt cx="9753600" cy="2438399"/>
          </a:xfrm>
        </p:grpSpPr>
        <p:pic>
          <p:nvPicPr>
            <p:cNvPr id="17" name="Pictur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spTree>
    <p:extLst>
      <p:ext uri="{BB962C8B-B14F-4D97-AF65-F5344CB8AC3E}">
        <p14:creationId xmlns:p14="http://schemas.microsoft.com/office/powerpoint/2010/main" val="2914711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K_Title Slide">
    <p:spTree>
      <p:nvGrpSpPr>
        <p:cNvPr id="1" name=""/>
        <p:cNvGrpSpPr/>
        <p:nvPr/>
      </p:nvGrpSpPr>
      <p:grpSpPr>
        <a:xfrm>
          <a:off x="0" y="0"/>
          <a:ext cx="0" cy="0"/>
          <a:chOff x="0" y="0"/>
          <a:chExt cx="0" cy="0"/>
        </a:xfrm>
      </p:grpSpPr>
      <p:sp>
        <p:nvSpPr>
          <p:cNvPr id="9" name="Rectangle 8"/>
          <p:cNvSpPr/>
          <p:nvPr userDrawn="1"/>
        </p:nvSpPr>
        <p:spPr>
          <a:xfrm>
            <a:off x="11887200" y="0"/>
            <a:ext cx="3048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 name="Straight Connector 9"/>
          <p:cNvCxnSpPr/>
          <p:nvPr userDrawn="1"/>
        </p:nvCxnSpPr>
        <p:spPr>
          <a:xfrm>
            <a:off x="115824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12192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AK_ABLE.jpg"/>
          <p:cNvPicPr>
            <a:picLocks noChangeAspect="1"/>
          </p:cNvPicPr>
          <p:nvPr userDrawn="1"/>
        </p:nvPicPr>
        <p:blipFill>
          <a:blip r:embed="rId5" cstate="print"/>
          <a:stretch>
            <a:fillRect/>
          </a:stretch>
        </p:blipFill>
        <p:spPr>
          <a:xfrm>
            <a:off x="5419513" y="3444240"/>
            <a:ext cx="5500983" cy="1127760"/>
          </a:xfrm>
          <a:prstGeom prst="rect">
            <a:avLst/>
          </a:prstGeom>
        </p:spPr>
      </p:pic>
      <p:sp>
        <p:nvSpPr>
          <p:cNvPr id="15" name="TextBox 14"/>
          <p:cNvSpPr txBox="1"/>
          <p:nvPr userDrawn="1"/>
        </p:nvSpPr>
        <p:spPr>
          <a:xfrm>
            <a:off x="1625600" y="5275930"/>
            <a:ext cx="93472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sz="1800" i="1" dirty="0">
                <a:latin typeface="Arial" panose="020B0604020202020204" pitchFamily="34" charset="0"/>
                <a:cs typeface="Arial" panose="020B0604020202020204" pitchFamily="34" charset="0"/>
              </a:rPr>
              <a:t>The National ABLE Alliance is a partnership of States dedicated to</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providing those</a:t>
            </a:r>
            <a:r>
              <a:rPr lang="en-US" sz="1800" i="1" baseline="0" dirty="0">
                <a:latin typeface="Arial" panose="020B0604020202020204" pitchFamily="34" charset="0"/>
                <a:cs typeface="Arial" panose="020B0604020202020204" pitchFamily="34" charset="0"/>
              </a:rPr>
              <a:t> living with disabilities </a:t>
            </a:r>
            <a:r>
              <a:rPr lang="en-US" sz="1800" i="1" dirty="0">
                <a:latin typeface="Arial" panose="020B0604020202020204" pitchFamily="34" charset="0"/>
                <a:cs typeface="Arial" panose="020B0604020202020204" pitchFamily="34" charset="0"/>
              </a:rPr>
              <a:t>with an ABLE investment</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2367838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A_Title Slide">
    <p:spTree>
      <p:nvGrpSpPr>
        <p:cNvPr id="1" name=""/>
        <p:cNvGrpSpPr/>
        <p:nvPr/>
      </p:nvGrpSpPr>
      <p:grpSpPr>
        <a:xfrm>
          <a:off x="0" y="0"/>
          <a:ext cx="0" cy="0"/>
          <a:chOff x="0" y="0"/>
          <a:chExt cx="0" cy="0"/>
        </a:xfrm>
      </p:grpSpPr>
      <p:sp>
        <p:nvSpPr>
          <p:cNvPr id="9" name="Rectangle 8"/>
          <p:cNvSpPr/>
          <p:nvPr userDrawn="1"/>
        </p:nvSpPr>
        <p:spPr>
          <a:xfrm>
            <a:off x="11887200" y="0"/>
            <a:ext cx="3048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 name="Straight Connector 9"/>
          <p:cNvCxnSpPr/>
          <p:nvPr userDrawn="1"/>
        </p:nvCxnSpPr>
        <p:spPr>
          <a:xfrm>
            <a:off x="115824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12192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IA_ABLE_FNL.jpg"/>
          <p:cNvPicPr>
            <a:picLocks noChangeAspect="1"/>
          </p:cNvPicPr>
          <p:nvPr userDrawn="1"/>
        </p:nvPicPr>
        <p:blipFill>
          <a:blip r:embed="rId5" cstate="print"/>
          <a:srcRect l="12301" r="17406"/>
          <a:stretch>
            <a:fillRect/>
          </a:stretch>
        </p:blipFill>
        <p:spPr>
          <a:xfrm>
            <a:off x="6299200" y="3189433"/>
            <a:ext cx="4673600" cy="1611167"/>
          </a:xfrm>
          <a:prstGeom prst="rect">
            <a:avLst/>
          </a:prstGeom>
        </p:spPr>
      </p:pic>
      <p:sp>
        <p:nvSpPr>
          <p:cNvPr id="13" name="TextBox 12"/>
          <p:cNvSpPr txBox="1"/>
          <p:nvPr userDrawn="1"/>
        </p:nvSpPr>
        <p:spPr>
          <a:xfrm>
            <a:off x="1625600" y="5275930"/>
            <a:ext cx="93472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sz="1800" i="1" dirty="0">
                <a:latin typeface="Arial" panose="020B0604020202020204" pitchFamily="34" charset="0"/>
                <a:cs typeface="Arial" panose="020B0604020202020204" pitchFamily="34" charset="0"/>
              </a:rPr>
              <a:t>The National ABLE Alliance is a partnership of States dedicated to</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providing those</a:t>
            </a:r>
            <a:r>
              <a:rPr lang="en-US" sz="1800" i="1" baseline="0" dirty="0">
                <a:latin typeface="Arial" panose="020B0604020202020204" pitchFamily="34" charset="0"/>
                <a:cs typeface="Arial" panose="020B0604020202020204" pitchFamily="34" charset="0"/>
              </a:rPr>
              <a:t> living with disabilities </a:t>
            </a:r>
            <a:r>
              <a:rPr lang="en-US" sz="1800" i="1" dirty="0">
                <a:latin typeface="Arial" panose="020B0604020202020204" pitchFamily="34" charset="0"/>
                <a:cs typeface="Arial" panose="020B0604020202020204" pitchFamily="34" charset="0"/>
              </a:rPr>
              <a:t>with an ABLE investment</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3379395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L_Title Slide">
    <p:spTree>
      <p:nvGrpSpPr>
        <p:cNvPr id="1" name=""/>
        <p:cNvGrpSpPr/>
        <p:nvPr/>
      </p:nvGrpSpPr>
      <p:grpSpPr>
        <a:xfrm>
          <a:off x="0" y="0"/>
          <a:ext cx="0" cy="0"/>
          <a:chOff x="0" y="0"/>
          <a:chExt cx="0" cy="0"/>
        </a:xfrm>
      </p:grpSpPr>
      <p:sp>
        <p:nvSpPr>
          <p:cNvPr id="9" name="Rectangle 8"/>
          <p:cNvSpPr/>
          <p:nvPr userDrawn="1"/>
        </p:nvSpPr>
        <p:spPr>
          <a:xfrm>
            <a:off x="11887200" y="0"/>
            <a:ext cx="3048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 name="Straight Connector 9"/>
          <p:cNvCxnSpPr/>
          <p:nvPr userDrawn="1"/>
        </p:nvCxnSpPr>
        <p:spPr>
          <a:xfrm>
            <a:off x="115824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12192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2" name="Picture 11" descr="IL-ABLE.jpg"/>
          <p:cNvPicPr>
            <a:picLocks noChangeAspect="1"/>
          </p:cNvPicPr>
          <p:nvPr userDrawn="1"/>
        </p:nvPicPr>
        <p:blipFill>
          <a:blip r:embed="rId5" cstate="print"/>
          <a:srcRect l="-1478" t="21739" r="-1981" b="-8696"/>
          <a:stretch>
            <a:fillRect/>
          </a:stretch>
        </p:blipFill>
        <p:spPr>
          <a:xfrm>
            <a:off x="4854221" y="3429001"/>
            <a:ext cx="6152447" cy="791029"/>
          </a:xfrm>
          <a:prstGeom prst="rect">
            <a:avLst/>
          </a:prstGeom>
        </p:spPr>
      </p:pic>
      <p:sp>
        <p:nvSpPr>
          <p:cNvPr id="13" name="TextBox 12"/>
          <p:cNvSpPr txBox="1"/>
          <p:nvPr userDrawn="1"/>
        </p:nvSpPr>
        <p:spPr>
          <a:xfrm>
            <a:off x="1625600" y="5275930"/>
            <a:ext cx="93472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sz="1800" i="1" dirty="0">
                <a:latin typeface="Arial" panose="020B0604020202020204" pitchFamily="34" charset="0"/>
                <a:cs typeface="Arial" panose="020B0604020202020204" pitchFamily="34" charset="0"/>
              </a:rPr>
              <a:t>The National ABLE Alliance is a partnership of States dedicated to</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providing those</a:t>
            </a:r>
            <a:r>
              <a:rPr lang="en-US" sz="1800" i="1" baseline="0" dirty="0">
                <a:latin typeface="Arial" panose="020B0604020202020204" pitchFamily="34" charset="0"/>
                <a:cs typeface="Arial" panose="020B0604020202020204" pitchFamily="34" charset="0"/>
              </a:rPr>
              <a:t> living with disabilities </a:t>
            </a:r>
            <a:r>
              <a:rPr lang="en-US" sz="1800" i="1" dirty="0">
                <a:latin typeface="Arial" panose="020B0604020202020204" pitchFamily="34" charset="0"/>
                <a:cs typeface="Arial" panose="020B0604020202020204" pitchFamily="34" charset="0"/>
              </a:rPr>
              <a:t>with an ABLE investment</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3888894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S_Title Slide">
    <p:spTree>
      <p:nvGrpSpPr>
        <p:cNvPr id="1" name=""/>
        <p:cNvGrpSpPr/>
        <p:nvPr/>
      </p:nvGrpSpPr>
      <p:grpSpPr>
        <a:xfrm>
          <a:off x="0" y="0"/>
          <a:ext cx="0" cy="0"/>
          <a:chOff x="0" y="0"/>
          <a:chExt cx="0" cy="0"/>
        </a:xfrm>
      </p:grpSpPr>
      <p:sp>
        <p:nvSpPr>
          <p:cNvPr id="9" name="Rectangle 8"/>
          <p:cNvSpPr/>
          <p:nvPr userDrawn="1"/>
        </p:nvSpPr>
        <p:spPr>
          <a:xfrm>
            <a:off x="11887200" y="0"/>
            <a:ext cx="3048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 name="Straight Connector 9"/>
          <p:cNvCxnSpPr/>
          <p:nvPr userDrawn="1"/>
        </p:nvCxnSpPr>
        <p:spPr>
          <a:xfrm>
            <a:off x="115824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12192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Kansas_ABLE_Logo_w.tagline.jpg"/>
          <p:cNvPicPr>
            <a:picLocks noChangeAspect="1"/>
          </p:cNvPicPr>
          <p:nvPr userDrawn="1"/>
        </p:nvPicPr>
        <p:blipFill>
          <a:blip r:embed="rId5" cstate="print"/>
          <a:srcRect l="5258" t="7616" r="669" b="60596"/>
          <a:stretch>
            <a:fillRect/>
          </a:stretch>
        </p:blipFill>
        <p:spPr>
          <a:xfrm>
            <a:off x="6299200" y="3386668"/>
            <a:ext cx="4688840" cy="1029258"/>
          </a:xfrm>
          <a:prstGeom prst="rect">
            <a:avLst/>
          </a:prstGeom>
        </p:spPr>
      </p:pic>
      <p:sp>
        <p:nvSpPr>
          <p:cNvPr id="13" name="TextBox 12"/>
          <p:cNvSpPr txBox="1"/>
          <p:nvPr userDrawn="1"/>
        </p:nvSpPr>
        <p:spPr>
          <a:xfrm>
            <a:off x="1625600" y="5275930"/>
            <a:ext cx="93472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sz="1800" i="1" dirty="0">
                <a:latin typeface="Arial" panose="020B0604020202020204" pitchFamily="34" charset="0"/>
                <a:cs typeface="Arial" panose="020B0604020202020204" pitchFamily="34" charset="0"/>
              </a:rPr>
              <a:t>The National ABLE Alliance is a partnership of States dedicated to</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providing those</a:t>
            </a:r>
            <a:r>
              <a:rPr lang="en-US" sz="1800" i="1" baseline="0" dirty="0">
                <a:latin typeface="Arial" panose="020B0604020202020204" pitchFamily="34" charset="0"/>
                <a:cs typeface="Arial" panose="020B0604020202020204" pitchFamily="34" charset="0"/>
              </a:rPr>
              <a:t> living with disabilities </a:t>
            </a:r>
            <a:r>
              <a:rPr lang="en-US" sz="1800" i="1" dirty="0">
                <a:latin typeface="Arial" panose="020B0604020202020204" pitchFamily="34" charset="0"/>
                <a:cs typeface="Arial" panose="020B0604020202020204" pitchFamily="34" charset="0"/>
              </a:rPr>
              <a:t>with an ABLE investment</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1325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23DC5D-F487-4C89-BB46-C2F712345A36}"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6A4FC-868B-4FD4-931E-9F8928909CB9}" type="slidenum">
              <a:rPr lang="en-US" smtClean="0"/>
              <a:pPr/>
              <a:t>‹#›</a:t>
            </a:fld>
            <a:endParaRPr lang="en-US"/>
          </a:p>
        </p:txBody>
      </p:sp>
    </p:spTree>
    <p:extLst>
      <p:ext uri="{BB962C8B-B14F-4D97-AF65-F5344CB8AC3E}">
        <p14:creationId xmlns:p14="http://schemas.microsoft.com/office/powerpoint/2010/main" val="776265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O_Title Slide">
    <p:spTree>
      <p:nvGrpSpPr>
        <p:cNvPr id="1" name=""/>
        <p:cNvGrpSpPr/>
        <p:nvPr/>
      </p:nvGrpSpPr>
      <p:grpSpPr>
        <a:xfrm>
          <a:off x="0" y="0"/>
          <a:ext cx="0" cy="0"/>
          <a:chOff x="0" y="0"/>
          <a:chExt cx="0" cy="0"/>
        </a:xfrm>
      </p:grpSpPr>
      <p:sp>
        <p:nvSpPr>
          <p:cNvPr id="9" name="Rectangle 8"/>
          <p:cNvSpPr/>
          <p:nvPr userDrawn="1"/>
        </p:nvSpPr>
        <p:spPr>
          <a:xfrm>
            <a:off x="11887200" y="0"/>
            <a:ext cx="3048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 name="Straight Connector 9"/>
          <p:cNvCxnSpPr/>
          <p:nvPr userDrawn="1"/>
        </p:nvCxnSpPr>
        <p:spPr>
          <a:xfrm>
            <a:off x="115824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12192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Missouri ABLE Logo Final.jpg"/>
          <p:cNvPicPr>
            <a:picLocks noChangeAspect="1"/>
          </p:cNvPicPr>
          <p:nvPr userDrawn="1"/>
        </p:nvPicPr>
        <p:blipFill>
          <a:blip r:embed="rId5" cstate="print"/>
          <a:srcRect r="16499"/>
          <a:stretch>
            <a:fillRect/>
          </a:stretch>
        </p:blipFill>
        <p:spPr>
          <a:xfrm>
            <a:off x="8026401" y="3427242"/>
            <a:ext cx="3014132" cy="1199857"/>
          </a:xfrm>
          <a:prstGeom prst="rect">
            <a:avLst/>
          </a:prstGeom>
        </p:spPr>
      </p:pic>
      <p:sp>
        <p:nvSpPr>
          <p:cNvPr id="13" name="TextBox 12"/>
          <p:cNvSpPr txBox="1"/>
          <p:nvPr userDrawn="1"/>
        </p:nvSpPr>
        <p:spPr>
          <a:xfrm>
            <a:off x="1625600" y="5275930"/>
            <a:ext cx="93472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sz="1800" i="1" dirty="0">
                <a:latin typeface="Arial" panose="020B0604020202020204" pitchFamily="34" charset="0"/>
                <a:cs typeface="Arial" panose="020B0604020202020204" pitchFamily="34" charset="0"/>
              </a:rPr>
              <a:t>The National ABLE Alliance is a partnership of States dedicated to</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providing those</a:t>
            </a:r>
            <a:r>
              <a:rPr lang="en-US" sz="1800" i="1" baseline="0" dirty="0">
                <a:latin typeface="Arial" panose="020B0604020202020204" pitchFamily="34" charset="0"/>
                <a:cs typeface="Arial" panose="020B0604020202020204" pitchFamily="34" charset="0"/>
              </a:rPr>
              <a:t> living with disabilities </a:t>
            </a:r>
            <a:r>
              <a:rPr lang="en-US" sz="1800" i="1" dirty="0">
                <a:latin typeface="Arial" panose="020B0604020202020204" pitchFamily="34" charset="0"/>
                <a:cs typeface="Arial" panose="020B0604020202020204" pitchFamily="34" charset="0"/>
              </a:rPr>
              <a:t>with an ABLE investment</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2443365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N_Title Slide">
    <p:spTree>
      <p:nvGrpSpPr>
        <p:cNvPr id="1" name=""/>
        <p:cNvGrpSpPr/>
        <p:nvPr/>
      </p:nvGrpSpPr>
      <p:grpSpPr>
        <a:xfrm>
          <a:off x="0" y="0"/>
          <a:ext cx="0" cy="0"/>
          <a:chOff x="0" y="0"/>
          <a:chExt cx="0" cy="0"/>
        </a:xfrm>
      </p:grpSpPr>
      <p:sp>
        <p:nvSpPr>
          <p:cNvPr id="9" name="Rectangle 8"/>
          <p:cNvSpPr/>
          <p:nvPr userDrawn="1"/>
        </p:nvSpPr>
        <p:spPr>
          <a:xfrm>
            <a:off x="11887200" y="0"/>
            <a:ext cx="3048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 name="Straight Connector 9"/>
          <p:cNvCxnSpPr/>
          <p:nvPr userDrawn="1"/>
        </p:nvCxnSpPr>
        <p:spPr>
          <a:xfrm>
            <a:off x="115824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12192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MN_ABLE.jpg"/>
          <p:cNvPicPr>
            <a:picLocks noChangeAspect="1"/>
          </p:cNvPicPr>
          <p:nvPr userDrawn="1"/>
        </p:nvPicPr>
        <p:blipFill>
          <a:blip r:embed="rId5" cstate="print"/>
          <a:stretch>
            <a:fillRect/>
          </a:stretch>
        </p:blipFill>
        <p:spPr>
          <a:xfrm>
            <a:off x="4673601" y="3429001"/>
            <a:ext cx="6213055" cy="611543"/>
          </a:xfrm>
          <a:prstGeom prst="rect">
            <a:avLst/>
          </a:prstGeom>
        </p:spPr>
      </p:pic>
      <p:sp>
        <p:nvSpPr>
          <p:cNvPr id="13" name="TextBox 12"/>
          <p:cNvSpPr txBox="1"/>
          <p:nvPr userDrawn="1"/>
        </p:nvSpPr>
        <p:spPr>
          <a:xfrm>
            <a:off x="1625600" y="5275930"/>
            <a:ext cx="93472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sz="1800" i="1" dirty="0">
                <a:latin typeface="Arial" panose="020B0604020202020204" pitchFamily="34" charset="0"/>
                <a:cs typeface="Arial" panose="020B0604020202020204" pitchFamily="34" charset="0"/>
              </a:rPr>
              <a:t>The National ABLE Alliance is a partnership of States dedicated to</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providing those</a:t>
            </a:r>
            <a:r>
              <a:rPr lang="en-US" sz="1800" i="1" baseline="0" dirty="0">
                <a:latin typeface="Arial" panose="020B0604020202020204" pitchFamily="34" charset="0"/>
                <a:cs typeface="Arial" panose="020B0604020202020204" pitchFamily="34" charset="0"/>
              </a:rPr>
              <a:t> living with disabilities </a:t>
            </a:r>
            <a:r>
              <a:rPr lang="en-US" sz="1800" i="1" dirty="0">
                <a:latin typeface="Arial" panose="020B0604020202020204" pitchFamily="34" charset="0"/>
                <a:cs typeface="Arial" panose="020B0604020202020204" pitchFamily="34" charset="0"/>
              </a:rPr>
              <a:t>with an ABLE investment</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3615773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C_Title Slide">
    <p:spTree>
      <p:nvGrpSpPr>
        <p:cNvPr id="1" name=""/>
        <p:cNvGrpSpPr/>
        <p:nvPr/>
      </p:nvGrpSpPr>
      <p:grpSpPr>
        <a:xfrm>
          <a:off x="0" y="0"/>
          <a:ext cx="0" cy="0"/>
          <a:chOff x="0" y="0"/>
          <a:chExt cx="0" cy="0"/>
        </a:xfrm>
      </p:grpSpPr>
      <p:sp>
        <p:nvSpPr>
          <p:cNvPr id="9" name="Rectangle 8"/>
          <p:cNvSpPr/>
          <p:nvPr userDrawn="1"/>
        </p:nvSpPr>
        <p:spPr>
          <a:xfrm>
            <a:off x="11887200" y="0"/>
            <a:ext cx="3048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 name="Straight Connector 9"/>
          <p:cNvCxnSpPr/>
          <p:nvPr userDrawn="1"/>
        </p:nvCxnSpPr>
        <p:spPr>
          <a:xfrm>
            <a:off x="115824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12192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NC_Able_Logo.tif"/>
          <p:cNvPicPr>
            <a:picLocks noChangeAspect="1"/>
          </p:cNvPicPr>
          <p:nvPr userDrawn="1"/>
        </p:nvPicPr>
        <p:blipFill>
          <a:blip r:embed="rId5" cstate="print"/>
          <a:srcRect t="14493" r="-2364" b="13043"/>
          <a:stretch>
            <a:fillRect/>
          </a:stretch>
        </p:blipFill>
        <p:spPr>
          <a:xfrm>
            <a:off x="5689601" y="3352800"/>
            <a:ext cx="5311241" cy="1066800"/>
          </a:xfrm>
          <a:prstGeom prst="rect">
            <a:avLst/>
          </a:prstGeom>
        </p:spPr>
      </p:pic>
      <p:sp>
        <p:nvSpPr>
          <p:cNvPr id="13" name="TextBox 12"/>
          <p:cNvSpPr txBox="1"/>
          <p:nvPr userDrawn="1"/>
        </p:nvSpPr>
        <p:spPr>
          <a:xfrm>
            <a:off x="1625600" y="5275930"/>
            <a:ext cx="93472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sz="1800" i="1" dirty="0">
                <a:latin typeface="Arial" panose="020B0604020202020204" pitchFamily="34" charset="0"/>
                <a:cs typeface="Arial" panose="020B0604020202020204" pitchFamily="34" charset="0"/>
              </a:rPr>
              <a:t>The National ABLE Alliance is a partnership of States dedicated to</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providing those</a:t>
            </a:r>
            <a:r>
              <a:rPr lang="en-US" sz="1800" i="1" baseline="0" dirty="0">
                <a:latin typeface="Arial" panose="020B0604020202020204" pitchFamily="34" charset="0"/>
                <a:cs typeface="Arial" panose="020B0604020202020204" pitchFamily="34" charset="0"/>
              </a:rPr>
              <a:t> living with disabilities </a:t>
            </a:r>
            <a:r>
              <a:rPr lang="en-US" sz="1800" i="1" dirty="0">
                <a:latin typeface="Arial" panose="020B0604020202020204" pitchFamily="34" charset="0"/>
                <a:cs typeface="Arial" panose="020B0604020202020204" pitchFamily="34" charset="0"/>
              </a:rPr>
              <a:t>with an ABLE investment</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3236909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V_Title Slide">
    <p:spTree>
      <p:nvGrpSpPr>
        <p:cNvPr id="1" name=""/>
        <p:cNvGrpSpPr/>
        <p:nvPr/>
      </p:nvGrpSpPr>
      <p:grpSpPr>
        <a:xfrm>
          <a:off x="0" y="0"/>
          <a:ext cx="0" cy="0"/>
          <a:chOff x="0" y="0"/>
          <a:chExt cx="0" cy="0"/>
        </a:xfrm>
      </p:grpSpPr>
      <p:sp>
        <p:nvSpPr>
          <p:cNvPr id="9" name="Rectangle 8"/>
          <p:cNvSpPr/>
          <p:nvPr userDrawn="1"/>
        </p:nvSpPr>
        <p:spPr>
          <a:xfrm>
            <a:off x="11887200" y="0"/>
            <a:ext cx="3048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 name="Straight Connector 9"/>
          <p:cNvCxnSpPr/>
          <p:nvPr userDrawn="1"/>
        </p:nvCxnSpPr>
        <p:spPr>
          <a:xfrm>
            <a:off x="115824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12192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NV_ABLE.jpg"/>
          <p:cNvPicPr>
            <a:picLocks noChangeAspect="1"/>
          </p:cNvPicPr>
          <p:nvPr userDrawn="1"/>
        </p:nvPicPr>
        <p:blipFill>
          <a:blip r:embed="rId5" cstate="print"/>
          <a:stretch>
            <a:fillRect/>
          </a:stretch>
        </p:blipFill>
        <p:spPr>
          <a:xfrm>
            <a:off x="8636000" y="3429001"/>
            <a:ext cx="2291211" cy="1212915"/>
          </a:xfrm>
          <a:prstGeom prst="rect">
            <a:avLst/>
          </a:prstGeom>
        </p:spPr>
      </p:pic>
      <p:sp>
        <p:nvSpPr>
          <p:cNvPr id="13" name="TextBox 12"/>
          <p:cNvSpPr txBox="1"/>
          <p:nvPr userDrawn="1"/>
        </p:nvSpPr>
        <p:spPr>
          <a:xfrm>
            <a:off x="1625600" y="5275930"/>
            <a:ext cx="93472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sz="1800" i="1" dirty="0">
                <a:latin typeface="Arial" panose="020B0604020202020204" pitchFamily="34" charset="0"/>
                <a:cs typeface="Arial" panose="020B0604020202020204" pitchFamily="34" charset="0"/>
              </a:rPr>
              <a:t>The National ABLE Alliance is a partnership of States dedicated to</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providing those</a:t>
            </a:r>
            <a:r>
              <a:rPr lang="en-US" sz="1800" i="1" baseline="0" dirty="0">
                <a:latin typeface="Arial" panose="020B0604020202020204" pitchFamily="34" charset="0"/>
                <a:cs typeface="Arial" panose="020B0604020202020204" pitchFamily="34" charset="0"/>
              </a:rPr>
              <a:t> living with disabilities </a:t>
            </a:r>
            <a:r>
              <a:rPr lang="en-US" sz="1800" i="1" dirty="0">
                <a:latin typeface="Arial" panose="020B0604020202020204" pitchFamily="34" charset="0"/>
                <a:cs typeface="Arial" panose="020B0604020202020204" pitchFamily="34" charset="0"/>
              </a:rPr>
              <a:t>with an ABLE investment</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890729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J_Title Slide">
    <p:spTree>
      <p:nvGrpSpPr>
        <p:cNvPr id="1" name=""/>
        <p:cNvGrpSpPr/>
        <p:nvPr/>
      </p:nvGrpSpPr>
      <p:grpSpPr>
        <a:xfrm>
          <a:off x="0" y="0"/>
          <a:ext cx="0" cy="0"/>
          <a:chOff x="0" y="0"/>
          <a:chExt cx="0" cy="0"/>
        </a:xfrm>
      </p:grpSpPr>
      <p:sp>
        <p:nvSpPr>
          <p:cNvPr id="9" name="Rectangle 8"/>
          <p:cNvSpPr/>
          <p:nvPr userDrawn="1"/>
        </p:nvSpPr>
        <p:spPr>
          <a:xfrm>
            <a:off x="11887200" y="0"/>
            <a:ext cx="3048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 name="Straight Connector 9"/>
          <p:cNvCxnSpPr/>
          <p:nvPr userDrawn="1"/>
        </p:nvCxnSpPr>
        <p:spPr>
          <a:xfrm>
            <a:off x="115824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12192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NJ_ABLE.jpg"/>
          <p:cNvPicPr>
            <a:picLocks noChangeAspect="1"/>
          </p:cNvPicPr>
          <p:nvPr userDrawn="1"/>
        </p:nvPicPr>
        <p:blipFill>
          <a:blip r:embed="rId5" cstate="print"/>
          <a:stretch>
            <a:fillRect/>
          </a:stretch>
        </p:blipFill>
        <p:spPr>
          <a:xfrm>
            <a:off x="6400800" y="3429001"/>
            <a:ext cx="4526843" cy="932211"/>
          </a:xfrm>
          <a:prstGeom prst="rect">
            <a:avLst/>
          </a:prstGeom>
        </p:spPr>
      </p:pic>
      <p:sp>
        <p:nvSpPr>
          <p:cNvPr id="13" name="TextBox 12"/>
          <p:cNvSpPr txBox="1"/>
          <p:nvPr userDrawn="1"/>
        </p:nvSpPr>
        <p:spPr>
          <a:xfrm>
            <a:off x="1625600" y="5275930"/>
            <a:ext cx="93472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sz="1800" i="1" dirty="0">
                <a:latin typeface="Arial" panose="020B0604020202020204" pitchFamily="34" charset="0"/>
                <a:cs typeface="Arial" panose="020B0604020202020204" pitchFamily="34" charset="0"/>
              </a:rPr>
              <a:t>The National ABLE Alliance is a partnership of States dedicated to</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providing those</a:t>
            </a:r>
            <a:r>
              <a:rPr lang="en-US" sz="1800" i="1" baseline="0" dirty="0">
                <a:latin typeface="Arial" panose="020B0604020202020204" pitchFamily="34" charset="0"/>
                <a:cs typeface="Arial" panose="020B0604020202020204" pitchFamily="34" charset="0"/>
              </a:rPr>
              <a:t> living with disabilities </a:t>
            </a:r>
            <a:r>
              <a:rPr lang="en-US" sz="1800" i="1" dirty="0">
                <a:latin typeface="Arial" panose="020B0604020202020204" pitchFamily="34" charset="0"/>
                <a:cs typeface="Arial" panose="020B0604020202020204" pitchFamily="34" charset="0"/>
              </a:rPr>
              <a:t>with an ABLE investment</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18106347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A_Title Slide">
    <p:spTree>
      <p:nvGrpSpPr>
        <p:cNvPr id="1" name=""/>
        <p:cNvGrpSpPr/>
        <p:nvPr/>
      </p:nvGrpSpPr>
      <p:grpSpPr>
        <a:xfrm>
          <a:off x="0" y="0"/>
          <a:ext cx="0" cy="0"/>
          <a:chOff x="0" y="0"/>
          <a:chExt cx="0" cy="0"/>
        </a:xfrm>
      </p:grpSpPr>
      <p:sp>
        <p:nvSpPr>
          <p:cNvPr id="9" name="Rectangle 8"/>
          <p:cNvSpPr/>
          <p:nvPr userDrawn="1"/>
        </p:nvSpPr>
        <p:spPr>
          <a:xfrm>
            <a:off x="11887200" y="0"/>
            <a:ext cx="3048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 name="Straight Connector 9"/>
          <p:cNvCxnSpPr/>
          <p:nvPr userDrawn="1"/>
        </p:nvCxnSpPr>
        <p:spPr>
          <a:xfrm>
            <a:off x="115824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12192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PA-ABLE-Savings-Program-logo.jpg"/>
          <p:cNvPicPr>
            <a:picLocks noChangeAspect="1"/>
          </p:cNvPicPr>
          <p:nvPr userDrawn="1"/>
        </p:nvPicPr>
        <p:blipFill>
          <a:blip r:embed="rId5" cstate="print"/>
          <a:stretch>
            <a:fillRect/>
          </a:stretch>
        </p:blipFill>
        <p:spPr>
          <a:xfrm>
            <a:off x="8636000" y="3318933"/>
            <a:ext cx="2359379" cy="1312334"/>
          </a:xfrm>
          <a:prstGeom prst="rect">
            <a:avLst/>
          </a:prstGeom>
        </p:spPr>
      </p:pic>
      <p:sp>
        <p:nvSpPr>
          <p:cNvPr id="13" name="TextBox 12"/>
          <p:cNvSpPr txBox="1"/>
          <p:nvPr userDrawn="1"/>
        </p:nvSpPr>
        <p:spPr>
          <a:xfrm>
            <a:off x="1625600" y="5275930"/>
            <a:ext cx="9347200" cy="1277273"/>
          </a:xfrm>
          <a:prstGeom prst="rect">
            <a:avLst/>
          </a:prstGeom>
          <a:noFill/>
        </p:spPr>
        <p:txBody>
          <a:bodyPr wrap="square" rtlCol="0" anchor="b" anchorCtr="0">
            <a:spAutoFit/>
          </a:bodyPr>
          <a:lstStyle/>
          <a:p>
            <a:pPr algn="r">
              <a:spcBef>
                <a:spcPts val="600"/>
              </a:spcBef>
            </a:pPr>
            <a:r>
              <a:rPr lang="en-US" sz="1800" b="1" kern="1200" baseline="0" dirty="0">
                <a:solidFill>
                  <a:srgbClr val="0C4D7A"/>
                </a:solidFill>
                <a:latin typeface="Arial" panose="020B0604020202020204" pitchFamily="34" charset="0"/>
                <a:ea typeface="+mj-ea"/>
                <a:cs typeface="Arial" panose="020B0604020202020204" pitchFamily="34" charset="0"/>
              </a:rPr>
              <a:t>ABLE: </a:t>
            </a:r>
            <a:r>
              <a:rPr lang="en-US" sz="1800" kern="1200" baseline="0" dirty="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sz="1800" i="1" dirty="0">
                <a:latin typeface="Arial" panose="020B0604020202020204" pitchFamily="34" charset="0"/>
                <a:cs typeface="Arial" panose="020B0604020202020204" pitchFamily="34" charset="0"/>
              </a:rPr>
              <a:t>The National ABLE Alliance is a partnership of States dedicated to</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providing those</a:t>
            </a:r>
            <a:r>
              <a:rPr lang="en-US" sz="1800" i="1" baseline="0" dirty="0">
                <a:latin typeface="Arial" panose="020B0604020202020204" pitchFamily="34" charset="0"/>
                <a:cs typeface="Arial" panose="020B0604020202020204" pitchFamily="34" charset="0"/>
              </a:rPr>
              <a:t> living with disabilities </a:t>
            </a:r>
            <a:r>
              <a:rPr lang="en-US" sz="1800" i="1" dirty="0">
                <a:latin typeface="Arial" panose="020B0604020202020204" pitchFamily="34" charset="0"/>
                <a:cs typeface="Arial" panose="020B0604020202020204" pitchFamily="34" charset="0"/>
              </a:rPr>
              <a:t>with an ABLE investment</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product that offers multiple financial options at low cost.</a:t>
            </a:r>
          </a:p>
        </p:txBody>
      </p:sp>
    </p:spTree>
    <p:extLst>
      <p:ext uri="{BB962C8B-B14F-4D97-AF65-F5344CB8AC3E}">
        <p14:creationId xmlns:p14="http://schemas.microsoft.com/office/powerpoint/2010/main" val="19841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lIns="0" tIns="0" rIns="0" bIns="0" anchor="b" anchorCtr="0"/>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4BEF8244-108D-4D17-9A09-13EF56F18E6C}"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812800" y="1524000"/>
            <a:ext cx="104648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6062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423121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23DC5D-F487-4C89-BB46-C2F712345A36}" type="datetimeFigureOut">
              <a:rPr lang="en-US" smtClean="0"/>
              <a:pPr/>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6A4FC-868B-4FD4-931E-9F8928909CB9}"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3585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23DC5D-F487-4C89-BB46-C2F712345A36}" type="datetimeFigureOut">
              <a:rPr lang="en-US" smtClean="0"/>
              <a:pPr/>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16A4FC-868B-4FD4-931E-9F8928909CB9}"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733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3DC5D-F487-4C89-BB46-C2F712345A36}" type="datetimeFigureOut">
              <a:rPr lang="en-US" smtClean="0"/>
              <a:pPr/>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16A4FC-868B-4FD4-931E-9F8928909CB9}" type="slidenum">
              <a:rPr lang="en-US" smtClean="0"/>
              <a:pPr/>
              <a:t>‹#›</a:t>
            </a:fld>
            <a:endParaRPr lang="en-US"/>
          </a:p>
        </p:txBody>
      </p:sp>
    </p:spTree>
    <p:extLst>
      <p:ext uri="{BB962C8B-B14F-4D97-AF65-F5344CB8AC3E}">
        <p14:creationId xmlns:p14="http://schemas.microsoft.com/office/powerpoint/2010/main" val="152760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23DC5D-F487-4C89-BB46-C2F712345A36}"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6A4FC-868B-4FD4-931E-9F8928909CB9}"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88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23DC5D-F487-4C89-BB46-C2F712345A36}"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6A4FC-868B-4FD4-931E-9F8928909CB9}" type="slidenum">
              <a:rPr lang="en-US" smtClean="0"/>
              <a:pPr/>
              <a:t>‹#›</a:t>
            </a:fld>
            <a:endParaRPr lang="en-US"/>
          </a:p>
        </p:txBody>
      </p:sp>
    </p:spTree>
    <p:extLst>
      <p:ext uri="{BB962C8B-B14F-4D97-AF65-F5344CB8AC3E}">
        <p14:creationId xmlns:p14="http://schemas.microsoft.com/office/powerpoint/2010/main" val="163343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image" Target="../media/image9.jp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23DC5D-F487-4C89-BB46-C2F712345A36}" type="datetimeFigureOut">
              <a:rPr lang="en-US" smtClean="0"/>
              <a:pPr/>
              <a:t>4/16/2024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16A4FC-868B-4FD4-931E-9F8928909CB9}" type="slidenum">
              <a:rPr lang="en-US" smtClean="0"/>
              <a:pPr/>
              <a:t>‹#›</a:t>
            </a:fld>
            <a:endParaRPr lang="en-US"/>
          </a:p>
        </p:txBody>
      </p:sp>
    </p:spTree>
    <p:extLst>
      <p:ext uri="{BB962C8B-B14F-4D97-AF65-F5344CB8AC3E}">
        <p14:creationId xmlns:p14="http://schemas.microsoft.com/office/powerpoint/2010/main" val="33035467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2"/>
            <a:ext cx="12005351"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685801" y="685802"/>
            <a:ext cx="10396883"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85801"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endParaRPr lang="en-US" dirty="0"/>
          </a:p>
        </p:txBody>
      </p:sp>
      <p:sp>
        <p:nvSpPr>
          <p:cNvPr id="5" name="Footer Placeholder 4"/>
          <p:cNvSpPr>
            <a:spLocks noGrp="1"/>
          </p:cNvSpPr>
          <p:nvPr>
            <p:ph type="ftr" sz="quarter" idx="3"/>
          </p:nvPr>
        </p:nvSpPr>
        <p:spPr>
          <a:xfrm>
            <a:off x="685802" y="5757334"/>
            <a:ext cx="549971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7"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4BEF8244-108D-4D17-9A09-13EF56F18E6C}" type="slidenum">
              <a:rPr lang="en-US" smtClean="0"/>
              <a:pPr/>
              <a:t>‹#›</a:t>
            </a:fld>
            <a:endParaRPr lang="en-US" dirty="0"/>
          </a:p>
        </p:txBody>
      </p:sp>
      <p:sp>
        <p:nvSpPr>
          <p:cNvPr id="14" name="Rectangle 13"/>
          <p:cNvSpPr/>
          <p:nvPr userDrawn="1"/>
        </p:nvSpPr>
        <p:spPr>
          <a:xfrm>
            <a:off x="11887200" y="0"/>
            <a:ext cx="3048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6272723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Lst>
  <p:hf sldNum="0"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hyperlink" Target="https://www.congress.gov/bill/113th-congress/house-bill/5771/text/enr?r=123#H978F47ADFCF34BE285CE0350F5F89621"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alendly.com/specialneedstaskforce/consultation" TargetMode="External"/><Relationship Id="rId2" Type="http://schemas.openxmlformats.org/officeDocument/2006/relationships/hyperlink" Target="mailto:harry@specialneedstaskforce.com" TargetMode="External"/><Relationship Id="rId1" Type="http://schemas.openxmlformats.org/officeDocument/2006/relationships/slideLayout" Target="../slideLayouts/slideLayout2.xml"/><Relationship Id="rId4" Type="http://schemas.openxmlformats.org/officeDocument/2006/relationships/hyperlink" Target="http://www.specialneedstaskforc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harry@specialneedstaskforce.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6550-9445-4DF5-B193-61D054930E44}"/>
              </a:ext>
            </a:extLst>
          </p:cNvPr>
          <p:cNvSpPr>
            <a:spLocks noGrp="1"/>
          </p:cNvSpPr>
          <p:nvPr>
            <p:ph type="ctrTitle"/>
          </p:nvPr>
        </p:nvSpPr>
        <p:spPr>
          <a:xfrm>
            <a:off x="2008414" y="1819046"/>
            <a:ext cx="8175172" cy="1533754"/>
          </a:xfrm>
        </p:spPr>
        <p:txBody>
          <a:bodyPr>
            <a:noAutofit/>
          </a:bodyPr>
          <a:lstStyle/>
          <a:p>
            <a:r>
              <a:rPr lang="en-US" sz="4400" dirty="0">
                <a:solidFill>
                  <a:schemeClr val="tx1"/>
                </a:solidFill>
                <a:latin typeface="Tahoma" panose="020B0604030504040204" pitchFamily="34" charset="0"/>
                <a:ea typeface="Tahoma" panose="020B0604030504040204" pitchFamily="34" charset="0"/>
                <a:cs typeface="Tahoma" panose="020B0604030504040204" pitchFamily="34" charset="0"/>
              </a:rPr>
              <a:t>Estate Planning – Preserving Medicaid Eligibility </a:t>
            </a:r>
          </a:p>
        </p:txBody>
      </p:sp>
      <p:sp>
        <p:nvSpPr>
          <p:cNvPr id="3" name="Subtitle 2">
            <a:extLst>
              <a:ext uri="{FF2B5EF4-FFF2-40B4-BE49-F238E27FC236}">
                <a16:creationId xmlns:a16="http://schemas.microsoft.com/office/drawing/2014/main" id="{FB225777-83BB-4CFE-A642-4C16BB5B03EF}"/>
              </a:ext>
            </a:extLst>
          </p:cNvPr>
          <p:cNvSpPr>
            <a:spLocks noGrp="1"/>
          </p:cNvSpPr>
          <p:nvPr>
            <p:ph type="subTitle" idx="1"/>
          </p:nvPr>
        </p:nvSpPr>
        <p:spPr/>
        <p:txBody>
          <a:bodyPr>
            <a:normAutofit/>
          </a:bodyPr>
          <a:lstStyle/>
          <a:p>
            <a:r>
              <a:rPr lang="en-US" sz="3200" dirty="0">
                <a:effectLst/>
                <a:latin typeface="Tahoma" panose="020B0604030504040204" pitchFamily="34" charset="0"/>
                <a:ea typeface="Times New Roman" panose="02020603050405020304" pitchFamily="18" charset="0"/>
                <a:cs typeface="Times New Roman" panose="02020603050405020304" pitchFamily="18" charset="0"/>
              </a:rPr>
              <a:t>Special Needs Trust</a:t>
            </a:r>
          </a:p>
          <a:p>
            <a:r>
              <a:rPr lang="en-US" sz="3200" dirty="0">
                <a:latin typeface="Tahoma" panose="020B0604030504040204" pitchFamily="34" charset="0"/>
                <a:ea typeface="Calibri" panose="020F0502020204030204" pitchFamily="34" charset="0"/>
                <a:cs typeface="Times New Roman" panose="02020603050405020304" pitchFamily="18" charset="0"/>
              </a:rPr>
              <a:t>ABLE Accounts</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solidFill>
                <a:schemeClr val="accent1">
                  <a:lumMod val="75000"/>
                </a:schemeClr>
              </a:solidFill>
            </a:endParaRPr>
          </a:p>
        </p:txBody>
      </p:sp>
    </p:spTree>
    <p:extLst>
      <p:ext uri="{BB962C8B-B14F-4D97-AF65-F5344CB8AC3E}">
        <p14:creationId xmlns:p14="http://schemas.microsoft.com/office/powerpoint/2010/main" val="187614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
            <a:ext cx="7797662" cy="1151965"/>
          </a:xfrm>
        </p:spPr>
        <p:txBody>
          <a:bodyPr/>
          <a:lstStyle/>
          <a:p>
            <a:r>
              <a:rPr lang="en-US" sz="5400" dirty="0">
                <a:solidFill>
                  <a:schemeClr val="tx1"/>
                </a:solidFill>
                <a:latin typeface="Univers Condensed" panose="020B0706030502050204" pitchFamily="34" charset="0"/>
              </a:rPr>
              <a:t>What is ABLE?</a:t>
            </a:r>
          </a:p>
        </p:txBody>
      </p:sp>
      <p:sp>
        <p:nvSpPr>
          <p:cNvPr id="5" name="Content Placeholder 4"/>
          <p:cNvSpPr>
            <a:spLocks noGrp="1"/>
          </p:cNvSpPr>
          <p:nvPr>
            <p:ph sz="quarter" idx="13"/>
          </p:nvPr>
        </p:nvSpPr>
        <p:spPr>
          <a:xfrm>
            <a:off x="5046986" y="1289663"/>
            <a:ext cx="4965754" cy="3732366"/>
          </a:xfrm>
        </p:spPr>
        <p:txBody>
          <a:bodyPr>
            <a:noAutofit/>
          </a:bodyPr>
          <a:lstStyle/>
          <a:p>
            <a:pPr marL="0" indent="0">
              <a:buNone/>
            </a:pPr>
            <a:endParaRPr lang="en-US" sz="1800" cap="none" dirty="0">
              <a:latin typeface="Avenir LT Std 65 Medium" panose="020B0603020203020204"/>
            </a:endParaRPr>
          </a:p>
          <a:p>
            <a:pPr marL="0" indent="0">
              <a:buNone/>
            </a:pPr>
            <a:endParaRPr lang="en-US" sz="1800" cap="none" dirty="0">
              <a:latin typeface="Avenir LT Std 65 Medium" panose="020B0603020203020204"/>
            </a:endParaRPr>
          </a:p>
          <a:p>
            <a:pPr marL="0" indent="0">
              <a:buNone/>
            </a:pPr>
            <a:r>
              <a:rPr lang="en-US" sz="1800" cap="none" dirty="0">
                <a:latin typeface="Avenir LT Std 65 Medium" panose="020B0603020203020204"/>
              </a:rPr>
              <a:t>“</a:t>
            </a:r>
            <a:r>
              <a:rPr lang="en-US" sz="1700" b="1" cap="none" dirty="0">
                <a:latin typeface="Avenir LT Std 65 Medium" panose="020B0603020203020204"/>
              </a:rPr>
              <a:t>A</a:t>
            </a:r>
            <a:r>
              <a:rPr lang="en-US" sz="1700" cap="none" dirty="0">
                <a:latin typeface="Avenir LT Std 65 Medium" panose="020B0603020203020204"/>
              </a:rPr>
              <a:t>chieving a </a:t>
            </a:r>
            <a:r>
              <a:rPr lang="en-US" sz="1700" b="1" cap="none" dirty="0">
                <a:latin typeface="Avenir LT Std 65 Medium" panose="020B0603020203020204"/>
              </a:rPr>
              <a:t>B</a:t>
            </a:r>
            <a:r>
              <a:rPr lang="en-US" sz="1700" cap="none" dirty="0">
                <a:latin typeface="Avenir LT Std 65 Medium" panose="020B0603020203020204"/>
              </a:rPr>
              <a:t>etter </a:t>
            </a:r>
            <a:r>
              <a:rPr lang="en-US" sz="1700" b="1" cap="none" dirty="0">
                <a:latin typeface="Avenir LT Std 65 Medium" panose="020B0603020203020204"/>
              </a:rPr>
              <a:t>L</a:t>
            </a:r>
            <a:r>
              <a:rPr lang="en-US" sz="1700" cap="none" dirty="0">
                <a:latin typeface="Avenir LT Std 65 Medium" panose="020B0603020203020204"/>
              </a:rPr>
              <a:t>ife </a:t>
            </a:r>
            <a:r>
              <a:rPr lang="en-US" sz="1700" b="1" cap="none" dirty="0">
                <a:latin typeface="Avenir LT Std 65 Medium" panose="020B0603020203020204"/>
              </a:rPr>
              <a:t>E</a:t>
            </a:r>
            <a:r>
              <a:rPr lang="en-US" sz="1700" cap="none" dirty="0">
                <a:latin typeface="Avenir LT Std 65 Medium" panose="020B0603020203020204"/>
              </a:rPr>
              <a:t>xperience”</a:t>
            </a:r>
          </a:p>
          <a:p>
            <a:pPr marL="0" indent="0">
              <a:buNone/>
            </a:pPr>
            <a:endParaRPr lang="en-US" sz="1700" cap="none" dirty="0">
              <a:latin typeface="Avenir LT Std 65 Medium" panose="020B0603020203020204"/>
            </a:endParaRPr>
          </a:p>
          <a:p>
            <a:pPr marL="0" indent="0">
              <a:buNone/>
            </a:pPr>
            <a:r>
              <a:rPr lang="en-US" sz="1700" cap="none" dirty="0">
                <a:latin typeface="Avenir LT Std 65 Medium" panose="020B0603020203020204"/>
              </a:rPr>
              <a:t>Arkansas ABLE is an affordable savings and investment plan that makes it possible for people with disabilities and their families to save and invest their money for expenses related to living with a disability. </a:t>
            </a:r>
          </a:p>
          <a:p>
            <a:pPr marL="0" indent="0">
              <a:buNone/>
            </a:pPr>
            <a:endParaRPr lang="en-US" sz="1700" cap="none" dirty="0">
              <a:latin typeface="Avenir LT Std 65 Medium" panose="020B0603020203020204"/>
            </a:endParaRPr>
          </a:p>
          <a:p>
            <a:pPr marL="0" indent="0">
              <a:buNone/>
            </a:pPr>
            <a:r>
              <a:rPr lang="en-US" sz="1700" cap="none" dirty="0">
                <a:latin typeface="Avenir LT Std 65 Medium" panose="020B0603020203020204"/>
              </a:rPr>
              <a:t>It’s like a 529 savings plan that people with disabilities may use to pay for qualified expenses.</a:t>
            </a:r>
          </a:p>
          <a:p>
            <a:pPr marL="0" indent="0">
              <a:buNone/>
            </a:pPr>
            <a:endParaRPr lang="en-US" sz="1800" dirty="0">
              <a:latin typeface="Avenir LT Std 65 Medium" panose="020B0603020203020204"/>
            </a:endParaRPr>
          </a:p>
          <a:p>
            <a:pPr marL="0" indent="0">
              <a:buNone/>
            </a:pPr>
            <a:endParaRPr lang="en-US" sz="1800" dirty="0"/>
          </a:p>
          <a:p>
            <a:endParaRPr lang="en-US" sz="1800" dirty="0"/>
          </a:p>
        </p:txBody>
      </p:sp>
      <p:pic>
        <p:nvPicPr>
          <p:cNvPr id="6" name="Picture 5" descr="A close up of a sign&#10;&#10;Description automatically generated">
            <a:extLst>
              <a:ext uri="{FF2B5EF4-FFF2-40B4-BE49-F238E27FC236}">
                <a16:creationId xmlns:a16="http://schemas.microsoft.com/office/drawing/2014/main" id="{7B9DCB24-D7E8-4F88-BFA1-A226507EB4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0046" y="4722182"/>
            <a:ext cx="2552695" cy="1207109"/>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C454AADE-7020-43B9-A759-1BB5C70A5A52}"/>
              </a:ext>
            </a:extLst>
          </p:cNvPr>
          <p:cNvPicPr>
            <a:picLocks noChangeAspect="1"/>
          </p:cNvPicPr>
          <p:nvPr/>
        </p:nvPicPr>
        <p:blipFill rotWithShape="1">
          <a:blip r:embed="rId4"/>
          <a:srcRect l="7637" r="19809" b="725"/>
          <a:stretch/>
        </p:blipFill>
        <p:spPr>
          <a:xfrm>
            <a:off x="1905001" y="1289663"/>
            <a:ext cx="2895601" cy="34325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9992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666"/>
            <a:ext cx="4419600" cy="929935"/>
          </a:xfrm>
        </p:spPr>
        <p:txBody>
          <a:bodyPr/>
          <a:lstStyle/>
          <a:p>
            <a:r>
              <a:rPr lang="en-US" dirty="0">
                <a:solidFill>
                  <a:schemeClr val="tx1"/>
                </a:solidFill>
                <a:latin typeface="Univers Condensed" panose="020B0706030502050204" pitchFamily="34" charset="0"/>
              </a:rPr>
              <a:t>Who’s eligible?</a:t>
            </a:r>
          </a:p>
        </p:txBody>
      </p:sp>
      <p:sp>
        <p:nvSpPr>
          <p:cNvPr id="3" name="Content Placeholder 2"/>
          <p:cNvSpPr>
            <a:spLocks noGrp="1"/>
          </p:cNvSpPr>
          <p:nvPr>
            <p:ph sz="quarter" idx="13"/>
          </p:nvPr>
        </p:nvSpPr>
        <p:spPr>
          <a:xfrm>
            <a:off x="1676400" y="1000760"/>
            <a:ext cx="8382000" cy="4648200"/>
          </a:xfrm>
        </p:spPr>
        <p:txBody>
          <a:bodyPr>
            <a:normAutofit fontScale="92500" lnSpcReduction="10000"/>
          </a:bodyPr>
          <a:lstStyle/>
          <a:p>
            <a:pPr marL="457200" lvl="1" indent="0">
              <a:buNone/>
            </a:pPr>
            <a:endParaRPr lang="en-US" sz="2800" dirty="0">
              <a:latin typeface="Avenir LT Std 65 Medium" panose="020B0603020203020204" pitchFamily="34" charset="0"/>
            </a:endParaRPr>
          </a:p>
          <a:p>
            <a:pPr marL="457200" lvl="1" indent="0">
              <a:buNone/>
            </a:pPr>
            <a:r>
              <a:rPr lang="en-US" sz="2400" dirty="0">
                <a:latin typeface="Avenir LT Std 65 Medium" panose="020B0603020203020204" pitchFamily="34" charset="0"/>
              </a:rPr>
              <a:t>Eligible Individuals are those who:</a:t>
            </a:r>
          </a:p>
          <a:p>
            <a:pPr lvl="1"/>
            <a:r>
              <a:rPr lang="en-US" sz="2200" cap="none" dirty="0">
                <a:latin typeface="Avenir LT Std 65 Medium" panose="020B0603020203020204"/>
              </a:rPr>
              <a:t>Have a physical or mental disability that is expected to last for at least a year or can be terminal</a:t>
            </a:r>
          </a:p>
          <a:p>
            <a:pPr marL="274320" lvl="1" indent="0">
              <a:buNone/>
            </a:pPr>
            <a:r>
              <a:rPr lang="en-US" sz="2200" cap="none" dirty="0">
                <a:latin typeface="Avenir LT Std 65 Medium" panose="020B0603020203020204"/>
              </a:rPr>
              <a:t>      OR </a:t>
            </a:r>
          </a:p>
          <a:p>
            <a:pPr lvl="1"/>
            <a:r>
              <a:rPr lang="en-US" sz="2200" cap="none" dirty="0">
                <a:latin typeface="Avenir LT Std 65 Medium" panose="020B0603020203020204"/>
              </a:rPr>
              <a:t>Their disability is included on the Social Security Administration's list of compassionate allowances conditions</a:t>
            </a:r>
          </a:p>
          <a:p>
            <a:pPr marL="274320" lvl="1" indent="0">
              <a:buNone/>
            </a:pPr>
            <a:r>
              <a:rPr lang="en-US" sz="2200" cap="none" dirty="0">
                <a:latin typeface="Avenir LT Std 65 Medium" panose="020B0603020203020204"/>
              </a:rPr>
              <a:t>      AND</a:t>
            </a:r>
          </a:p>
          <a:p>
            <a:pPr lvl="1"/>
            <a:r>
              <a:rPr lang="en-US" sz="2200" cap="none" dirty="0">
                <a:latin typeface="Avenir LT Std 65 Medium" panose="020B0603020203020204"/>
              </a:rPr>
              <a:t>Onset of their disability occurred before age 26*</a:t>
            </a:r>
          </a:p>
          <a:p>
            <a:pPr marL="457200" lvl="1" indent="0">
              <a:buNone/>
            </a:pPr>
            <a:r>
              <a:rPr lang="en-US" sz="2200" cap="none" dirty="0">
                <a:latin typeface="Avenir LT Std 65 Medium" panose="020B0603020203020204"/>
              </a:rPr>
              <a:t>*</a:t>
            </a:r>
            <a:r>
              <a:rPr lang="en-US" sz="1500" i="1" cap="none" dirty="0">
                <a:latin typeface="Avenir LT Std 65 Medium" panose="020B0603020203020204"/>
              </a:rPr>
              <a:t>The ABLE Age Adjustment Act, which increases the age of onset from 26 years to 46 years, was adopted in December 2022. </a:t>
            </a:r>
            <a:r>
              <a:rPr lang="en-US" sz="1500" i="1" cap="none" dirty="0">
                <a:latin typeface="Avenir LT Std 65 Medium" panose="020B0603020203020204"/>
                <a:ea typeface="Calibri" panose="020F0502020204030204" pitchFamily="34" charset="0"/>
              </a:rPr>
              <a:t>This new eligibility age will go into effect beginning in 2026. Arkansas ABLE intends to adopt this change through State Legislative approval.</a:t>
            </a:r>
            <a:r>
              <a:rPr lang="en-US" sz="1500" i="1" cap="none" dirty="0">
                <a:latin typeface="Avenir LT Std 65 Medium" panose="020B0603020203020204"/>
              </a:rPr>
              <a:t> </a:t>
            </a:r>
          </a:p>
          <a:p>
            <a:pPr lvl="1"/>
            <a:endParaRPr lang="en-US" sz="2200" cap="none" dirty="0">
              <a:latin typeface="Avenir LT Std 65 Medium" panose="020B0603020203020204"/>
            </a:endParaRPr>
          </a:p>
          <a:p>
            <a:endParaRPr lang="en-US" dirty="0"/>
          </a:p>
          <a:p>
            <a:endParaRPr lang="en-US" dirty="0"/>
          </a:p>
        </p:txBody>
      </p:sp>
      <p:pic>
        <p:nvPicPr>
          <p:cNvPr id="5" name="Picture 4" descr="A close up of a sign&#10;&#10;Description automatically generated">
            <a:extLst>
              <a:ext uri="{FF2B5EF4-FFF2-40B4-BE49-F238E27FC236}">
                <a16:creationId xmlns:a16="http://schemas.microsoft.com/office/drawing/2014/main" id="{1D245EDD-16EC-4F75-9A85-6CE88C30E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051040"/>
            <a:ext cx="2209800" cy="10449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52559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1"/>
            <a:ext cx="7797662" cy="1151965"/>
          </a:xfrm>
        </p:spPr>
        <p:txBody>
          <a:bodyPr/>
          <a:lstStyle/>
          <a:p>
            <a:r>
              <a:rPr lang="en-US" sz="4800" dirty="0">
                <a:solidFill>
                  <a:schemeClr val="tx1"/>
                </a:solidFill>
                <a:latin typeface="Univers Condensed" panose="020B0706030502050204" pitchFamily="34" charset="0"/>
              </a:rPr>
              <a:t>ABLE preserves benefits</a:t>
            </a:r>
          </a:p>
        </p:txBody>
      </p:sp>
      <p:sp>
        <p:nvSpPr>
          <p:cNvPr id="5" name="Content Placeholder 4"/>
          <p:cNvSpPr>
            <a:spLocks noGrp="1"/>
          </p:cNvSpPr>
          <p:nvPr>
            <p:ph sz="quarter" idx="13"/>
          </p:nvPr>
        </p:nvSpPr>
        <p:spPr>
          <a:xfrm>
            <a:off x="5286147" y="1519519"/>
            <a:ext cx="4673462" cy="3509681"/>
          </a:xfrm>
        </p:spPr>
        <p:txBody>
          <a:bodyPr>
            <a:normAutofit lnSpcReduction="10000"/>
          </a:bodyPr>
          <a:lstStyle/>
          <a:p>
            <a:pPr marL="457200" lvl="1" indent="0">
              <a:buNone/>
            </a:pPr>
            <a:r>
              <a:rPr lang="en-US" sz="2200" cap="none" dirty="0">
                <a:latin typeface="Avenir LT Std 65 Medium" panose="020B0603020203020204"/>
              </a:rPr>
              <a:t>Savings in an ABLE account are NOT counted in determining eligibility for any federal needs-based benefits such as Medicaid, SSI</a:t>
            </a:r>
            <a:r>
              <a:rPr lang="en-US" sz="2200" cap="none" dirty="0">
                <a:latin typeface="Calibri" panose="020F0502020204030204" pitchFamily="34" charset="0"/>
                <a:cs typeface="Calibri" panose="020F0502020204030204" pitchFamily="34" charset="0"/>
              </a:rPr>
              <a:t>*</a:t>
            </a:r>
            <a:r>
              <a:rPr lang="en-US" sz="2200" cap="none" dirty="0">
                <a:latin typeface="Avenir LT Std 65 Medium" panose="020B0603020203020204"/>
              </a:rPr>
              <a:t>, SSDI, SNAP </a:t>
            </a:r>
            <a:r>
              <a:rPr lang="en-US" sz="2200" cap="none">
                <a:latin typeface="Avenir LT Std 65 Medium" panose="020B0603020203020204"/>
              </a:rPr>
              <a:t>or TANF.</a:t>
            </a:r>
            <a:endParaRPr lang="en-US" sz="2200" cap="none" dirty="0">
              <a:latin typeface="Avenir LT Std 65 Medium" panose="020B0603020203020204"/>
            </a:endParaRPr>
          </a:p>
          <a:p>
            <a:pPr marL="466725" marR="3810" lvl="1" indent="0">
              <a:spcBef>
                <a:spcPts val="431"/>
              </a:spcBef>
              <a:buClr>
                <a:srgbClr val="FF0000"/>
              </a:buClr>
              <a:buSzPct val="80000"/>
              <a:buNone/>
              <a:tabLst>
                <a:tab pos="352425" algn="l"/>
              </a:tabLst>
            </a:pPr>
            <a:endParaRPr lang="en-US" cap="none" dirty="0">
              <a:latin typeface="Calibri" panose="020F0502020204030204" pitchFamily="34" charset="0"/>
              <a:cs typeface="Calibri" panose="020F0502020204030204" pitchFamily="34" charset="0"/>
            </a:endParaRPr>
          </a:p>
          <a:p>
            <a:pPr marL="466725" marR="3810" lvl="1" indent="0">
              <a:spcBef>
                <a:spcPts val="431"/>
              </a:spcBef>
              <a:buClr>
                <a:srgbClr val="FF0000"/>
              </a:buClr>
              <a:buSzPct val="80000"/>
              <a:buNone/>
              <a:tabLst>
                <a:tab pos="352425" algn="l"/>
              </a:tabLst>
            </a:pPr>
            <a:endParaRPr lang="en-US" cap="none" dirty="0">
              <a:latin typeface="Calibri" panose="020F0502020204030204" pitchFamily="34" charset="0"/>
              <a:cs typeface="Calibri" panose="020F0502020204030204" pitchFamily="34" charset="0"/>
            </a:endParaRPr>
          </a:p>
          <a:p>
            <a:pPr marL="466725" marR="3810" lvl="1" indent="0">
              <a:spcBef>
                <a:spcPts val="431"/>
              </a:spcBef>
              <a:buClr>
                <a:srgbClr val="FF0000"/>
              </a:buClr>
              <a:buSzPct val="80000"/>
              <a:buNone/>
              <a:tabLst>
                <a:tab pos="352425" algn="l"/>
              </a:tabLst>
            </a:pPr>
            <a:r>
              <a:rPr lang="en-US" cap="none" dirty="0">
                <a:latin typeface="Calibri" panose="020F0502020204030204" pitchFamily="34" charset="0"/>
                <a:cs typeface="Calibri" panose="020F0502020204030204" pitchFamily="34" charset="0"/>
              </a:rPr>
              <a:t>*</a:t>
            </a:r>
            <a:r>
              <a:rPr lang="en-US" sz="1700" i="1" cap="none" dirty="0">
                <a:solidFill>
                  <a:srgbClr val="FFFFFF"/>
                </a:solidFill>
                <a:latin typeface="Avenir LT Std 65 Medium"/>
                <a:cs typeface="Century Gothic"/>
              </a:rPr>
              <a:t>Exception: </a:t>
            </a:r>
            <a:r>
              <a:rPr lang="en-US" sz="1700" i="1" cap="none" spc="-15" dirty="0">
                <a:solidFill>
                  <a:srgbClr val="FFFFFF"/>
                </a:solidFill>
                <a:latin typeface="Avenir LT Std 65 Medium"/>
                <a:cs typeface="Century Gothic"/>
              </a:rPr>
              <a:t>On</a:t>
            </a:r>
            <a:r>
              <a:rPr lang="en-US" sz="1700" i="1" cap="none" spc="-8" dirty="0">
                <a:solidFill>
                  <a:srgbClr val="FFFFFF"/>
                </a:solidFill>
                <a:latin typeface="Avenir LT Std 65 Medium"/>
                <a:cs typeface="Century Gothic"/>
              </a:rPr>
              <a:t>l</a:t>
            </a:r>
            <a:r>
              <a:rPr lang="en-US" sz="1700" i="1" cap="none" dirty="0">
                <a:solidFill>
                  <a:srgbClr val="FFFFFF"/>
                </a:solidFill>
                <a:latin typeface="Avenir LT Std 65 Medium"/>
                <a:cs typeface="Century Gothic"/>
              </a:rPr>
              <a:t>y</a:t>
            </a:r>
            <a:r>
              <a:rPr lang="en-US" sz="1700" i="1" cap="none" spc="-4" dirty="0">
                <a:solidFill>
                  <a:srgbClr val="FFFFFF"/>
                </a:solidFill>
                <a:latin typeface="Avenir LT Std 65 Medium"/>
                <a:cs typeface="Century Gothic"/>
              </a:rPr>
              <a:t> </a:t>
            </a:r>
            <a:r>
              <a:rPr lang="en-US" sz="1700" i="1" cap="none" dirty="0">
                <a:solidFill>
                  <a:srgbClr val="FFFFFF"/>
                </a:solidFill>
                <a:latin typeface="Avenir LT Std 65 Medium"/>
                <a:cs typeface="Century Gothic"/>
              </a:rPr>
              <a:t>w</a:t>
            </a:r>
            <a:r>
              <a:rPr lang="en-US" sz="1700" i="1" cap="none" spc="-15" dirty="0">
                <a:solidFill>
                  <a:srgbClr val="FFFFFF"/>
                </a:solidFill>
                <a:latin typeface="Avenir LT Std 65 Medium"/>
                <a:cs typeface="Century Gothic"/>
              </a:rPr>
              <a:t>hen</a:t>
            </a:r>
            <a:r>
              <a:rPr lang="en-US" sz="1700" i="1" cap="none" spc="-4" dirty="0">
                <a:solidFill>
                  <a:srgbClr val="FFFFFF"/>
                </a:solidFill>
                <a:latin typeface="Avenir LT Std 65 Medium"/>
                <a:cs typeface="Century Gothic"/>
              </a:rPr>
              <a:t> </a:t>
            </a:r>
            <a:r>
              <a:rPr lang="en-US" sz="1700" i="1" cap="none" spc="-8" dirty="0">
                <a:solidFill>
                  <a:srgbClr val="FFFFFF"/>
                </a:solidFill>
                <a:latin typeface="Avenir LT Std 65 Medium"/>
                <a:cs typeface="Century Gothic"/>
              </a:rPr>
              <a:t>t</a:t>
            </a:r>
            <a:r>
              <a:rPr lang="en-US" sz="1700" i="1" cap="none" spc="-15" dirty="0">
                <a:solidFill>
                  <a:srgbClr val="FFFFFF"/>
                </a:solidFill>
                <a:latin typeface="Avenir LT Std 65 Medium"/>
                <a:cs typeface="Century Gothic"/>
              </a:rPr>
              <a:t>he</a:t>
            </a:r>
            <a:r>
              <a:rPr lang="en-US" sz="1700" i="1" cap="none" dirty="0">
                <a:solidFill>
                  <a:srgbClr val="FFFFFF"/>
                </a:solidFill>
                <a:latin typeface="Avenir LT Std 65 Medium"/>
                <a:cs typeface="Century Gothic"/>
              </a:rPr>
              <a:t> </a:t>
            </a:r>
            <a:r>
              <a:rPr lang="en-US" sz="1700" i="1" cap="none" spc="-4" dirty="0">
                <a:solidFill>
                  <a:srgbClr val="FFFFFF"/>
                </a:solidFill>
                <a:latin typeface="Avenir LT Std 65 Medium"/>
                <a:cs typeface="Century Gothic"/>
              </a:rPr>
              <a:t>a</a:t>
            </a:r>
            <a:r>
              <a:rPr lang="en-US" sz="1700" i="1" cap="none" spc="-19" dirty="0">
                <a:solidFill>
                  <a:srgbClr val="FFFFFF"/>
                </a:solidFill>
                <a:latin typeface="Avenir LT Std 65 Medium"/>
                <a:cs typeface="Century Gothic"/>
              </a:rPr>
              <a:t>cc</a:t>
            </a:r>
            <a:r>
              <a:rPr lang="en-US" sz="1700" i="1" cap="none" spc="-15" dirty="0">
                <a:solidFill>
                  <a:srgbClr val="FFFFFF"/>
                </a:solidFill>
                <a:latin typeface="Avenir LT Std 65 Medium"/>
                <a:cs typeface="Century Gothic"/>
              </a:rPr>
              <a:t>oun</a:t>
            </a:r>
            <a:r>
              <a:rPr lang="en-US" sz="1700" i="1" cap="none" spc="-8" dirty="0">
                <a:solidFill>
                  <a:srgbClr val="FFFFFF"/>
                </a:solidFill>
                <a:latin typeface="Avenir LT Std 65 Medium"/>
                <a:cs typeface="Century Gothic"/>
              </a:rPr>
              <a:t>t</a:t>
            </a:r>
            <a:r>
              <a:rPr lang="en-US" sz="1700" i="1" cap="none" spc="-4" dirty="0">
                <a:solidFill>
                  <a:srgbClr val="FFFFFF"/>
                </a:solidFill>
                <a:latin typeface="Avenir LT Std 65 Medium"/>
                <a:cs typeface="Century Gothic"/>
              </a:rPr>
              <a:t> </a:t>
            </a:r>
            <a:r>
              <a:rPr lang="en-US" sz="1700" i="1" cap="none" spc="-15" dirty="0">
                <a:solidFill>
                  <a:srgbClr val="FFFFFF"/>
                </a:solidFill>
                <a:latin typeface="Avenir LT Std 65 Medium"/>
                <a:cs typeface="Century Gothic"/>
              </a:rPr>
              <a:t>ex</a:t>
            </a:r>
            <a:r>
              <a:rPr lang="en-US" sz="1700" i="1" cap="none" spc="-19" dirty="0">
                <a:solidFill>
                  <a:srgbClr val="FFFFFF"/>
                </a:solidFill>
                <a:latin typeface="Avenir LT Std 65 Medium"/>
                <a:cs typeface="Century Gothic"/>
              </a:rPr>
              <a:t>c</a:t>
            </a:r>
            <a:r>
              <a:rPr lang="en-US" sz="1700" i="1" cap="none" spc="-15" dirty="0">
                <a:solidFill>
                  <a:srgbClr val="FFFFFF"/>
                </a:solidFill>
                <a:latin typeface="Avenir LT Std 65 Medium"/>
                <a:cs typeface="Century Gothic"/>
              </a:rPr>
              <a:t>ee</a:t>
            </a:r>
            <a:r>
              <a:rPr lang="en-US" sz="1700" i="1" cap="none" spc="4" dirty="0">
                <a:solidFill>
                  <a:srgbClr val="FFFFFF"/>
                </a:solidFill>
                <a:latin typeface="Avenir LT Std 65 Medium"/>
                <a:cs typeface="Century Gothic"/>
              </a:rPr>
              <a:t>d</a:t>
            </a:r>
            <a:r>
              <a:rPr lang="en-US" sz="1700" i="1" cap="none" dirty="0">
                <a:solidFill>
                  <a:srgbClr val="FFFFFF"/>
                </a:solidFill>
                <a:latin typeface="Avenir LT Std 65 Medium"/>
                <a:cs typeface="Century Gothic"/>
              </a:rPr>
              <a:t>s $</a:t>
            </a:r>
            <a:r>
              <a:rPr lang="en-US" sz="1700" i="1" cap="none" spc="-4" dirty="0">
                <a:solidFill>
                  <a:srgbClr val="FFFFFF"/>
                </a:solidFill>
                <a:latin typeface="Avenir LT Std 65 Medium"/>
                <a:cs typeface="Century Gothic"/>
              </a:rPr>
              <a:t>100,000</a:t>
            </a:r>
            <a:endParaRPr lang="en-US" sz="1700" i="1" cap="none" dirty="0">
              <a:solidFill>
                <a:srgbClr val="FFFFFF"/>
              </a:solidFill>
              <a:latin typeface="Avenir LT Std 65 Medium"/>
              <a:cs typeface="Century Gothic"/>
            </a:endParaRPr>
          </a:p>
        </p:txBody>
      </p:sp>
      <p:pic>
        <p:nvPicPr>
          <p:cNvPr id="6" name="Picture 5" descr="A close up of a sign&#10;&#10;Description automatically generated">
            <a:extLst>
              <a:ext uri="{FF2B5EF4-FFF2-40B4-BE49-F238E27FC236}">
                <a16:creationId xmlns:a16="http://schemas.microsoft.com/office/drawing/2014/main" id="{7B9DCB24-D7E8-4F88-BFA1-A226507EB4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2879" y="5029200"/>
            <a:ext cx="2511721" cy="1187733"/>
          </a:xfrm>
          <a:prstGeom prst="rect">
            <a:avLst/>
          </a:prstGeom>
          <a:ln>
            <a:noFill/>
          </a:ln>
          <a:effectLst>
            <a:outerShdw blurRad="190500" algn="tl" rotWithShape="0">
              <a:srgbClr val="000000">
                <a:alpha val="70000"/>
              </a:srgbClr>
            </a:outerShdw>
          </a:effectLst>
        </p:spPr>
      </p:pic>
      <p:pic>
        <p:nvPicPr>
          <p:cNvPr id="8" name="Picture 7" descr="A picture containing person, indoor&#10;&#10;Description automatically generated">
            <a:extLst>
              <a:ext uri="{FF2B5EF4-FFF2-40B4-BE49-F238E27FC236}">
                <a16:creationId xmlns:a16="http://schemas.microsoft.com/office/drawing/2014/main" id="{154E936C-B496-B08A-7E03-B6940FE1727F}"/>
              </a:ext>
            </a:extLst>
          </p:cNvPr>
          <p:cNvPicPr>
            <a:picLocks noChangeAspect="1"/>
          </p:cNvPicPr>
          <p:nvPr/>
        </p:nvPicPr>
        <p:blipFill rotWithShape="1">
          <a:blip r:embed="rId4">
            <a:extLst>
              <a:ext uri="{28A0092B-C50C-407E-A947-70E740481C1C}">
                <a14:useLocalDpi xmlns:a14="http://schemas.microsoft.com/office/drawing/2010/main" val="0"/>
              </a:ext>
            </a:extLst>
          </a:blip>
          <a:srcRect l="35264"/>
          <a:stretch/>
        </p:blipFill>
        <p:spPr>
          <a:xfrm>
            <a:off x="2057400" y="1736866"/>
            <a:ext cx="3611880" cy="2590800"/>
          </a:xfrm>
          <a:prstGeom prst="rect">
            <a:avLst/>
          </a:prstGeom>
        </p:spPr>
      </p:pic>
    </p:spTree>
    <p:extLst>
      <p:ext uri="{BB962C8B-B14F-4D97-AF65-F5344CB8AC3E}">
        <p14:creationId xmlns:p14="http://schemas.microsoft.com/office/powerpoint/2010/main" val="2669689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169" y="305205"/>
            <a:ext cx="8166031" cy="1151965"/>
          </a:xfrm>
        </p:spPr>
        <p:txBody>
          <a:bodyPr/>
          <a:lstStyle/>
          <a:p>
            <a:r>
              <a:rPr lang="en-US" dirty="0">
                <a:solidFill>
                  <a:schemeClr val="tx1"/>
                </a:solidFill>
                <a:latin typeface="Univers Condensed" panose="020B0706030502050204" pitchFamily="34" charset="0"/>
              </a:rPr>
              <a:t>Qualified Disability Expenses</a:t>
            </a:r>
            <a:br>
              <a:rPr lang="en-US" dirty="0">
                <a:solidFill>
                  <a:schemeClr val="tx1"/>
                </a:solidFill>
                <a:latin typeface="Univers Condensed" panose="020B0706030502050204" pitchFamily="34" charset="0"/>
              </a:rPr>
            </a:br>
            <a:endParaRPr lang="en-US" dirty="0">
              <a:solidFill>
                <a:schemeClr val="tx1"/>
              </a:solidFill>
              <a:latin typeface="Univers Condensed" panose="020B0706030502050204" pitchFamily="34" charset="0"/>
            </a:endParaRPr>
          </a:p>
        </p:txBody>
      </p:sp>
      <p:sp>
        <p:nvSpPr>
          <p:cNvPr id="6" name="Content Placeholder 5"/>
          <p:cNvSpPr>
            <a:spLocks noGrp="1"/>
          </p:cNvSpPr>
          <p:nvPr>
            <p:ph sz="quarter" idx="13"/>
          </p:nvPr>
        </p:nvSpPr>
        <p:spPr>
          <a:xfrm>
            <a:off x="2001168" y="450180"/>
            <a:ext cx="7796030" cy="2402785"/>
          </a:xfrm>
        </p:spPr>
        <p:txBody>
          <a:bodyPr/>
          <a:lstStyle/>
          <a:p>
            <a:pPr marL="0" indent="0">
              <a:buNone/>
            </a:pPr>
            <a:r>
              <a:rPr lang="en-US" sz="1800" cap="none" dirty="0">
                <a:latin typeface="Avenir LT Std 65 Medium" panose="020B0603020203020204" pitchFamily="34" charset="0"/>
              </a:rPr>
              <a:t>A qualified disability expense is ANY expense incurred as a result of living with a disability and intended to maintain or improve quality of life. </a:t>
            </a:r>
            <a:r>
              <a:rPr lang="en-US" sz="1800" cap="none" dirty="0">
                <a:latin typeface="Avenir LT Std 65 Medium" panose="020B0603020203020204" pitchFamily="34" charset="0"/>
                <a:hlinkClick r:id="rId3">
                  <a:extLst>
                    <a:ext uri="{A12FA001-AC4F-418D-AE19-62706E023703}">
                      <ahyp:hlinkClr xmlns:ahyp="http://schemas.microsoft.com/office/drawing/2018/hyperlinkcolor" val="tx"/>
                    </a:ext>
                  </a:extLst>
                </a:hlinkClick>
              </a:rPr>
              <a:t>These include, but are not limited to</a:t>
            </a:r>
            <a:r>
              <a:rPr lang="en-US" sz="1800" cap="none" dirty="0">
                <a:latin typeface="Avenir LT Std 65 Medium" panose="020B0603020203020204" pitchFamily="34" charset="0"/>
              </a:rPr>
              <a:t>:</a:t>
            </a:r>
          </a:p>
          <a:p>
            <a:endParaRPr lang="en-US" dirty="0"/>
          </a:p>
        </p:txBody>
      </p:sp>
      <p:sp>
        <p:nvSpPr>
          <p:cNvPr id="11" name="Content Placeholder 5"/>
          <p:cNvSpPr txBox="1">
            <a:spLocks/>
          </p:cNvSpPr>
          <p:nvPr/>
        </p:nvSpPr>
        <p:spPr>
          <a:xfrm>
            <a:off x="1971181" y="2182117"/>
            <a:ext cx="3581400" cy="1981200"/>
          </a:xfrm>
          <a:prstGeom prst="rect">
            <a:avLst/>
          </a:prstGeom>
        </p:spPr>
        <p:txBody>
          <a:bodyPr/>
          <a:lstStyle>
            <a:lvl1pPr marL="0" indent="0" algn="l" defTabSz="914400" rtl="0" eaLnBrk="1" latinLnBrk="0" hangingPunct="1">
              <a:lnSpc>
                <a:spcPts val="2000"/>
              </a:lnSpc>
              <a:spcBef>
                <a:spcPts val="0"/>
              </a:spcBef>
              <a:spcAft>
                <a:spcPts val="600"/>
              </a:spcAft>
              <a:buFontTx/>
              <a:buNone/>
              <a:defRPr sz="18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40080" indent="-182880" algn="l" defTabSz="914400" rtl="0" eaLnBrk="1" latinLnBrk="0" hangingPunct="1">
              <a:lnSpc>
                <a:spcPts val="18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40080" indent="-182880" algn="l" defTabSz="914400" rtl="0" eaLnBrk="1" latinLnBrk="0" hangingPunct="1">
              <a:lnSpc>
                <a:spcPts val="1800"/>
              </a:lnSpc>
              <a:spcBef>
                <a:spcPts val="0"/>
              </a:spcBef>
              <a:spcAft>
                <a:spcPts val="600"/>
              </a:spcAft>
              <a:buClr>
                <a:schemeClr val="tx1">
                  <a:lumMod val="65000"/>
                  <a:lumOff val="35000"/>
                </a:schemeClr>
              </a:buClr>
              <a:buSzPct val="7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822960" indent="-182880" algn="l" defTabSz="914400" rtl="0" eaLnBrk="1" latinLnBrk="0" hangingPunct="1">
              <a:lnSpc>
                <a:spcPts val="1800"/>
              </a:lnSpc>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chemeClr val="accent1"/>
              </a:buClr>
            </a:pPr>
            <a:r>
              <a:rPr lang="en-US" sz="1700" dirty="0">
                <a:latin typeface="Avenir LT Std 65 Medium" panose="020B0603020203020204"/>
              </a:rPr>
              <a:t>Education</a:t>
            </a:r>
          </a:p>
          <a:p>
            <a:pPr lvl="1">
              <a:buClr>
                <a:srgbClr val="C00000"/>
              </a:buClr>
            </a:pPr>
            <a:r>
              <a:rPr lang="en-US" sz="1700" dirty="0">
                <a:latin typeface="Avenir LT Std 65 Medium" panose="020B0603020203020204"/>
              </a:rPr>
              <a:t>Health and wellness</a:t>
            </a:r>
          </a:p>
          <a:p>
            <a:pPr lvl="1">
              <a:buClr>
                <a:srgbClr val="C00000"/>
              </a:buClr>
            </a:pPr>
            <a:r>
              <a:rPr lang="en-US" sz="1700" dirty="0">
                <a:latin typeface="Avenir LT Std 65 Medium" panose="020B0603020203020204"/>
              </a:rPr>
              <a:t>Housing </a:t>
            </a:r>
          </a:p>
          <a:p>
            <a:pPr lvl="1">
              <a:buClr>
                <a:srgbClr val="C00000"/>
              </a:buClr>
            </a:pPr>
            <a:r>
              <a:rPr lang="en-US" sz="1700" dirty="0">
                <a:latin typeface="Avenir LT Std 65 Medium" panose="020B0603020203020204"/>
              </a:rPr>
              <a:t>Transportation </a:t>
            </a:r>
          </a:p>
          <a:p>
            <a:pPr lvl="1">
              <a:buClr>
                <a:srgbClr val="C00000"/>
              </a:buClr>
            </a:pPr>
            <a:r>
              <a:rPr lang="en-US" sz="1700" dirty="0">
                <a:latin typeface="Avenir LT Std 65 Medium" panose="020B0603020203020204"/>
              </a:rPr>
              <a:t>Legal fees</a:t>
            </a:r>
          </a:p>
          <a:p>
            <a:pPr lvl="1">
              <a:buClr>
                <a:srgbClr val="C00000"/>
              </a:buClr>
            </a:pPr>
            <a:r>
              <a:rPr lang="en-US" sz="1700" dirty="0">
                <a:latin typeface="Avenir LT Std 65 Medium" panose="020B0603020203020204"/>
              </a:rPr>
              <a:t>Financial management</a:t>
            </a:r>
          </a:p>
          <a:p>
            <a:endParaRPr lang="en-US" dirty="0"/>
          </a:p>
        </p:txBody>
      </p:sp>
      <p:sp>
        <p:nvSpPr>
          <p:cNvPr id="12" name="Content Placeholder 2"/>
          <p:cNvSpPr txBox="1">
            <a:spLocks/>
          </p:cNvSpPr>
          <p:nvPr/>
        </p:nvSpPr>
        <p:spPr>
          <a:xfrm>
            <a:off x="5410200" y="2182118"/>
            <a:ext cx="4038600" cy="1904999"/>
          </a:xfrm>
          <a:prstGeom prst="rect">
            <a:avLst/>
          </a:prstGeom>
        </p:spPr>
        <p:txBody>
          <a:bodyPr/>
          <a:lstStyle>
            <a:lvl1pPr marL="0" indent="0" algn="l" defTabSz="914400" rtl="0" eaLnBrk="1" latinLnBrk="0" hangingPunct="1">
              <a:lnSpc>
                <a:spcPts val="2000"/>
              </a:lnSpc>
              <a:spcBef>
                <a:spcPts val="0"/>
              </a:spcBef>
              <a:spcAft>
                <a:spcPts val="600"/>
              </a:spcAft>
              <a:buFontTx/>
              <a:buNone/>
              <a:defRPr sz="18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40080" indent="-182880" algn="l" defTabSz="914400" rtl="0" eaLnBrk="1" latinLnBrk="0" hangingPunct="1">
              <a:lnSpc>
                <a:spcPts val="18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40080" indent="-182880" algn="l" defTabSz="914400" rtl="0" eaLnBrk="1" latinLnBrk="0" hangingPunct="1">
              <a:lnSpc>
                <a:spcPts val="1800"/>
              </a:lnSpc>
              <a:spcBef>
                <a:spcPts val="0"/>
              </a:spcBef>
              <a:spcAft>
                <a:spcPts val="600"/>
              </a:spcAft>
              <a:buClr>
                <a:schemeClr val="tx1">
                  <a:lumMod val="65000"/>
                  <a:lumOff val="35000"/>
                </a:schemeClr>
              </a:buClr>
              <a:buSzPct val="7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822960" indent="-182880" algn="l" defTabSz="914400" rtl="0" eaLnBrk="1" latinLnBrk="0" hangingPunct="1">
              <a:lnSpc>
                <a:spcPts val="1800"/>
              </a:lnSpc>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C00000"/>
              </a:buClr>
            </a:pPr>
            <a:r>
              <a:rPr lang="en-US" sz="1700" dirty="0">
                <a:latin typeface="Avenir LT Std 65 Medium" panose="020B0603020203020204"/>
              </a:rPr>
              <a:t>Employment training &amp; support</a:t>
            </a:r>
          </a:p>
          <a:p>
            <a:pPr lvl="1">
              <a:buClr>
                <a:srgbClr val="C00000"/>
              </a:buClr>
            </a:pPr>
            <a:r>
              <a:rPr lang="en-US" sz="1700" dirty="0">
                <a:latin typeface="Avenir LT Std 65 Medium" panose="020B0603020203020204"/>
              </a:rPr>
              <a:t>Assistive technology</a:t>
            </a:r>
          </a:p>
          <a:p>
            <a:pPr lvl="1">
              <a:buClr>
                <a:srgbClr val="C00000"/>
              </a:buClr>
            </a:pPr>
            <a:r>
              <a:rPr lang="en-US" sz="1700" dirty="0">
                <a:latin typeface="Avenir LT Std 65 Medium" panose="020B0603020203020204"/>
              </a:rPr>
              <a:t>Personal support services</a:t>
            </a:r>
          </a:p>
          <a:p>
            <a:pPr lvl="1">
              <a:buClr>
                <a:srgbClr val="C00000"/>
              </a:buClr>
            </a:pPr>
            <a:r>
              <a:rPr lang="en-US" sz="1700" dirty="0">
                <a:latin typeface="Avenir LT Std 65 Medium" panose="020B0603020203020204"/>
              </a:rPr>
              <a:t>Oversight and monitoring</a:t>
            </a:r>
          </a:p>
          <a:p>
            <a:pPr lvl="1">
              <a:buClr>
                <a:srgbClr val="C00000"/>
              </a:buClr>
            </a:pPr>
            <a:r>
              <a:rPr lang="en-US" sz="1700" dirty="0">
                <a:latin typeface="Avenir LT Std 65 Medium" panose="020B0603020203020204"/>
              </a:rPr>
              <a:t>Funeral and burial expenses</a:t>
            </a:r>
          </a:p>
          <a:p>
            <a:endParaRPr lang="en-US" dirty="0"/>
          </a:p>
        </p:txBody>
      </p:sp>
      <p:pic>
        <p:nvPicPr>
          <p:cNvPr id="4" name="Picture 3">
            <a:extLst>
              <a:ext uri="{FF2B5EF4-FFF2-40B4-BE49-F238E27FC236}">
                <a16:creationId xmlns:a16="http://schemas.microsoft.com/office/drawing/2014/main" id="{03521997-0ADF-4567-8ACD-DE989CCAEA7E}"/>
              </a:ext>
            </a:extLst>
          </p:cNvPr>
          <p:cNvPicPr>
            <a:picLocks noChangeAspect="1"/>
          </p:cNvPicPr>
          <p:nvPr/>
        </p:nvPicPr>
        <p:blipFill rotWithShape="1">
          <a:blip r:embed="rId4"/>
          <a:srcRect l="-883" r="150"/>
          <a:stretch/>
        </p:blipFill>
        <p:spPr>
          <a:xfrm>
            <a:off x="5951682" y="4194177"/>
            <a:ext cx="3976136" cy="1981200"/>
          </a:xfrm>
          <a:prstGeom prst="rect">
            <a:avLst/>
          </a:prstGeom>
          <a:ln>
            <a:noFill/>
          </a:ln>
          <a:effectLst>
            <a:outerShdw blurRad="190500" algn="tl" rotWithShape="0">
              <a:srgbClr val="000000">
                <a:alpha val="70000"/>
              </a:srgbClr>
            </a:outerShdw>
          </a:effectLst>
        </p:spPr>
      </p:pic>
      <p:pic>
        <p:nvPicPr>
          <p:cNvPr id="7" name="Picture 6" descr="A close up of a sign&#10;&#10;Description automatically generated">
            <a:extLst>
              <a:ext uri="{FF2B5EF4-FFF2-40B4-BE49-F238E27FC236}">
                <a16:creationId xmlns:a16="http://schemas.microsoft.com/office/drawing/2014/main" id="{C6130641-80C1-4513-B26D-D60B618899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1181" y="4800601"/>
            <a:ext cx="2436082" cy="11519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82982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277" y="78245"/>
            <a:ext cx="8077200" cy="884238"/>
          </a:xfrm>
        </p:spPr>
        <p:txBody>
          <a:bodyPr/>
          <a:lstStyle/>
          <a:p>
            <a:r>
              <a:rPr lang="en-US" dirty="0">
                <a:solidFill>
                  <a:schemeClr val="tx1"/>
                </a:solidFill>
                <a:latin typeface="Univers Condensed" panose="020B0706030502050204" pitchFamily="34" charset="0"/>
              </a:rPr>
              <a:t>Different Account Types</a:t>
            </a:r>
            <a:endParaRPr lang="en-US" sz="3200" i="1" dirty="0">
              <a:solidFill>
                <a:schemeClr val="tx1"/>
              </a:solidFill>
              <a:latin typeface="Univers Condensed" panose="020B0706030502050204" pitchFamily="34" charset="0"/>
            </a:endParaRPr>
          </a:p>
        </p:txBody>
      </p:sp>
      <p:sp>
        <p:nvSpPr>
          <p:cNvPr id="5" name="TextBox 4"/>
          <p:cNvSpPr txBox="1"/>
          <p:nvPr/>
        </p:nvSpPr>
        <p:spPr>
          <a:xfrm>
            <a:off x="1500808" y="573657"/>
            <a:ext cx="8468139" cy="4231928"/>
          </a:xfrm>
          <a:prstGeom prst="rect">
            <a:avLst/>
          </a:prstGeom>
          <a:noFill/>
        </p:spPr>
        <p:txBody>
          <a:bodyPr wrap="square" rtlCol="0">
            <a:spAutoFit/>
          </a:bodyPr>
          <a:lstStyle/>
          <a:p>
            <a:pPr lvl="1">
              <a:buClr>
                <a:srgbClr val="FF0000"/>
              </a:buClr>
            </a:pPr>
            <a:endParaRPr lang="en-US" sz="2000" b="1" dirty="0"/>
          </a:p>
          <a:p>
            <a:pPr lvl="1">
              <a:buClr>
                <a:srgbClr val="FF0000"/>
              </a:buClr>
            </a:pPr>
            <a:r>
              <a:rPr lang="en-US" sz="2400" b="1" u="sng" dirty="0">
                <a:latin typeface="Avenir LT Std 65 Medium" panose="020B0603020203020204"/>
              </a:rPr>
              <a:t>Self</a:t>
            </a:r>
          </a:p>
          <a:p>
            <a:pPr marL="1200150" lvl="2" indent="-285750">
              <a:buClr>
                <a:srgbClr val="FF0000"/>
              </a:buClr>
              <a:buFont typeface="Arial" panose="020B0604020202020204" pitchFamily="34" charset="0"/>
              <a:buChar char="•"/>
            </a:pPr>
            <a:r>
              <a:rPr lang="en-US" sz="2000" dirty="0">
                <a:latin typeface="Avenir LT Std 65 Medium" panose="020B0603020203020204"/>
              </a:rPr>
              <a:t>This account type is for individuals who are able to act on their own behalf.</a:t>
            </a:r>
            <a:endParaRPr lang="en-US" sz="2000" b="1" u="sng" dirty="0">
              <a:latin typeface="Avenir LT Std 65 Medium" panose="020B0603020203020204"/>
            </a:endParaRPr>
          </a:p>
          <a:p>
            <a:pPr lvl="1">
              <a:buClr>
                <a:srgbClr val="FF0000"/>
              </a:buClr>
            </a:pPr>
            <a:r>
              <a:rPr lang="en-US" sz="2400" b="1" u="sng" dirty="0">
                <a:latin typeface="Avenir LT Std 65 Medium" panose="020B0603020203020204"/>
              </a:rPr>
              <a:t>Authorized Individual</a:t>
            </a:r>
          </a:p>
          <a:p>
            <a:pPr lvl="1">
              <a:buClr>
                <a:srgbClr val="FF0000"/>
              </a:buClr>
            </a:pPr>
            <a:r>
              <a:rPr lang="en-US" sz="1100" b="1" u="sng" dirty="0">
                <a:latin typeface="Avenir LT Std 65 Medium" panose="020B0603020203020204"/>
              </a:rPr>
              <a:t> </a:t>
            </a:r>
          </a:p>
          <a:p>
            <a:pPr marL="1200150" lvl="2" indent="-285750">
              <a:buClr>
                <a:srgbClr val="FF0000"/>
              </a:buClr>
              <a:buFont typeface="Arial" panose="020B0604020202020204" pitchFamily="34" charset="0"/>
              <a:buChar char="•"/>
            </a:pPr>
            <a:r>
              <a:rPr lang="en-US" sz="2000" dirty="0">
                <a:latin typeface="Avenir LT Std 65 Medium" panose="020B0603020203020204"/>
              </a:rPr>
              <a:t>This account type is for individuals who are </a:t>
            </a:r>
            <a:r>
              <a:rPr lang="en-US" sz="2000" u="sng" dirty="0">
                <a:latin typeface="Avenir LT Std 65 Medium" panose="020B0603020203020204"/>
              </a:rPr>
              <a:t>unable</a:t>
            </a:r>
            <a:r>
              <a:rPr lang="en-US" sz="2000" dirty="0">
                <a:latin typeface="Avenir LT Std 65 Medium" panose="020B0603020203020204"/>
              </a:rPr>
              <a:t> to act on their own behalf. For these accounts to be established, legal documentation is not required*, but is encouraged in case of an audit. The IRS has set the following hierarchy (in order):</a:t>
            </a:r>
          </a:p>
          <a:p>
            <a:pPr lvl="2">
              <a:buClr>
                <a:srgbClr val="FF0000"/>
              </a:buClr>
            </a:pPr>
            <a:endParaRPr lang="en-US" sz="2200" dirty="0">
              <a:latin typeface="Avenir LT Std 65 Medium" panose="020B0603020203020204"/>
            </a:endParaRPr>
          </a:p>
          <a:p>
            <a:pPr lvl="2">
              <a:buClr>
                <a:srgbClr val="FF0000"/>
              </a:buClr>
            </a:pPr>
            <a:endParaRPr lang="en-US" sz="2200" dirty="0">
              <a:latin typeface="Avenir LT Std 65 Medium" panose="020B0603020203020204"/>
            </a:endParaRPr>
          </a:p>
          <a:p>
            <a:pPr lvl="2">
              <a:buClr>
                <a:srgbClr val="FF0000"/>
              </a:buClr>
            </a:pPr>
            <a:endParaRPr lang="en-US" dirty="0">
              <a:latin typeface="Avenir LT Std 65 Medium" panose="020B0603020203020204"/>
            </a:endParaRPr>
          </a:p>
        </p:txBody>
      </p:sp>
      <p:pic>
        <p:nvPicPr>
          <p:cNvPr id="6" name="Picture 5" descr="A close up of a sign&#10;&#10;Description automatically generated">
            <a:extLst>
              <a:ext uri="{FF2B5EF4-FFF2-40B4-BE49-F238E27FC236}">
                <a16:creationId xmlns:a16="http://schemas.microsoft.com/office/drawing/2014/main" id="{FFB0B3DA-5BF2-471D-ADE0-5F3781C99F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7024" y="4994921"/>
            <a:ext cx="1932414" cy="822506"/>
          </a:xfrm>
          <a:prstGeom prst="rect">
            <a:avLst/>
          </a:prstGeom>
          <a:ln>
            <a:noFill/>
          </a:ln>
          <a:effectLst>
            <a:outerShdw blurRad="190500" algn="tl" rotWithShape="0">
              <a:srgbClr val="000000">
                <a:alpha val="70000"/>
              </a:srgbClr>
            </a:outerShdw>
          </a:effectLst>
        </p:spPr>
      </p:pic>
      <p:graphicFrame>
        <p:nvGraphicFramePr>
          <p:cNvPr id="4" name="Table 6">
            <a:extLst>
              <a:ext uri="{FF2B5EF4-FFF2-40B4-BE49-F238E27FC236}">
                <a16:creationId xmlns:a16="http://schemas.microsoft.com/office/drawing/2014/main" id="{4463BF7E-C8BC-CC4E-CD2E-2C0D58E31801}"/>
              </a:ext>
            </a:extLst>
          </p:cNvPr>
          <p:cNvGraphicFramePr>
            <a:graphicFrameLocks noGrp="1"/>
          </p:cNvGraphicFramePr>
          <p:nvPr>
            <p:extLst>
              <p:ext uri="{D42A27DB-BD31-4B8C-83A1-F6EECF244321}">
                <p14:modId xmlns:p14="http://schemas.microsoft.com/office/powerpoint/2010/main" val="3621915616"/>
              </p:ext>
            </p:extLst>
          </p:nvPr>
        </p:nvGraphicFramePr>
        <p:xfrm>
          <a:off x="2470154" y="3723765"/>
          <a:ext cx="6715540" cy="1165747"/>
        </p:xfrm>
        <a:graphic>
          <a:graphicData uri="http://schemas.openxmlformats.org/drawingml/2006/table">
            <a:tbl>
              <a:tblPr firstRow="1" bandRow="1">
                <a:tableStyleId>{5C22544A-7EE6-4342-B048-85BDC9FD1C3A}</a:tableStyleId>
              </a:tblPr>
              <a:tblGrid>
                <a:gridCol w="1148711">
                  <a:extLst>
                    <a:ext uri="{9D8B030D-6E8A-4147-A177-3AD203B41FA5}">
                      <a16:colId xmlns:a16="http://schemas.microsoft.com/office/drawing/2014/main" val="1058678625"/>
                    </a:ext>
                  </a:extLst>
                </a:gridCol>
                <a:gridCol w="1678885">
                  <a:extLst>
                    <a:ext uri="{9D8B030D-6E8A-4147-A177-3AD203B41FA5}">
                      <a16:colId xmlns:a16="http://schemas.microsoft.com/office/drawing/2014/main" val="1863459702"/>
                    </a:ext>
                  </a:extLst>
                </a:gridCol>
                <a:gridCol w="1876198">
                  <a:extLst>
                    <a:ext uri="{9D8B030D-6E8A-4147-A177-3AD203B41FA5}">
                      <a16:colId xmlns:a16="http://schemas.microsoft.com/office/drawing/2014/main" val="3172832240"/>
                    </a:ext>
                  </a:extLst>
                </a:gridCol>
                <a:gridCol w="2011746">
                  <a:extLst>
                    <a:ext uri="{9D8B030D-6E8A-4147-A177-3AD203B41FA5}">
                      <a16:colId xmlns:a16="http://schemas.microsoft.com/office/drawing/2014/main" val="759374496"/>
                    </a:ext>
                  </a:extLst>
                </a:gridCol>
              </a:tblGrid>
              <a:tr h="556147">
                <a:tc>
                  <a:txBody>
                    <a:bodyPr/>
                    <a:lstStyle/>
                    <a:p>
                      <a:r>
                        <a:rPr lang="en-US" sz="1600" b="1" dirty="0">
                          <a:solidFill>
                            <a:schemeClr val="bg2"/>
                          </a:solidFill>
                          <a:latin typeface="Arial" panose="020B0604020202020204" pitchFamily="34" charset="0"/>
                          <a:cs typeface="Arial" panose="020B0604020202020204" pitchFamily="34" charset="0"/>
                        </a:rPr>
                        <a:t>1. P.O.A</a:t>
                      </a:r>
                    </a:p>
                  </a:txBody>
                  <a:tcPr>
                    <a:solidFill>
                      <a:schemeClr val="accent1">
                        <a:lumMod val="20000"/>
                        <a:lumOff val="80000"/>
                      </a:schemeClr>
                    </a:solidFill>
                  </a:tcPr>
                </a:tc>
                <a:tc>
                  <a:txBody>
                    <a:bodyPr/>
                    <a:lstStyle/>
                    <a:p>
                      <a:r>
                        <a:rPr lang="en-US" sz="1600" b="1" dirty="0">
                          <a:solidFill>
                            <a:schemeClr val="bg2"/>
                          </a:solidFill>
                          <a:latin typeface="Arial" panose="020B0604020202020204" pitchFamily="34" charset="0"/>
                          <a:cs typeface="Arial" panose="020B0604020202020204" pitchFamily="34" charset="0"/>
                        </a:rPr>
                        <a:t>2. Conservator</a:t>
                      </a:r>
                    </a:p>
                  </a:txBody>
                  <a:tcPr>
                    <a:solidFill>
                      <a:schemeClr val="accent1">
                        <a:lumMod val="20000"/>
                        <a:lumOff val="80000"/>
                      </a:schemeClr>
                    </a:solidFill>
                  </a:tcPr>
                </a:tc>
                <a:tc>
                  <a:txBody>
                    <a:bodyPr/>
                    <a:lstStyle/>
                    <a:p>
                      <a:r>
                        <a:rPr lang="en-US" sz="1800" b="1" dirty="0">
                          <a:solidFill>
                            <a:schemeClr val="bg2"/>
                          </a:solidFill>
                          <a:latin typeface="Arial" panose="020B0604020202020204" pitchFamily="34" charset="0"/>
                          <a:cs typeface="Arial" panose="020B0604020202020204" pitchFamily="34" charset="0"/>
                        </a:rPr>
                        <a:t>3. </a:t>
                      </a:r>
                      <a:r>
                        <a:rPr lang="en-US" sz="1600" b="1" dirty="0">
                          <a:solidFill>
                            <a:schemeClr val="bg2"/>
                          </a:solidFill>
                          <a:latin typeface="Arial" panose="020B0604020202020204" pitchFamily="34" charset="0"/>
                          <a:cs typeface="Arial" panose="020B0604020202020204" pitchFamily="34" charset="0"/>
                        </a:rPr>
                        <a:t>Legal Guardian</a:t>
                      </a:r>
                    </a:p>
                  </a:txBody>
                  <a:tcPr>
                    <a:solidFill>
                      <a:schemeClr val="accent1">
                        <a:lumMod val="20000"/>
                        <a:lumOff val="80000"/>
                      </a:schemeClr>
                    </a:solidFill>
                  </a:tcPr>
                </a:tc>
                <a:tc>
                  <a:txBody>
                    <a:bodyPr/>
                    <a:lstStyle/>
                    <a:p>
                      <a:r>
                        <a:rPr lang="en-US" sz="1600" b="1" dirty="0">
                          <a:solidFill>
                            <a:schemeClr val="bg2"/>
                          </a:solidFill>
                          <a:latin typeface="Arial" panose="020B0604020202020204" pitchFamily="34" charset="0"/>
                          <a:cs typeface="Arial" panose="020B0604020202020204" pitchFamily="34" charset="0"/>
                        </a:rPr>
                        <a:t>4. Spouse</a:t>
                      </a:r>
                    </a:p>
                  </a:txBody>
                  <a:tcPr>
                    <a:solidFill>
                      <a:schemeClr val="accent1">
                        <a:lumMod val="20000"/>
                        <a:lumOff val="80000"/>
                      </a:schemeClr>
                    </a:solidFill>
                  </a:tcPr>
                </a:tc>
                <a:extLst>
                  <a:ext uri="{0D108BD9-81ED-4DB2-BD59-A6C34878D82A}">
                    <a16:rowId xmlns:a16="http://schemas.microsoft.com/office/drawing/2014/main" val="2044952565"/>
                  </a:ext>
                </a:extLst>
              </a:tr>
              <a:tr h="556147">
                <a:tc>
                  <a:txBody>
                    <a:bodyPr/>
                    <a:lstStyle/>
                    <a:p>
                      <a:r>
                        <a:rPr lang="en-US" sz="1600" b="1" dirty="0">
                          <a:solidFill>
                            <a:schemeClr val="bg2"/>
                          </a:solidFill>
                          <a:latin typeface="Arial" panose="020B0604020202020204" pitchFamily="34" charset="0"/>
                          <a:cs typeface="Arial" panose="020B0604020202020204" pitchFamily="34" charset="0"/>
                        </a:rPr>
                        <a:t>5. Parent</a:t>
                      </a:r>
                    </a:p>
                  </a:txBody>
                  <a:tcPr>
                    <a:solidFill>
                      <a:schemeClr val="accent1">
                        <a:lumMod val="20000"/>
                        <a:lumOff val="80000"/>
                      </a:schemeClr>
                    </a:solidFill>
                  </a:tcPr>
                </a:tc>
                <a:tc>
                  <a:txBody>
                    <a:bodyPr/>
                    <a:lstStyle/>
                    <a:p>
                      <a:r>
                        <a:rPr lang="en-US" sz="1600" b="1" dirty="0">
                          <a:solidFill>
                            <a:schemeClr val="bg2"/>
                          </a:solidFill>
                          <a:latin typeface="Arial" panose="020B0604020202020204" pitchFamily="34" charset="0"/>
                          <a:cs typeface="Arial" panose="020B0604020202020204" pitchFamily="34" charset="0"/>
                        </a:rPr>
                        <a:t>6. Sibling</a:t>
                      </a:r>
                    </a:p>
                  </a:txBody>
                  <a:tcPr>
                    <a:solidFill>
                      <a:schemeClr val="accent1">
                        <a:lumMod val="20000"/>
                        <a:lumOff val="80000"/>
                      </a:schemeClr>
                    </a:solidFill>
                  </a:tcPr>
                </a:tc>
                <a:tc>
                  <a:txBody>
                    <a:bodyPr/>
                    <a:lstStyle/>
                    <a:p>
                      <a:r>
                        <a:rPr lang="en-US" sz="1600" b="1" dirty="0">
                          <a:solidFill>
                            <a:schemeClr val="bg2"/>
                          </a:solidFill>
                          <a:latin typeface="Arial" panose="020B0604020202020204" pitchFamily="34" charset="0"/>
                          <a:cs typeface="Arial" panose="020B0604020202020204" pitchFamily="34" charset="0"/>
                        </a:rPr>
                        <a:t>7. Grandparent</a:t>
                      </a:r>
                    </a:p>
                  </a:txBody>
                  <a:tcPr>
                    <a:solidFill>
                      <a:schemeClr val="accent1">
                        <a:lumMod val="20000"/>
                        <a:lumOff val="80000"/>
                      </a:schemeClr>
                    </a:solidFill>
                  </a:tcPr>
                </a:tc>
                <a:tc>
                  <a:txBody>
                    <a:bodyPr/>
                    <a:lstStyle/>
                    <a:p>
                      <a:r>
                        <a:rPr lang="en-US" sz="1600" b="1" dirty="0">
                          <a:solidFill>
                            <a:schemeClr val="bg2"/>
                          </a:solidFill>
                          <a:latin typeface="Arial" panose="020B0604020202020204" pitchFamily="34" charset="0"/>
                          <a:cs typeface="Arial" panose="020B0604020202020204" pitchFamily="34" charset="0"/>
                        </a:rPr>
                        <a:t>8. SSA Rep Payee</a:t>
                      </a:r>
                    </a:p>
                  </a:txBody>
                  <a:tcPr>
                    <a:solidFill>
                      <a:schemeClr val="accent1">
                        <a:lumMod val="20000"/>
                        <a:lumOff val="80000"/>
                      </a:schemeClr>
                    </a:solidFill>
                  </a:tcPr>
                </a:tc>
                <a:extLst>
                  <a:ext uri="{0D108BD9-81ED-4DB2-BD59-A6C34878D82A}">
                    <a16:rowId xmlns:a16="http://schemas.microsoft.com/office/drawing/2014/main" val="3641019204"/>
                  </a:ext>
                </a:extLst>
              </a:tr>
            </a:tbl>
          </a:graphicData>
        </a:graphic>
      </p:graphicFrame>
      <p:sp>
        <p:nvSpPr>
          <p:cNvPr id="7" name="TextBox 6">
            <a:extLst>
              <a:ext uri="{FF2B5EF4-FFF2-40B4-BE49-F238E27FC236}">
                <a16:creationId xmlns:a16="http://schemas.microsoft.com/office/drawing/2014/main" id="{4B001D14-30C4-9ED0-658C-F7BD82DCDB41}"/>
              </a:ext>
            </a:extLst>
          </p:cNvPr>
          <p:cNvSpPr txBox="1"/>
          <p:nvPr/>
        </p:nvSpPr>
        <p:spPr>
          <a:xfrm>
            <a:off x="1696279" y="5134842"/>
            <a:ext cx="5828031" cy="369332"/>
          </a:xfrm>
          <a:prstGeom prst="rect">
            <a:avLst/>
          </a:prstGeom>
          <a:noFill/>
        </p:spPr>
        <p:txBody>
          <a:bodyPr wrap="square" rtlCol="0">
            <a:spAutoFit/>
          </a:bodyPr>
          <a:lstStyle/>
          <a:p>
            <a:r>
              <a:rPr lang="en-US" dirty="0"/>
              <a:t>*</a:t>
            </a:r>
            <a:r>
              <a:rPr lang="en-US" sz="1600" dirty="0"/>
              <a:t> </a:t>
            </a:r>
            <a:r>
              <a:rPr lang="en-US" sz="1600" dirty="0">
                <a:latin typeface="Avenir LT Std 65 Medium" panose="020B0603020203020204"/>
              </a:rPr>
              <a:t>Entity enrollments require legal documentation.</a:t>
            </a:r>
          </a:p>
        </p:txBody>
      </p:sp>
    </p:spTree>
    <p:extLst>
      <p:ext uri="{BB962C8B-B14F-4D97-AF65-F5344CB8AC3E}">
        <p14:creationId xmlns:p14="http://schemas.microsoft.com/office/powerpoint/2010/main" val="3854802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752600" y="304801"/>
            <a:ext cx="7797662" cy="1151965"/>
          </a:xfrm>
        </p:spPr>
        <p:txBody>
          <a:bodyPr/>
          <a:lstStyle/>
          <a:p>
            <a:r>
              <a:rPr lang="en-US" dirty="0">
                <a:solidFill>
                  <a:schemeClr val="tx1"/>
                </a:solidFill>
                <a:latin typeface="Univers Condensed" panose="020B0706030502050204" pitchFamily="34" charset="0"/>
              </a:rPr>
              <a:t>State Tax Advantage</a:t>
            </a:r>
            <a:br>
              <a:rPr lang="en-US" dirty="0">
                <a:solidFill>
                  <a:schemeClr val="tx1"/>
                </a:solidFill>
                <a:latin typeface="Univers Condensed" panose="020B0706030502050204" pitchFamily="34" charset="0"/>
              </a:rPr>
            </a:br>
            <a:endParaRPr lang="en-US" dirty="0">
              <a:solidFill>
                <a:schemeClr val="tx1"/>
              </a:solidFill>
              <a:latin typeface="Univers Condensed" panose="020B0706030502050204" pitchFamily="34" charset="0"/>
            </a:endParaRPr>
          </a:p>
        </p:txBody>
      </p:sp>
      <p:sp>
        <p:nvSpPr>
          <p:cNvPr id="13" name="Content Placeholder 4"/>
          <p:cNvSpPr>
            <a:spLocks noGrp="1"/>
          </p:cNvSpPr>
          <p:nvPr>
            <p:ph sz="quarter" idx="13"/>
          </p:nvPr>
        </p:nvSpPr>
        <p:spPr>
          <a:xfrm>
            <a:off x="1948567" y="609600"/>
            <a:ext cx="8077200" cy="2912604"/>
          </a:xfrm>
        </p:spPr>
        <p:txBody>
          <a:bodyPr>
            <a:normAutofit/>
          </a:bodyPr>
          <a:lstStyle/>
          <a:p>
            <a:r>
              <a:rPr lang="en-US" sz="2200" cap="none" dirty="0">
                <a:latin typeface="Avenir LT Std 65 Medium"/>
              </a:rPr>
              <a:t>Arkansas taxpayers may deduct up to $5,000 (up to $10,000 for married couples) of their Arkansas ABLE plan contributions from their state adjusted gross income. </a:t>
            </a:r>
          </a:p>
          <a:p>
            <a:r>
              <a:rPr lang="en-US" sz="2200" cap="none" dirty="0">
                <a:latin typeface="Avenir LT Std 65 Medium"/>
              </a:rPr>
              <a:t>Withdrawals are tax-free if used to pay for qualified disability expenses.</a:t>
            </a:r>
          </a:p>
        </p:txBody>
      </p:sp>
      <p:pic>
        <p:nvPicPr>
          <p:cNvPr id="7" name="Picture 6" descr="A close up of a sign&#10;&#10;Description automatically generated">
            <a:extLst>
              <a:ext uri="{FF2B5EF4-FFF2-40B4-BE49-F238E27FC236}">
                <a16:creationId xmlns:a16="http://schemas.microsoft.com/office/drawing/2014/main" id="{49F23531-E482-4A19-B8A5-A557B3705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775865"/>
            <a:ext cx="2521724" cy="1192463"/>
          </a:xfrm>
          <a:prstGeom prst="rect">
            <a:avLst/>
          </a:prstGeom>
          <a:ln>
            <a:noFill/>
          </a:ln>
          <a:effectLst>
            <a:outerShdw blurRad="190500" algn="tl" rotWithShape="0">
              <a:srgbClr val="000000">
                <a:alpha val="70000"/>
              </a:srgbClr>
            </a:outerShdw>
          </a:effectLst>
        </p:spPr>
      </p:pic>
      <p:pic>
        <p:nvPicPr>
          <p:cNvPr id="4" name="Picture 3" descr="A close up of a calculator&#10;&#10;Description automatically generated">
            <a:extLst>
              <a:ext uri="{FF2B5EF4-FFF2-40B4-BE49-F238E27FC236}">
                <a16:creationId xmlns:a16="http://schemas.microsoft.com/office/drawing/2014/main" id="{0D3EC4B7-0993-4716-8E6B-CD17325BB3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7664" y="3677619"/>
            <a:ext cx="3765937" cy="2108281"/>
          </a:xfrm>
          <a:prstGeom prst="rect">
            <a:avLst/>
          </a:prstGeom>
        </p:spPr>
      </p:pic>
    </p:spTree>
    <p:extLst>
      <p:ext uri="{BB962C8B-B14F-4D97-AF65-F5344CB8AC3E}">
        <p14:creationId xmlns:p14="http://schemas.microsoft.com/office/powerpoint/2010/main" val="2171874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305" y="152401"/>
            <a:ext cx="4798872" cy="1151965"/>
          </a:xfrm>
        </p:spPr>
        <p:txBody>
          <a:bodyPr>
            <a:noAutofit/>
          </a:bodyPr>
          <a:lstStyle/>
          <a:p>
            <a:r>
              <a:rPr lang="en-US" sz="3600" dirty="0">
                <a:solidFill>
                  <a:schemeClr val="tx1"/>
                </a:solidFill>
                <a:latin typeface="Univers Condensed" panose="020B0706030502050204" pitchFamily="34" charset="0"/>
              </a:rPr>
              <a:t>Investment options to fit ALL needs</a:t>
            </a:r>
          </a:p>
        </p:txBody>
      </p:sp>
      <p:sp>
        <p:nvSpPr>
          <p:cNvPr id="3" name="Content Placeholder 2"/>
          <p:cNvSpPr>
            <a:spLocks noGrp="1"/>
          </p:cNvSpPr>
          <p:nvPr>
            <p:ph sz="quarter" idx="13"/>
          </p:nvPr>
        </p:nvSpPr>
        <p:spPr>
          <a:xfrm>
            <a:off x="1358577" y="872932"/>
            <a:ext cx="5181600" cy="4765618"/>
          </a:xfrm>
        </p:spPr>
        <p:txBody>
          <a:bodyPr>
            <a:normAutofit/>
          </a:bodyPr>
          <a:lstStyle/>
          <a:p>
            <a:pPr lvl="1">
              <a:lnSpc>
                <a:spcPct val="110000"/>
              </a:lnSpc>
            </a:pPr>
            <a:r>
              <a:rPr lang="en-US" cap="none" dirty="0">
                <a:latin typeface="Avenir LT Std 65 Medium" panose="020B0603020203020204"/>
              </a:rPr>
              <a:t>Arkansas ABLE offers six low-cost investment options to match goals and risk comfort level.</a:t>
            </a:r>
          </a:p>
          <a:p>
            <a:pPr marL="274320" lvl="1" indent="0">
              <a:lnSpc>
                <a:spcPct val="110000"/>
              </a:lnSpc>
              <a:buNone/>
            </a:pPr>
            <a:endParaRPr lang="en-US" dirty="0">
              <a:latin typeface="Avenir LT Std 65 Medium" panose="020B0603020203020204"/>
            </a:endParaRPr>
          </a:p>
          <a:p>
            <a:pPr lvl="1">
              <a:lnSpc>
                <a:spcPct val="110000"/>
              </a:lnSpc>
            </a:pPr>
            <a:r>
              <a:rPr lang="en-US" cap="none" dirty="0">
                <a:latin typeface="Avenir LT Std 65 Medium" panose="020B0603020203020204"/>
              </a:rPr>
              <a:t>The annualized investment costs on assets range from 0.30% to 0.33%, depending on which investment option(s) is selected. </a:t>
            </a:r>
          </a:p>
          <a:p>
            <a:pPr marL="457200" lvl="1" indent="0">
              <a:lnSpc>
                <a:spcPct val="110000"/>
              </a:lnSpc>
              <a:buNone/>
            </a:pPr>
            <a:endParaRPr lang="en-US" cap="none" dirty="0">
              <a:latin typeface="Avenir LT Std 65 Medium" panose="020B0603020203020204"/>
            </a:endParaRPr>
          </a:p>
          <a:p>
            <a:pPr lvl="1">
              <a:lnSpc>
                <a:spcPct val="110000"/>
              </a:lnSpc>
            </a:pPr>
            <a:r>
              <a:rPr lang="en-US" cap="none" dirty="0">
                <a:latin typeface="Avenir LT Std 65 Medium" panose="020B0603020203020204"/>
              </a:rPr>
              <a:t>Individual Account owners also have the option to set up an FDIC-insured checking account to regularly withdraw funds via check or debit card.</a:t>
            </a:r>
          </a:p>
          <a:p>
            <a:pPr lvl="1">
              <a:lnSpc>
                <a:spcPct val="110000"/>
              </a:lnSpc>
            </a:pPr>
            <a:endParaRPr lang="en-US" cap="none" dirty="0">
              <a:latin typeface="Avenir LT Std 65 Medium" panose="020B0603020203020204"/>
            </a:endParaRPr>
          </a:p>
        </p:txBody>
      </p:sp>
      <p:pic>
        <p:nvPicPr>
          <p:cNvPr id="1026" name="Picture 2" descr="C:\Users\mcardone\Desktop\2-23-2017 5-47-19 PM.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22906" y="228601"/>
            <a:ext cx="2602095" cy="51782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6" descr="A close up of a sign&#10;&#10;Description automatically generated">
            <a:extLst>
              <a:ext uri="{FF2B5EF4-FFF2-40B4-BE49-F238E27FC236}">
                <a16:creationId xmlns:a16="http://schemas.microsoft.com/office/drawing/2014/main" id="{A16D645C-DBF9-4BF2-B74A-E3DAFF0F9B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1306" y="4941471"/>
            <a:ext cx="1968177" cy="9307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88937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752601" y="1"/>
            <a:ext cx="7797662" cy="961465"/>
          </a:xfrm>
        </p:spPr>
        <p:txBody>
          <a:bodyPr/>
          <a:lstStyle/>
          <a:p>
            <a:r>
              <a:rPr lang="en-US" dirty="0">
                <a:solidFill>
                  <a:schemeClr val="tx1"/>
                </a:solidFill>
                <a:latin typeface="Univers Condensed" panose="020B0706030502050204" pitchFamily="34" charset="0"/>
              </a:rPr>
              <a:t>Contributions</a:t>
            </a:r>
          </a:p>
        </p:txBody>
      </p:sp>
      <p:sp>
        <p:nvSpPr>
          <p:cNvPr id="13" name="Content Placeholder 4"/>
          <p:cNvSpPr>
            <a:spLocks noGrp="1"/>
          </p:cNvSpPr>
          <p:nvPr>
            <p:ph sz="quarter" idx="13"/>
          </p:nvPr>
        </p:nvSpPr>
        <p:spPr>
          <a:xfrm>
            <a:off x="1752602" y="803092"/>
            <a:ext cx="8000999" cy="4319861"/>
          </a:xfrm>
        </p:spPr>
        <p:txBody>
          <a:bodyPr>
            <a:normAutofit fontScale="92500" lnSpcReduction="20000"/>
          </a:bodyPr>
          <a:lstStyle/>
          <a:p>
            <a:r>
              <a:rPr lang="en-US" cap="none" dirty="0">
                <a:latin typeface="Avenir LT Std 65 Medium" panose="020B0603020203020204"/>
              </a:rPr>
              <a:t>Anyone may make contributions into an ABLE account:</a:t>
            </a:r>
          </a:p>
          <a:p>
            <a:pPr lvl="1"/>
            <a:r>
              <a:rPr lang="en-US" sz="2000" cap="none" dirty="0">
                <a:latin typeface="Avenir LT Std 65 Medium" panose="020B0603020203020204"/>
              </a:rPr>
              <a:t>Beneficiary, family, friends, an employer and others</a:t>
            </a:r>
          </a:p>
          <a:p>
            <a:pPr lvl="1"/>
            <a:r>
              <a:rPr lang="en-US" sz="2000" cap="none" dirty="0">
                <a:latin typeface="Avenir LT Std 65 Medium" panose="020B0603020203020204"/>
              </a:rPr>
              <a:t>Contributions may include social security payments, earnings from work,  gifts, or rollovers from a member of the family’s ABLE account</a:t>
            </a:r>
            <a:r>
              <a:rPr lang="en-US" sz="2000" dirty="0">
                <a:latin typeface="Avenir LT Std 65 Medium" panose="020B0603020203020204"/>
              </a:rPr>
              <a:t>.</a:t>
            </a:r>
            <a:endParaRPr lang="en-US" sz="2000" cap="none" dirty="0">
              <a:latin typeface="Avenir LT Std 65 Medium" panose="020B0603020203020204"/>
            </a:endParaRPr>
          </a:p>
          <a:p>
            <a:r>
              <a:rPr lang="en-US" cap="none" dirty="0">
                <a:latin typeface="Avenir LT Std 65 Medium" panose="020B0603020203020204"/>
              </a:rPr>
              <a:t>The Ugift option allows Account Owners to share a code and link for easy contributions. Like GoFundMe – but with a state tax deduction.</a:t>
            </a:r>
          </a:p>
          <a:p>
            <a:r>
              <a:rPr lang="en-US" cap="none" dirty="0">
                <a:latin typeface="Avenir LT Std 65 Medium" panose="020B0603020203020204"/>
              </a:rPr>
              <a:t>Total annual contributions may not exceed the federal gift tax contribution which is currently $18,000*.</a:t>
            </a:r>
          </a:p>
          <a:p>
            <a:pPr lvl="0"/>
            <a:r>
              <a:rPr lang="en-US" cap="none" dirty="0">
                <a:latin typeface="Avenir LT Std 65 Medium" panose="020B0603020203020204"/>
              </a:rPr>
              <a:t>Total account balance may not exceed $366,000.</a:t>
            </a:r>
          </a:p>
          <a:p>
            <a:pPr lvl="0"/>
            <a:endParaRPr lang="en-US" cap="none" dirty="0">
              <a:latin typeface="Avenir LT Std 65 Medium" panose="020B0603020203020204"/>
            </a:endParaRPr>
          </a:p>
          <a:p>
            <a:pPr marL="0" indent="0">
              <a:buNone/>
            </a:pPr>
            <a:r>
              <a:rPr lang="en-US" cap="none" dirty="0">
                <a:latin typeface="Avenir LT Std 65 Medium" panose="020B0603020203020204"/>
              </a:rPr>
              <a:t>* </a:t>
            </a:r>
            <a:r>
              <a:rPr lang="en-US" sz="1600" i="1" cap="none" dirty="0">
                <a:latin typeface="Avenir LT Std 65 Medium" panose="020B0603020203020204"/>
              </a:rPr>
              <a:t>The ABLE to Work Act of 2017 allows working account owners to contribute more. </a:t>
            </a:r>
          </a:p>
        </p:txBody>
      </p:sp>
      <p:pic>
        <p:nvPicPr>
          <p:cNvPr id="5" name="Picture 4" descr="A close up of a sign&#10;&#10;Description automatically generated">
            <a:extLst>
              <a:ext uri="{FF2B5EF4-FFF2-40B4-BE49-F238E27FC236}">
                <a16:creationId xmlns:a16="http://schemas.microsoft.com/office/drawing/2014/main" id="{DC8047C7-B344-41CC-B29D-13F3DF3E4B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1" y="4964579"/>
            <a:ext cx="2155427" cy="9614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8760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752600" y="11431"/>
            <a:ext cx="7797662" cy="1151965"/>
          </a:xfrm>
        </p:spPr>
        <p:txBody>
          <a:bodyPr/>
          <a:lstStyle/>
          <a:p>
            <a:r>
              <a:rPr lang="en-US" dirty="0">
                <a:solidFill>
                  <a:schemeClr val="tx1"/>
                </a:solidFill>
                <a:latin typeface="Univers Condensed" panose="020B0706030502050204" pitchFamily="34" charset="0"/>
              </a:rPr>
              <a:t>ABLe FEES are low</a:t>
            </a:r>
          </a:p>
        </p:txBody>
      </p:sp>
      <p:sp>
        <p:nvSpPr>
          <p:cNvPr id="13" name="Content Placeholder 4"/>
          <p:cNvSpPr>
            <a:spLocks noGrp="1"/>
          </p:cNvSpPr>
          <p:nvPr>
            <p:ph sz="quarter" idx="13"/>
          </p:nvPr>
        </p:nvSpPr>
        <p:spPr>
          <a:xfrm>
            <a:off x="1981200" y="1371601"/>
            <a:ext cx="7569062" cy="3686047"/>
          </a:xfrm>
        </p:spPr>
        <p:txBody>
          <a:bodyPr>
            <a:normAutofit fontScale="85000" lnSpcReduction="20000"/>
          </a:bodyPr>
          <a:lstStyle/>
          <a:p>
            <a:r>
              <a:rPr lang="en-US" sz="2300" cap="none" dirty="0">
                <a:latin typeface="Avenir LT Std 65 Medium" panose="020B0603020203020204"/>
              </a:rPr>
              <a:t>Each account is charged a maintenance fee of $14.50 per quarter ($58 annually). Investment accounts are also charged an asset-based fee (.30%  - .33%). </a:t>
            </a:r>
          </a:p>
          <a:p>
            <a:r>
              <a:rPr lang="en-US" sz="2300" cap="none" dirty="0">
                <a:latin typeface="Avenir LT Std 65 Medium" panose="020B0603020203020204"/>
              </a:rPr>
              <a:t>The checking option has a $2 monthly fee that is waived if the average daily balance is over $250 or electronic delivery.</a:t>
            </a:r>
          </a:p>
          <a:p>
            <a:r>
              <a:rPr lang="en-US" sz="2300" cap="none" dirty="0">
                <a:latin typeface="Avenir LT Std 65 Medium" panose="020B0603020203020204"/>
              </a:rPr>
              <a:t>This fee will be discounted by $6.25 if electronic delivery is used for statements and confirmations. An additional $1.25 discounted if the account owner or authorized individual is a resident of Arkansas. </a:t>
            </a:r>
          </a:p>
          <a:p>
            <a:r>
              <a:rPr lang="en-US" sz="2300" b="1" cap="none" dirty="0">
                <a:latin typeface="Avenir LT Std 65 Medium" panose="020B0603020203020204"/>
              </a:rPr>
              <a:t>SO, if electronic delivery used and owner is Arkansas resident, the maintenance fee drops to $7 each quarter ($28 annually).</a:t>
            </a:r>
          </a:p>
          <a:p>
            <a:pPr marL="0" indent="0">
              <a:buNone/>
            </a:pPr>
            <a:endParaRPr lang="en-US" cap="none" dirty="0">
              <a:latin typeface="Avenir LT Std 65 Medium" panose="020B0603020203020204"/>
            </a:endParaRPr>
          </a:p>
          <a:p>
            <a:endParaRPr lang="en-US" sz="1600" cap="none" dirty="0">
              <a:latin typeface="Avenir LT Std 65 Medium" panose="020B0603020203020204"/>
            </a:endParaRPr>
          </a:p>
        </p:txBody>
      </p:sp>
      <p:pic>
        <p:nvPicPr>
          <p:cNvPr id="5" name="Picture 4" descr="A close up of a sign&#10;&#10;Description automatically generated">
            <a:extLst>
              <a:ext uri="{FF2B5EF4-FFF2-40B4-BE49-F238E27FC236}">
                <a16:creationId xmlns:a16="http://schemas.microsoft.com/office/drawing/2014/main" id="{DC8047C7-B344-41CC-B29D-13F3DF3E4B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1" y="4876800"/>
            <a:ext cx="2335257" cy="10416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54184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84" y="121706"/>
            <a:ext cx="7797662" cy="1151965"/>
          </a:xfrm>
        </p:spPr>
        <p:txBody>
          <a:bodyPr/>
          <a:lstStyle/>
          <a:p>
            <a:r>
              <a:rPr lang="en-US" altLang="en-US" dirty="0">
                <a:solidFill>
                  <a:schemeClr val="tx1"/>
                </a:solidFill>
                <a:latin typeface="Univers Condensed" panose="020B0706030502050204" pitchFamily="34" charset="0"/>
              </a:rPr>
              <a:t>Open an account in minutes</a:t>
            </a:r>
            <a:endParaRPr lang="en-US" dirty="0">
              <a:solidFill>
                <a:schemeClr val="tx1"/>
              </a:solidFill>
              <a:latin typeface="Univers Condensed" panose="020B0706030502050204" pitchFamily="34" charset="0"/>
            </a:endParaRPr>
          </a:p>
        </p:txBody>
      </p:sp>
      <p:sp>
        <p:nvSpPr>
          <p:cNvPr id="3" name="Content Placeholder 2"/>
          <p:cNvSpPr>
            <a:spLocks noGrp="1"/>
          </p:cNvSpPr>
          <p:nvPr>
            <p:ph sz="quarter" idx="13"/>
          </p:nvPr>
        </p:nvSpPr>
        <p:spPr>
          <a:xfrm>
            <a:off x="1371601" y="838200"/>
            <a:ext cx="8242231" cy="4876800"/>
          </a:xfrm>
        </p:spPr>
        <p:txBody>
          <a:bodyPr>
            <a:noAutofit/>
          </a:bodyPr>
          <a:lstStyle/>
          <a:p>
            <a:pPr marL="457200" lvl="1" indent="0">
              <a:buNone/>
            </a:pPr>
            <a:r>
              <a:rPr lang="en-US" sz="2400" b="1" dirty="0">
                <a:solidFill>
                  <a:schemeClr val="accent4">
                    <a:lumMod val="60000"/>
                    <a:lumOff val="40000"/>
                  </a:schemeClr>
                </a:solidFill>
                <a:latin typeface="Avenir LT Std 65 Medium" panose="020B0603020203020204" pitchFamily="34" charset="0"/>
              </a:rPr>
              <a:t> </a:t>
            </a:r>
            <a:r>
              <a:rPr lang="en-US" sz="2400" b="1" dirty="0">
                <a:solidFill>
                  <a:schemeClr val="tx2"/>
                </a:solidFill>
                <a:latin typeface="Avenir LT Std 65 Medium" panose="020B0603020203020204" pitchFamily="34" charset="0"/>
              </a:rPr>
              <a:t>Visit</a:t>
            </a:r>
            <a:r>
              <a:rPr lang="en-US" sz="2400" b="1" dirty="0">
                <a:solidFill>
                  <a:schemeClr val="accent1"/>
                </a:solidFill>
                <a:latin typeface="Avenir LT Std 65 Medium" panose="020B0603020203020204" pitchFamily="34" charset="0"/>
              </a:rPr>
              <a:t> </a:t>
            </a:r>
            <a:r>
              <a:rPr lang="en-US" sz="2400" dirty="0">
                <a:solidFill>
                  <a:schemeClr val="accent4">
                    <a:lumMod val="60000"/>
                    <a:lumOff val="40000"/>
                  </a:schemeClr>
                </a:solidFill>
                <a:latin typeface="Avenir LT Std 65 Medium" panose="020B0603020203020204" pitchFamily="34" charset="0"/>
              </a:rPr>
              <a:t> 	</a:t>
            </a:r>
            <a:r>
              <a:rPr lang="en-US" sz="2400" cap="none" dirty="0">
                <a:latin typeface="Avenir LT Std 65 Medium" panose="020B0603020203020204" pitchFamily="34" charset="0"/>
              </a:rPr>
              <a:t>AR.SaveWithABLE.com </a:t>
            </a:r>
            <a:endParaRPr lang="en-US" sz="2400" dirty="0">
              <a:latin typeface="Avenir LT Std 65 Medium" panose="020B0603020203020204" pitchFamily="34" charset="0"/>
            </a:endParaRPr>
          </a:p>
          <a:p>
            <a:pPr marL="457200" lvl="1" indent="0">
              <a:buNone/>
            </a:pPr>
            <a:endParaRPr lang="en-US" sz="2400" dirty="0">
              <a:solidFill>
                <a:schemeClr val="accent4">
                  <a:lumMod val="60000"/>
                  <a:lumOff val="40000"/>
                </a:schemeClr>
              </a:solidFill>
              <a:latin typeface="Avenir LT Std 65 Medium" panose="020B0603020203020204" pitchFamily="34" charset="0"/>
            </a:endParaRPr>
          </a:p>
          <a:p>
            <a:pPr marL="457200" lvl="1" indent="0">
              <a:buNone/>
            </a:pPr>
            <a:r>
              <a:rPr lang="en-US" sz="2400" b="1" dirty="0">
                <a:solidFill>
                  <a:schemeClr val="tx2"/>
                </a:solidFill>
                <a:latin typeface="Avenir LT Std 65 Medium" panose="020B0603020203020204" pitchFamily="34" charset="0"/>
              </a:rPr>
              <a:t> Call </a:t>
            </a:r>
            <a:r>
              <a:rPr lang="en-US" sz="2400" dirty="0">
                <a:solidFill>
                  <a:schemeClr val="tx2"/>
                </a:solidFill>
                <a:latin typeface="Avenir LT Std 65 Medium" panose="020B0603020203020204" pitchFamily="34" charset="0"/>
              </a:rPr>
              <a:t> 	</a:t>
            </a:r>
            <a:r>
              <a:rPr lang="en-US" sz="2400" dirty="0">
                <a:latin typeface="Avenir LT Std 65 Medium" panose="020B0603020203020204" pitchFamily="34" charset="0"/>
              </a:rPr>
              <a:t>(888) 609-8874</a:t>
            </a:r>
          </a:p>
          <a:p>
            <a:pPr marL="457200" lvl="1" indent="0">
              <a:buNone/>
            </a:pPr>
            <a:r>
              <a:rPr lang="en-US" sz="2400" dirty="0">
                <a:latin typeface="Avenir LT Std 65 Medium" panose="020B0603020203020204" pitchFamily="34" charset="0"/>
              </a:rPr>
              <a:t>				</a:t>
            </a:r>
          </a:p>
          <a:p>
            <a:pPr marL="502920" lvl="1" indent="0">
              <a:spcBef>
                <a:spcPts val="600"/>
              </a:spcBef>
              <a:buNone/>
            </a:pPr>
            <a:r>
              <a:rPr lang="en-US" sz="2400" b="1" dirty="0">
                <a:solidFill>
                  <a:schemeClr val="tx2"/>
                </a:solidFill>
                <a:latin typeface="Avenir LT Std 65 Medium" panose="020B0603020203020204" pitchFamily="34" charset="0"/>
              </a:rPr>
              <a:t>Email 	</a:t>
            </a:r>
            <a:r>
              <a:rPr lang="en-US" sz="2400" cap="none" dirty="0">
                <a:solidFill>
                  <a:srgbClr val="FFFFFF"/>
                </a:solidFill>
                <a:latin typeface="Avenir LT Std 65 Medium" panose="020B0603020203020204" pitchFamily="34" charset="0"/>
              </a:rPr>
              <a:t>AR.ClientService@SaveWithABLE.com</a:t>
            </a:r>
          </a:p>
          <a:p>
            <a:pPr marL="502920" lvl="1" indent="0">
              <a:spcBef>
                <a:spcPts val="600"/>
              </a:spcBef>
              <a:buNone/>
            </a:pPr>
            <a:endParaRPr lang="en-US" sz="1600" dirty="0">
              <a:solidFill>
                <a:srgbClr val="FFFFFF"/>
              </a:solidFill>
              <a:latin typeface="Avenir LT Std 65 Medium" panose="020B0603020203020204" pitchFamily="34" charset="0"/>
            </a:endParaRPr>
          </a:p>
        </p:txBody>
      </p:sp>
      <p:pic>
        <p:nvPicPr>
          <p:cNvPr id="5" name="Picture 4" descr="A close up of a sign&#10;&#10;Description automatically generated">
            <a:extLst>
              <a:ext uri="{FF2B5EF4-FFF2-40B4-BE49-F238E27FC236}">
                <a16:creationId xmlns:a16="http://schemas.microsoft.com/office/drawing/2014/main" id="{313ADC90-62A8-4832-9173-AFAAF85B5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4876800"/>
            <a:ext cx="2743200" cy="1297194"/>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C1896F52-1D0C-4438-8950-F0732635408D}"/>
              </a:ext>
            </a:extLst>
          </p:cNvPr>
          <p:cNvPicPr>
            <a:picLocks noChangeAspect="1"/>
          </p:cNvPicPr>
          <p:nvPr/>
        </p:nvPicPr>
        <p:blipFill>
          <a:blip r:embed="rId4"/>
          <a:stretch>
            <a:fillRect/>
          </a:stretch>
        </p:blipFill>
        <p:spPr>
          <a:xfrm>
            <a:off x="6502366" y="1143001"/>
            <a:ext cx="3257550" cy="25907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61575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916B-8307-43DE-B693-FE8395FBBF2B}"/>
              </a:ext>
            </a:extLst>
          </p:cNvPr>
          <p:cNvSpPr>
            <a:spLocks noGrp="1"/>
          </p:cNvSpPr>
          <p:nvPr>
            <p:ph type="title"/>
          </p:nvPr>
        </p:nvSpPr>
        <p:spPr>
          <a:xfrm>
            <a:off x="838200" y="681038"/>
            <a:ext cx="10515600" cy="1708224"/>
          </a:xfrm>
        </p:spPr>
        <p:txBody>
          <a:bodyPr>
            <a:noAutofit/>
          </a:bodyPr>
          <a:lstStyle/>
          <a:p>
            <a:pPr algn="ctr"/>
            <a:r>
              <a:rPr lang="en-US" sz="4000" dirty="0">
                <a:latin typeface="Tahoma" panose="020B0604030504040204" pitchFamily="34" charset="0"/>
                <a:ea typeface="Tahoma" panose="020B0604030504040204" pitchFamily="34" charset="0"/>
                <a:cs typeface="Tahoma" panose="020B0604030504040204" pitchFamily="34" charset="0"/>
              </a:rPr>
              <a:t>Three SSI &amp; Medicaid Eligibility Threats</a:t>
            </a:r>
            <a:endParaRPr lang="en-US" sz="3600" dirty="0"/>
          </a:p>
        </p:txBody>
      </p:sp>
      <p:sp>
        <p:nvSpPr>
          <p:cNvPr id="3" name="Content Placeholder 2">
            <a:extLst>
              <a:ext uri="{FF2B5EF4-FFF2-40B4-BE49-F238E27FC236}">
                <a16:creationId xmlns:a16="http://schemas.microsoft.com/office/drawing/2014/main" id="{99F3B984-060B-49C0-AF61-31D818EE842B}"/>
              </a:ext>
            </a:extLst>
          </p:cNvPr>
          <p:cNvSpPr>
            <a:spLocks noGrp="1"/>
          </p:cNvSpPr>
          <p:nvPr>
            <p:ph idx="1"/>
          </p:nvPr>
        </p:nvSpPr>
        <p:spPr>
          <a:xfrm>
            <a:off x="838200" y="2785729"/>
            <a:ext cx="10515600" cy="3391233"/>
          </a:xfrm>
        </p:spPr>
        <p:txBody>
          <a:bodyPr>
            <a:normAutofit/>
          </a:bodyPr>
          <a:lstStyle/>
          <a:p>
            <a:pPr marL="514350" indent="-514350">
              <a:lnSpc>
                <a:spcPct val="200000"/>
              </a:lnSpc>
              <a:buFont typeface="+mj-lt"/>
              <a:buAutoNum type="arabicPeriod"/>
            </a:pPr>
            <a:r>
              <a:rPr lang="en-US" sz="3200" dirty="0">
                <a:latin typeface="Tahoma" panose="020B0604030504040204" pitchFamily="34" charset="0"/>
                <a:ea typeface="Tahoma" panose="020B0604030504040204" pitchFamily="34" charset="0"/>
                <a:cs typeface="Tahoma" panose="020B0604030504040204" pitchFamily="34" charset="0"/>
              </a:rPr>
              <a:t>Parents receive a Social Security Benefit</a:t>
            </a:r>
          </a:p>
          <a:p>
            <a:pPr marL="514350" indent="-514350">
              <a:lnSpc>
                <a:spcPct val="200000"/>
              </a:lnSpc>
              <a:buFont typeface="+mj-lt"/>
              <a:buAutoNum type="arabicPeriod"/>
            </a:pPr>
            <a:r>
              <a:rPr lang="en-US" sz="3200" dirty="0">
                <a:latin typeface="Tahoma" panose="020B0604030504040204" pitchFamily="34" charset="0"/>
                <a:ea typeface="Tahoma" panose="020B0604030504040204" pitchFamily="34" charset="0"/>
                <a:cs typeface="Tahoma" panose="020B0604030504040204" pitchFamily="34" charset="0"/>
              </a:rPr>
              <a:t>SSI recipient earns or is given more than $2,000 </a:t>
            </a:r>
          </a:p>
          <a:p>
            <a:pPr marL="514350" indent="-514350">
              <a:lnSpc>
                <a:spcPct val="200000"/>
              </a:lnSpc>
              <a:buFont typeface="+mj-lt"/>
              <a:buAutoNum type="arabicPeriod"/>
            </a:pPr>
            <a:r>
              <a:rPr lang="en-US" sz="3200" dirty="0">
                <a:latin typeface="Tahoma" panose="020B0604030504040204" pitchFamily="34" charset="0"/>
                <a:ea typeface="Tahoma" panose="020B0604030504040204" pitchFamily="34" charset="0"/>
                <a:cs typeface="Tahoma" panose="020B0604030504040204" pitchFamily="34" charset="0"/>
              </a:rPr>
              <a:t>Parents leave an inheritance</a:t>
            </a:r>
          </a:p>
        </p:txBody>
      </p:sp>
    </p:spTree>
    <p:extLst>
      <p:ext uri="{BB962C8B-B14F-4D97-AF65-F5344CB8AC3E}">
        <p14:creationId xmlns:p14="http://schemas.microsoft.com/office/powerpoint/2010/main" val="4176146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1"/>
            <a:ext cx="7797662" cy="1151965"/>
          </a:xfrm>
        </p:spPr>
        <p:txBody>
          <a:bodyPr/>
          <a:lstStyle/>
          <a:p>
            <a:r>
              <a:rPr lang="en-US" dirty="0">
                <a:solidFill>
                  <a:schemeClr val="tx1"/>
                </a:solidFill>
                <a:latin typeface="Univers Condensed" panose="020B0706030502050204" pitchFamily="34" charset="0"/>
              </a:rPr>
              <a:t>AR ABLE contact</a:t>
            </a:r>
          </a:p>
        </p:txBody>
      </p:sp>
      <p:sp>
        <p:nvSpPr>
          <p:cNvPr id="5" name="Content Placeholder 4"/>
          <p:cNvSpPr>
            <a:spLocks noGrp="1"/>
          </p:cNvSpPr>
          <p:nvPr>
            <p:ph sz="quarter" idx="13"/>
          </p:nvPr>
        </p:nvSpPr>
        <p:spPr>
          <a:xfrm>
            <a:off x="1676401" y="1771650"/>
            <a:ext cx="8458199" cy="3314700"/>
          </a:xfrm>
        </p:spPr>
        <p:txBody>
          <a:bodyPr>
            <a:normAutofit/>
          </a:bodyPr>
          <a:lstStyle/>
          <a:p>
            <a:pPr marL="457200" lvl="1" indent="0">
              <a:lnSpc>
                <a:spcPct val="100000"/>
              </a:lnSpc>
              <a:buNone/>
            </a:pPr>
            <a:endParaRPr lang="en-US" sz="2400" cap="none" dirty="0">
              <a:latin typeface="Avenir LT Std 65 Medium" panose="020B0603020203020204"/>
            </a:endParaRPr>
          </a:p>
          <a:p>
            <a:pPr marL="457200" lvl="1" indent="0">
              <a:lnSpc>
                <a:spcPct val="100000"/>
              </a:lnSpc>
              <a:buNone/>
            </a:pPr>
            <a:endParaRPr lang="en-US" sz="2600" cap="none" dirty="0">
              <a:latin typeface="Avenir LT Std 65 Medium" panose="020B0603020203020204"/>
            </a:endParaRPr>
          </a:p>
          <a:p>
            <a:pPr marL="457200" lvl="1" indent="0">
              <a:lnSpc>
                <a:spcPct val="100000"/>
              </a:lnSpc>
              <a:buNone/>
            </a:pPr>
            <a:r>
              <a:rPr lang="en-US" sz="2600" cap="none" dirty="0">
                <a:latin typeface="Avenir LT Std 65 Medium" panose="020B0603020203020204"/>
              </a:rPr>
              <a:t>Chris Scott, Manager</a:t>
            </a:r>
          </a:p>
          <a:p>
            <a:pPr marL="457200" lvl="1" indent="0">
              <a:lnSpc>
                <a:spcPct val="100000"/>
              </a:lnSpc>
              <a:buNone/>
            </a:pPr>
            <a:r>
              <a:rPr lang="en-US" sz="2600" cap="none" dirty="0">
                <a:latin typeface="Avenir LT Std 65 Medium" panose="020B0603020203020204"/>
              </a:rPr>
              <a:t>Chris.Scott@artreasury.gov</a:t>
            </a:r>
          </a:p>
          <a:p>
            <a:pPr marL="457200" lvl="1" indent="0">
              <a:lnSpc>
                <a:spcPct val="100000"/>
              </a:lnSpc>
              <a:buNone/>
            </a:pPr>
            <a:r>
              <a:rPr lang="en-US" sz="2600" cap="none" dirty="0">
                <a:latin typeface="Avenir LT Std 65 Medium" panose="020B0603020203020204"/>
              </a:rPr>
              <a:t>(501) 682-1406</a:t>
            </a:r>
          </a:p>
          <a:p>
            <a:pPr marL="457200" lvl="1" indent="0">
              <a:buNone/>
            </a:pPr>
            <a:endParaRPr lang="en-US" sz="2400" cap="none" dirty="0">
              <a:latin typeface="Avenir LT Std 65 Medium" panose="020B0603020203020204"/>
            </a:endParaRPr>
          </a:p>
          <a:p>
            <a:pPr marL="457200" lvl="1" indent="0">
              <a:buNone/>
            </a:pPr>
            <a:endParaRPr lang="en-US" sz="2400" cap="none" dirty="0">
              <a:latin typeface="Avenir LT Std 65 Medium" panose="020B0603020203020204"/>
            </a:endParaRPr>
          </a:p>
          <a:p>
            <a:pPr marL="466725" marR="3810" lvl="1" indent="0">
              <a:spcBef>
                <a:spcPts val="431"/>
              </a:spcBef>
              <a:buClr>
                <a:srgbClr val="FF0000"/>
              </a:buClr>
              <a:buSzPct val="80000"/>
              <a:buNone/>
              <a:tabLst>
                <a:tab pos="352425" algn="l"/>
              </a:tabLst>
            </a:pPr>
            <a:endParaRPr lang="en-US" cap="none" dirty="0">
              <a:latin typeface="Calibri" panose="020F0502020204030204" pitchFamily="34" charset="0"/>
              <a:cs typeface="Calibri" panose="020F0502020204030204" pitchFamily="34" charset="0"/>
            </a:endParaRPr>
          </a:p>
        </p:txBody>
      </p:sp>
      <p:pic>
        <p:nvPicPr>
          <p:cNvPr id="6" name="Picture 5" descr="A close up of a sign&#10;&#10;Description automatically generated">
            <a:extLst>
              <a:ext uri="{FF2B5EF4-FFF2-40B4-BE49-F238E27FC236}">
                <a16:creationId xmlns:a16="http://schemas.microsoft.com/office/drawing/2014/main" id="{7B9DCB24-D7E8-4F88-BFA1-A226507EB4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1" y="4651239"/>
            <a:ext cx="2590799" cy="12251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06404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06F96-2BA2-20AD-37FB-3E2126846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F9AF9D-FA2D-C253-A076-5D630ED1EA9A}"/>
              </a:ext>
            </a:extLst>
          </p:cNvPr>
          <p:cNvSpPr>
            <a:spLocks noGrp="1"/>
          </p:cNvSpPr>
          <p:nvPr>
            <p:ph type="title"/>
          </p:nvPr>
        </p:nvSpPr>
        <p:spPr>
          <a:xfrm>
            <a:off x="838200" y="681038"/>
            <a:ext cx="10515600" cy="1708224"/>
          </a:xfrm>
        </p:spPr>
        <p:txBody>
          <a:bodyPr>
            <a:noAutofit/>
          </a:bodyPr>
          <a:lstStyle/>
          <a:p>
            <a:pPr algn="ctr"/>
            <a:r>
              <a:rPr lang="en-US" sz="4000" dirty="0">
                <a:latin typeface="Tahoma" panose="020B0604030504040204" pitchFamily="34" charset="0"/>
                <a:ea typeface="Tahoma" panose="020B0604030504040204" pitchFamily="34" charset="0"/>
                <a:cs typeface="Tahoma" panose="020B0604030504040204" pitchFamily="34" charset="0"/>
              </a:rPr>
              <a:t>Three SSI &amp; Medicaid Eligibility Threats</a:t>
            </a:r>
            <a:endParaRPr lang="en-US" sz="3600" dirty="0"/>
          </a:p>
        </p:txBody>
      </p:sp>
      <p:sp>
        <p:nvSpPr>
          <p:cNvPr id="3" name="Content Placeholder 2">
            <a:extLst>
              <a:ext uri="{FF2B5EF4-FFF2-40B4-BE49-F238E27FC236}">
                <a16:creationId xmlns:a16="http://schemas.microsoft.com/office/drawing/2014/main" id="{37566EAA-0DE5-F04A-4854-C3A569272843}"/>
              </a:ext>
            </a:extLst>
          </p:cNvPr>
          <p:cNvSpPr>
            <a:spLocks noGrp="1"/>
          </p:cNvSpPr>
          <p:nvPr>
            <p:ph idx="1"/>
          </p:nvPr>
        </p:nvSpPr>
        <p:spPr>
          <a:xfrm>
            <a:off x="838200" y="2785729"/>
            <a:ext cx="10515600" cy="3391233"/>
          </a:xfrm>
        </p:spPr>
        <p:txBody>
          <a:bodyPr>
            <a:normAutofit/>
          </a:bodyPr>
          <a:lstStyle/>
          <a:p>
            <a:pPr marL="514350" indent="-514350">
              <a:lnSpc>
                <a:spcPct val="200000"/>
              </a:lnSpc>
              <a:buFont typeface="+mj-lt"/>
              <a:buAutoNum type="arabicPeriod"/>
            </a:pPr>
            <a:r>
              <a:rPr lang="en-US" sz="3000" dirty="0">
                <a:latin typeface="Tahoma" panose="020B0604030504040204" pitchFamily="34" charset="0"/>
                <a:ea typeface="Tahoma" panose="020B0604030504040204" pitchFamily="34" charset="0"/>
                <a:cs typeface="Tahoma" panose="020B0604030504040204" pitchFamily="34" charset="0"/>
              </a:rPr>
              <a:t>SSI recipient earns or is given more than $2,000 </a:t>
            </a:r>
          </a:p>
          <a:p>
            <a:pPr marL="514350" indent="-514350">
              <a:lnSpc>
                <a:spcPct val="200000"/>
              </a:lnSpc>
              <a:buFont typeface="+mj-lt"/>
              <a:buAutoNum type="arabicPeriod"/>
            </a:pPr>
            <a:r>
              <a:rPr lang="en-US" sz="3200" dirty="0">
                <a:latin typeface="Tahoma" panose="020B0604030504040204" pitchFamily="34" charset="0"/>
                <a:ea typeface="Tahoma" panose="020B0604030504040204" pitchFamily="34" charset="0"/>
                <a:cs typeface="Tahoma" panose="020B0604030504040204" pitchFamily="34" charset="0"/>
              </a:rPr>
              <a:t>Parents receive a Social Security Benefit</a:t>
            </a:r>
          </a:p>
          <a:p>
            <a:pPr marL="514350" indent="-514350">
              <a:lnSpc>
                <a:spcPct val="200000"/>
              </a:lnSpc>
              <a:buFont typeface="+mj-lt"/>
              <a:buAutoNum type="arabicPeriod"/>
            </a:pPr>
            <a:r>
              <a:rPr lang="en-US" sz="3200" b="1" dirty="0">
                <a:highlight>
                  <a:srgbClr val="FFFF00"/>
                </a:highlight>
                <a:latin typeface="Tahoma" panose="020B0604030504040204" pitchFamily="34" charset="0"/>
                <a:ea typeface="Tahoma" panose="020B0604030504040204" pitchFamily="34" charset="0"/>
                <a:cs typeface="Tahoma" panose="020B0604030504040204" pitchFamily="34" charset="0"/>
              </a:rPr>
              <a:t>Parents leave an inheritance</a:t>
            </a:r>
          </a:p>
        </p:txBody>
      </p:sp>
    </p:spTree>
    <p:extLst>
      <p:ext uri="{BB962C8B-B14F-4D97-AF65-F5344CB8AC3E}">
        <p14:creationId xmlns:p14="http://schemas.microsoft.com/office/powerpoint/2010/main" val="3581972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1288D-5323-9916-6B6F-6BA164EDE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C8570-3DC1-A066-9F2C-9CC10F0522FD}"/>
              </a:ext>
            </a:extLst>
          </p:cNvPr>
          <p:cNvSpPr>
            <a:spLocks noGrp="1"/>
          </p:cNvSpPr>
          <p:nvPr>
            <p:ph type="title"/>
          </p:nvPr>
        </p:nvSpPr>
        <p:spPr/>
        <p:txBody>
          <a:bodyPr>
            <a:normAutofit fontScale="90000"/>
          </a:bodyPr>
          <a:lstStyle/>
          <a:p>
            <a:pPr algn="ctr"/>
            <a:r>
              <a:rPr lang="en-US" sz="4000" dirty="0">
                <a:latin typeface="Tahoma" panose="020B0604030504040204" pitchFamily="34" charset="0"/>
                <a:ea typeface="Tahoma" panose="020B0604030504040204" pitchFamily="34" charset="0"/>
                <a:cs typeface="Tahoma" panose="020B0604030504040204" pitchFamily="34" charset="0"/>
              </a:rPr>
              <a:t>D</a:t>
            </a:r>
            <a:r>
              <a:rPr lang="en-US" sz="4000" dirty="0">
                <a:effectLst/>
                <a:latin typeface="Tahoma" panose="020B0604030504040204" pitchFamily="34" charset="0"/>
                <a:ea typeface="Tahoma" panose="020B0604030504040204" pitchFamily="34" charset="0"/>
                <a:cs typeface="Tahoma" panose="020B0604030504040204" pitchFamily="34" charset="0"/>
              </a:rPr>
              <a:t>ifferent government benefits coordinate and offset each other</a:t>
            </a:r>
            <a:r>
              <a:rPr lang="en-US" sz="4000" dirty="0">
                <a:latin typeface="Tahoma" panose="020B0604030504040204" pitchFamily="34" charset="0"/>
                <a:ea typeface="Tahoma" panose="020B0604030504040204" pitchFamily="34" charset="0"/>
                <a:cs typeface="Tahoma" panose="020B0604030504040204" pitchFamily="34" charset="0"/>
              </a:rPr>
              <a:t>:</a:t>
            </a:r>
            <a:r>
              <a:rPr lang="en-US" sz="4000" dirty="0">
                <a:effectLst/>
                <a:latin typeface="Tahoma" panose="020B0604030504040204" pitchFamily="34" charset="0"/>
                <a:ea typeface="Tahoma" panose="020B0604030504040204" pitchFamily="34" charset="0"/>
                <a:cs typeface="Tahoma" panose="020B0604030504040204" pitchFamily="34" charset="0"/>
              </a:rPr>
              <a:t> </a:t>
            </a:r>
            <a:br>
              <a:rPr lang="en-US" sz="4000" dirty="0">
                <a:effectLst/>
                <a:latin typeface="Tahoma" panose="020B0604030504040204" pitchFamily="34" charset="0"/>
                <a:ea typeface="Tahoma" panose="020B0604030504040204" pitchFamily="34" charset="0"/>
                <a:cs typeface="Tahoma" panose="020B0604030504040204" pitchFamily="34" charset="0"/>
              </a:rPr>
            </a:br>
            <a:r>
              <a:rPr lang="en-US" sz="4000" dirty="0">
                <a:effectLst/>
                <a:latin typeface="Tahoma" panose="020B0604030504040204" pitchFamily="34" charset="0"/>
                <a:ea typeface="Tahoma" panose="020B0604030504040204" pitchFamily="34" charset="0"/>
                <a:cs typeface="Tahoma" panose="020B0604030504040204" pitchFamily="34" charset="0"/>
              </a:rPr>
              <a:t>Parent receives a Social Security Benefit</a:t>
            </a:r>
            <a:endParaRPr lang="en-US" sz="4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4">
            <a:extLst>
              <a:ext uri="{FF2B5EF4-FFF2-40B4-BE49-F238E27FC236}">
                <a16:creationId xmlns:a16="http://schemas.microsoft.com/office/drawing/2014/main" id="{568AA4F4-125E-3858-9DE8-5AE018E190D7}"/>
              </a:ext>
            </a:extLst>
          </p:cNvPr>
          <p:cNvGraphicFramePr>
            <a:graphicFrameLocks noGrp="1"/>
          </p:cNvGraphicFramePr>
          <p:nvPr>
            <p:ph idx="1"/>
            <p:extLst>
              <p:ext uri="{D42A27DB-BD31-4B8C-83A1-F6EECF244321}">
                <p14:modId xmlns:p14="http://schemas.microsoft.com/office/powerpoint/2010/main" val="3446187159"/>
              </p:ext>
            </p:extLst>
          </p:nvPr>
        </p:nvGraphicFramePr>
        <p:xfrm>
          <a:off x="1636751" y="2543600"/>
          <a:ext cx="9118834" cy="3419353"/>
        </p:xfrm>
        <a:graphic>
          <a:graphicData uri="http://schemas.openxmlformats.org/drawingml/2006/table">
            <a:tbl>
              <a:tblPr firstRow="1" bandRow="1">
                <a:tableStyleId>{5C22544A-7EE6-4342-B048-85BDC9FD1C3A}</a:tableStyleId>
              </a:tblPr>
              <a:tblGrid>
                <a:gridCol w="4559417">
                  <a:extLst>
                    <a:ext uri="{9D8B030D-6E8A-4147-A177-3AD203B41FA5}">
                      <a16:colId xmlns:a16="http://schemas.microsoft.com/office/drawing/2014/main" val="3826537110"/>
                    </a:ext>
                  </a:extLst>
                </a:gridCol>
                <a:gridCol w="4559417">
                  <a:extLst>
                    <a:ext uri="{9D8B030D-6E8A-4147-A177-3AD203B41FA5}">
                      <a16:colId xmlns:a16="http://schemas.microsoft.com/office/drawing/2014/main" val="522987357"/>
                    </a:ext>
                  </a:extLst>
                </a:gridCol>
              </a:tblGrid>
              <a:tr h="1681993">
                <a:tc>
                  <a:txBody>
                    <a:bodyPr/>
                    <a:lstStyle/>
                    <a:p>
                      <a:endParaRPr lang="en-US" dirty="0"/>
                    </a:p>
                    <a:p>
                      <a:endParaRPr lang="en-US" dirty="0"/>
                    </a:p>
                    <a:p>
                      <a:pPr algn="ctr"/>
                      <a:r>
                        <a:rPr lang="en-US" dirty="0"/>
                        <a:t>Social Security Disability Benefit</a:t>
                      </a:r>
                    </a:p>
                    <a:p>
                      <a:pPr algn="ctr"/>
                      <a:r>
                        <a:rPr lang="en-US" dirty="0"/>
                        <a:t>Disabled Adult Child Benefit </a:t>
                      </a:r>
                    </a:p>
                    <a:p>
                      <a:pPr algn="ctr"/>
                      <a:r>
                        <a:rPr lang="en-US" dirty="0"/>
                        <a:t>greater than SSI</a:t>
                      </a:r>
                    </a:p>
                  </a:txBody>
                  <a:tcPr/>
                </a:tc>
                <a:tc>
                  <a:txBody>
                    <a:bodyPr/>
                    <a:lstStyle/>
                    <a:p>
                      <a:pPr algn="ctr"/>
                      <a:endParaRPr lang="en-US" dirty="0"/>
                    </a:p>
                    <a:p>
                      <a:pPr algn="ctr"/>
                      <a:endParaRPr lang="en-US" dirty="0"/>
                    </a:p>
                    <a:p>
                      <a:pPr algn="ctr"/>
                      <a:r>
                        <a:rPr lang="en-US" dirty="0"/>
                        <a:t>Medicare        </a:t>
                      </a:r>
                    </a:p>
                  </a:txBody>
                  <a:tcPr/>
                </a:tc>
                <a:extLst>
                  <a:ext uri="{0D108BD9-81ED-4DB2-BD59-A6C34878D82A}">
                    <a16:rowId xmlns:a16="http://schemas.microsoft.com/office/drawing/2014/main" val="3072556253"/>
                  </a:ext>
                </a:extLst>
              </a:tr>
              <a:tr h="1681993">
                <a:tc>
                  <a:txBody>
                    <a:bodyPr/>
                    <a:lstStyle/>
                    <a:p>
                      <a:endParaRPr lang="en-US" dirty="0"/>
                    </a:p>
                    <a:p>
                      <a:endParaRPr lang="en-US" dirty="0"/>
                    </a:p>
                    <a:p>
                      <a:pPr algn="ctr"/>
                      <a:r>
                        <a:rPr lang="en-US" dirty="0">
                          <a:solidFill>
                            <a:schemeClr val="bg1"/>
                          </a:solidFill>
                        </a:rPr>
                        <a:t>Supplemental Security Benefit (SSI)</a:t>
                      </a:r>
                    </a:p>
                    <a:p>
                      <a:pPr algn="l"/>
                      <a:r>
                        <a:rPr lang="en-US" sz="1800" b="0" kern="1200" dirty="0">
                          <a:solidFill>
                            <a:schemeClr val="bg1"/>
                          </a:solidFill>
                          <a:effectLst/>
                          <a:latin typeface="+mn-lt"/>
                          <a:ea typeface="+mn-ea"/>
                          <a:cs typeface="+mn-cs"/>
                        </a:rPr>
                        <a:t>Financial Needs Test (Must Be Impoverished)</a:t>
                      </a:r>
                    </a:p>
                    <a:p>
                      <a:pPr algn="l"/>
                      <a:r>
                        <a:rPr lang="en-US" sz="1800" b="0" kern="1200" dirty="0">
                          <a:solidFill>
                            <a:schemeClr val="bg1"/>
                          </a:solidFill>
                          <a:effectLst/>
                          <a:latin typeface="+mn-lt"/>
                          <a:ea typeface="+mn-ea"/>
                          <a:cs typeface="+mn-cs"/>
                        </a:rPr>
                        <a:t>Less than $2,000 In Assets</a:t>
                      </a:r>
                    </a:p>
                    <a:p>
                      <a:pPr algn="l"/>
                      <a:r>
                        <a:rPr lang="en-US" sz="1800" b="0" kern="1200" dirty="0">
                          <a:solidFill>
                            <a:schemeClr val="bg1"/>
                          </a:solidFill>
                          <a:effectLst/>
                          <a:latin typeface="+mn-lt"/>
                          <a:ea typeface="+mn-ea"/>
                          <a:cs typeface="+mn-cs"/>
                        </a:rPr>
                        <a:t>Less than $943 Monthly Income (2024)</a:t>
                      </a:r>
                      <a:endParaRPr lang="en-US" b="0" dirty="0">
                        <a:solidFill>
                          <a:schemeClr val="bg1"/>
                        </a:solidFill>
                      </a:endParaRPr>
                    </a:p>
                  </a:txBody>
                  <a:tcPr>
                    <a:solidFill>
                      <a:srgbClr val="00B050"/>
                    </a:solidFill>
                  </a:tcPr>
                </a:tc>
                <a:tc>
                  <a:txBody>
                    <a:bodyPr/>
                    <a:lstStyle/>
                    <a:p>
                      <a:endParaRPr lang="en-US" dirty="0"/>
                    </a:p>
                    <a:p>
                      <a:endParaRPr lang="en-US" dirty="0"/>
                    </a:p>
                    <a:p>
                      <a:pPr algn="ctr"/>
                      <a:r>
                        <a:rPr lang="en-US" dirty="0">
                          <a:solidFill>
                            <a:schemeClr val="bg1"/>
                          </a:solidFill>
                        </a:rPr>
                        <a:t>Medicaid</a:t>
                      </a:r>
                    </a:p>
                  </a:txBody>
                  <a:tcPr>
                    <a:solidFill>
                      <a:srgbClr val="00B050"/>
                    </a:solidFill>
                  </a:tcPr>
                </a:tc>
                <a:extLst>
                  <a:ext uri="{0D108BD9-81ED-4DB2-BD59-A6C34878D82A}">
                    <a16:rowId xmlns:a16="http://schemas.microsoft.com/office/drawing/2014/main" val="1078264723"/>
                  </a:ext>
                </a:extLst>
              </a:tr>
            </a:tbl>
          </a:graphicData>
        </a:graphic>
      </p:graphicFrame>
      <p:sp>
        <p:nvSpPr>
          <p:cNvPr id="5" name="Arrow: Right 4">
            <a:extLst>
              <a:ext uri="{FF2B5EF4-FFF2-40B4-BE49-F238E27FC236}">
                <a16:creationId xmlns:a16="http://schemas.microsoft.com/office/drawing/2014/main" id="{B487143E-B330-2284-CE2B-A34CAE16A6B3}"/>
              </a:ext>
            </a:extLst>
          </p:cNvPr>
          <p:cNvSpPr/>
          <p:nvPr/>
        </p:nvSpPr>
        <p:spPr>
          <a:xfrm>
            <a:off x="5880683" y="2741802"/>
            <a:ext cx="805343" cy="34534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6" name="Arrow: Right 5">
            <a:extLst>
              <a:ext uri="{FF2B5EF4-FFF2-40B4-BE49-F238E27FC236}">
                <a16:creationId xmlns:a16="http://schemas.microsoft.com/office/drawing/2014/main" id="{6D2E8CAB-3727-278A-D140-852238D38539}"/>
              </a:ext>
            </a:extLst>
          </p:cNvPr>
          <p:cNvSpPr/>
          <p:nvPr/>
        </p:nvSpPr>
        <p:spPr>
          <a:xfrm>
            <a:off x="5880683" y="4449239"/>
            <a:ext cx="805343" cy="28215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62925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7941-BBE1-4C5D-8200-319BF1B7D3E2}"/>
              </a:ext>
            </a:extLst>
          </p:cNvPr>
          <p:cNvSpPr>
            <a:spLocks noGrp="1"/>
          </p:cNvSpPr>
          <p:nvPr>
            <p:ph type="title"/>
          </p:nvPr>
        </p:nvSpPr>
        <p:spPr>
          <a:xfrm>
            <a:off x="838200" y="532715"/>
            <a:ext cx="10515600" cy="1984670"/>
          </a:xfrm>
        </p:spPr>
        <p:txBody>
          <a:bodyPr>
            <a:noAutofit/>
          </a:bodyPr>
          <a:lstStyle/>
          <a:p>
            <a:pPr algn="ctr"/>
            <a:r>
              <a:rPr lang="en-US" sz="4000" dirty="0">
                <a:effectLst/>
                <a:latin typeface="Tahoma" panose="020B0604030504040204" pitchFamily="34" charset="0"/>
                <a:ea typeface="Tahoma" panose="020B0604030504040204" pitchFamily="34" charset="0"/>
                <a:cs typeface="Tahoma" panose="020B0604030504040204" pitchFamily="34" charset="0"/>
              </a:rPr>
              <a:t>Options for leaving an inheritance to your child without disqualifying them from government benefits: </a:t>
            </a:r>
            <a:r>
              <a:rPr lang="en-US" sz="40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40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AAB9AA6E-7A11-4733-9129-13A670334D33}"/>
              </a:ext>
            </a:extLst>
          </p:cNvPr>
          <p:cNvSpPr>
            <a:spLocks noGrp="1"/>
          </p:cNvSpPr>
          <p:nvPr>
            <p:ph idx="1"/>
          </p:nvPr>
        </p:nvSpPr>
        <p:spPr>
          <a:xfrm>
            <a:off x="1788928" y="2626242"/>
            <a:ext cx="8236815" cy="3400610"/>
          </a:xfrm>
          <a:solidFill>
            <a:schemeClr val="bg1"/>
          </a:solidFill>
          <a:ln>
            <a:noFill/>
          </a:ln>
        </p:spPr>
        <p:txBody>
          <a:bodyPr>
            <a:noAutofit/>
          </a:bodyPr>
          <a:lstStyle/>
          <a:p>
            <a:pPr marL="0" marR="0" indent="0" algn="ctr">
              <a:lnSpc>
                <a:spcPct val="150000"/>
              </a:lnSpc>
              <a:spcBef>
                <a:spcPts val="0"/>
              </a:spcBef>
              <a:spcAft>
                <a:spcPts val="0"/>
              </a:spcAft>
              <a:buNone/>
            </a:pPr>
            <a:r>
              <a:rPr kumimoji="0" lang="en-US" sz="4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Establish a Special Needs Trust</a:t>
            </a:r>
          </a:p>
          <a:p>
            <a:pPr lvl="1" algn="ctr">
              <a:lnSpc>
                <a:spcPct val="150000"/>
              </a:lnSpc>
              <a:spcBef>
                <a:spcPts val="0"/>
              </a:spcBef>
              <a:defRPr/>
            </a:pPr>
            <a:r>
              <a:rPr kumimoji="0" lang="en-US"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r>
              <a:rPr kumimoji="0" lang="en-US" sz="3200" b="0" i="0" u="none" strike="noStrike" kern="1200" cap="none" spc="0" normalizeH="0" baseline="3000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rd</a:t>
            </a:r>
            <a:r>
              <a:rPr kumimoji="0" lang="en-US"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Party Special Needs Trust</a:t>
            </a:r>
          </a:p>
          <a:p>
            <a:pPr lvl="1" algn="ctr">
              <a:lnSpc>
                <a:spcPct val="150000"/>
              </a:lnSpc>
              <a:spcBef>
                <a:spcPts val="0"/>
              </a:spcBef>
              <a:defRPr/>
            </a:pPr>
            <a:r>
              <a:rPr kumimoji="0" lang="en-US"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r>
              <a:rPr kumimoji="0" lang="en-US" sz="3200" b="0" i="0" u="none" strike="noStrike" kern="1200" cap="none" spc="0" normalizeH="0" baseline="3000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st</a:t>
            </a:r>
            <a:r>
              <a:rPr kumimoji="0" lang="en-US"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Party Special Needs Trust</a:t>
            </a:r>
          </a:p>
          <a:p>
            <a:pPr marL="742950" indent="-742950" algn="ctr">
              <a:spcBef>
                <a:spcPts val="0"/>
              </a:spcBef>
              <a:buFont typeface="+mj-lt"/>
              <a:buAutoNum type="arabicPeriod"/>
            </a:pPr>
            <a:endParaRPr lang="en-US" sz="2400" dirty="0">
              <a:solidFill>
                <a:prstClr val="black"/>
              </a:solidFill>
              <a:latin typeface="Calibri Light" panose="020F0302020204030204" pitchFamily="34" charset="0"/>
              <a:ea typeface="Tahoma" pitchFamily="34" charset="0"/>
              <a:cs typeface="Calibri Light" panose="020F0302020204030204" pitchFamily="34" charset="0"/>
            </a:endParaRPr>
          </a:p>
          <a:p>
            <a:pPr marL="1200150" lvl="1" indent="-742950" algn="ctr">
              <a:spcBef>
                <a:spcPts val="0"/>
              </a:spcBef>
              <a:buFont typeface="+mj-lt"/>
              <a:buAutoNum type="arabicPeriod"/>
            </a:pPr>
            <a:endParaRPr lang="en-US" sz="2000" dirty="0">
              <a:latin typeface="Tahoma" pitchFamily="34" charset="0"/>
              <a:ea typeface="Tahoma" pitchFamily="34" charset="0"/>
              <a:cs typeface="Tahoma" pitchFamily="34" charset="0"/>
            </a:endParaRPr>
          </a:p>
          <a:p>
            <a:pPr marR="0" indent="0" algn="ctr">
              <a:spcBef>
                <a:spcPts val="0"/>
              </a:spcBef>
              <a:spcAft>
                <a:spcPts val="0"/>
              </a:spcAft>
              <a:buNone/>
            </a:pPr>
            <a:endParaRPr lang="en-US" sz="2400" dirty="0">
              <a:effectLst/>
              <a:latin typeface="Tahoma" pitchFamily="34" charset="0"/>
              <a:ea typeface="Tahoma" pitchFamily="34" charset="0"/>
              <a:cs typeface="Tahoma" pitchFamily="34" charset="0"/>
            </a:endParaRPr>
          </a:p>
          <a:p>
            <a:pPr marL="0" marR="0" indent="0" algn="ctr">
              <a:spcBef>
                <a:spcPts val="0"/>
              </a:spcBef>
              <a:spcAft>
                <a:spcPts val="0"/>
              </a:spcAft>
              <a:buNone/>
            </a:pPr>
            <a:endParaRPr lang="en-US" sz="2400" dirty="0">
              <a:effectLst/>
              <a:latin typeface="Tahoma" pitchFamily="34" charset="0"/>
              <a:ea typeface="Tahoma" pitchFamily="34" charset="0"/>
              <a:cs typeface="Tahoma" pitchFamily="34" charset="0"/>
            </a:endParaRPr>
          </a:p>
          <a:p>
            <a:pPr marL="0" marR="0" indent="0" algn="ctr">
              <a:spcBef>
                <a:spcPts val="0"/>
              </a:spcBef>
              <a:spcAft>
                <a:spcPts val="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1800" dirty="0">
                <a:solidFill>
                  <a:srgbClr val="4F81BD"/>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en-US" dirty="0"/>
          </a:p>
        </p:txBody>
      </p:sp>
    </p:spTree>
    <p:extLst>
      <p:ext uri="{BB962C8B-B14F-4D97-AF65-F5344CB8AC3E}">
        <p14:creationId xmlns:p14="http://schemas.microsoft.com/office/powerpoint/2010/main" val="4293198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5528-E1EF-4DD6-9C5A-639A89E93C93}"/>
              </a:ext>
            </a:extLst>
          </p:cNvPr>
          <p:cNvSpPr>
            <a:spLocks noGrp="1"/>
          </p:cNvSpPr>
          <p:nvPr>
            <p:ph type="title"/>
          </p:nvPr>
        </p:nvSpPr>
        <p:spPr/>
        <p:txBody>
          <a:bodyPr/>
          <a:lstStyle/>
          <a:p>
            <a:pPr algn="ctr"/>
            <a:r>
              <a:rPr lang="en-US" dirty="0">
                <a:effectLst/>
                <a:latin typeface="Tahoma" pitchFamily="34" charset="0"/>
                <a:ea typeface="Tahoma" pitchFamily="34" charset="0"/>
                <a:cs typeface="Tahoma" pitchFamily="34" charset="0"/>
              </a:rPr>
              <a:t>3</a:t>
            </a:r>
            <a:r>
              <a:rPr lang="en-US" baseline="30000" dirty="0">
                <a:effectLst/>
                <a:latin typeface="Tahoma" pitchFamily="34" charset="0"/>
                <a:ea typeface="Tahoma" pitchFamily="34" charset="0"/>
                <a:cs typeface="Tahoma" pitchFamily="34" charset="0"/>
              </a:rPr>
              <a:t>rd</a:t>
            </a:r>
            <a:r>
              <a:rPr lang="en-US" dirty="0">
                <a:effectLst/>
                <a:latin typeface="Tahoma" pitchFamily="34" charset="0"/>
                <a:ea typeface="Tahoma" pitchFamily="34" charset="0"/>
                <a:cs typeface="Tahoma" pitchFamily="34" charset="0"/>
              </a:rPr>
              <a:t> Party Special Needs Trust </a:t>
            </a:r>
            <a:endParaRPr lang="en-US" dirty="0"/>
          </a:p>
        </p:txBody>
      </p:sp>
      <p:sp>
        <p:nvSpPr>
          <p:cNvPr id="3" name="Content Placeholder 2">
            <a:extLst>
              <a:ext uri="{FF2B5EF4-FFF2-40B4-BE49-F238E27FC236}">
                <a16:creationId xmlns:a16="http://schemas.microsoft.com/office/drawing/2014/main" id="{A88B468E-D204-4AF5-96D4-9CF90FB0576F}"/>
              </a:ext>
            </a:extLst>
          </p:cNvPr>
          <p:cNvSpPr>
            <a:spLocks noGrp="1"/>
          </p:cNvSpPr>
          <p:nvPr>
            <p:ph idx="1"/>
          </p:nvPr>
        </p:nvSpPr>
        <p:spPr/>
        <p:txBody>
          <a:bodyPr>
            <a:normAutofit fontScale="25000" lnSpcReduction="20000"/>
          </a:bodyPr>
          <a:lstStyle/>
          <a:p>
            <a:pPr lvl="1">
              <a:lnSpc>
                <a:spcPct val="150000"/>
              </a:lnSpc>
              <a:spcBef>
                <a:spcPts val="0"/>
              </a:spcBef>
            </a:pPr>
            <a:r>
              <a:rPr lang="en-US" sz="8000" dirty="0">
                <a:effectLst/>
                <a:latin typeface="Tahoma" pitchFamily="34" charset="0"/>
                <a:ea typeface="Tahoma" pitchFamily="34" charset="0"/>
                <a:cs typeface="Tahoma" pitchFamily="34" charset="0"/>
              </a:rPr>
              <a:t>Funded by someone other than the child (typically the parents)</a:t>
            </a:r>
          </a:p>
          <a:p>
            <a:pPr lvl="1">
              <a:lnSpc>
                <a:spcPct val="150000"/>
              </a:lnSpc>
              <a:spcBef>
                <a:spcPts val="0"/>
              </a:spcBef>
            </a:pPr>
            <a:r>
              <a:rPr lang="en-US" sz="8000" dirty="0">
                <a:latin typeface="Tahoma" pitchFamily="34" charset="0"/>
                <a:ea typeface="Tahoma" pitchFamily="34" charset="0"/>
                <a:cs typeface="Tahoma" pitchFamily="34" charset="0"/>
              </a:rPr>
              <a:t>Not counted as the child’s asset by the government</a:t>
            </a:r>
          </a:p>
          <a:p>
            <a:pPr lvl="1">
              <a:lnSpc>
                <a:spcPct val="150000"/>
              </a:lnSpc>
              <a:spcBef>
                <a:spcPts val="0"/>
              </a:spcBef>
            </a:pPr>
            <a:r>
              <a:rPr lang="en-US" sz="8000" dirty="0">
                <a:latin typeface="Tahoma" pitchFamily="34" charset="0"/>
                <a:ea typeface="Tahoma" pitchFamily="34" charset="0"/>
                <a:cs typeface="Tahoma" pitchFamily="34" charset="0"/>
              </a:rPr>
              <a:t>Money can only be used for supplemental needs – not for the necessities such as food and shelter (with some exceptions)</a:t>
            </a:r>
          </a:p>
          <a:p>
            <a:pPr lvl="1">
              <a:lnSpc>
                <a:spcPct val="150000"/>
              </a:lnSpc>
              <a:spcBef>
                <a:spcPts val="0"/>
              </a:spcBef>
            </a:pPr>
            <a:r>
              <a:rPr lang="en-US" sz="8000" dirty="0">
                <a:latin typeface="Tahoma" pitchFamily="34" charset="0"/>
                <a:ea typeface="Tahoma" pitchFamily="34" charset="0"/>
                <a:cs typeface="Tahoma" pitchFamily="34" charset="0"/>
              </a:rPr>
              <a:t>No minimum or maximum contribution limits</a:t>
            </a:r>
          </a:p>
          <a:p>
            <a:pPr lvl="1">
              <a:lnSpc>
                <a:spcPct val="150000"/>
              </a:lnSpc>
              <a:spcBef>
                <a:spcPts val="0"/>
              </a:spcBef>
            </a:pPr>
            <a:r>
              <a:rPr lang="en-US" sz="8000" dirty="0">
                <a:latin typeface="Tahoma" pitchFamily="34" charset="0"/>
                <a:ea typeface="Tahoma" pitchFamily="34" charset="0"/>
                <a:cs typeface="Tahoma" pitchFamily="34" charset="0"/>
              </a:rPr>
              <a:t>Distribution of balance at death:</a:t>
            </a:r>
          </a:p>
          <a:p>
            <a:pPr lvl="2">
              <a:lnSpc>
                <a:spcPct val="150000"/>
              </a:lnSpc>
              <a:spcBef>
                <a:spcPts val="0"/>
              </a:spcBef>
            </a:pPr>
            <a:r>
              <a:rPr lang="en-US" sz="8000" dirty="0">
                <a:latin typeface="Tahoma" pitchFamily="34" charset="0"/>
                <a:ea typeface="Tahoma" pitchFamily="34" charset="0"/>
                <a:cs typeface="Tahoma" pitchFamily="34" charset="0"/>
              </a:rPr>
              <a:t>Final expenses, then</a:t>
            </a:r>
          </a:p>
          <a:p>
            <a:pPr lvl="2">
              <a:lnSpc>
                <a:spcPct val="150000"/>
              </a:lnSpc>
              <a:spcBef>
                <a:spcPts val="0"/>
              </a:spcBef>
            </a:pPr>
            <a:r>
              <a:rPr lang="en-US" sz="8000" dirty="0">
                <a:latin typeface="Tahoma" pitchFamily="34" charset="0"/>
                <a:ea typeface="Tahoma" pitchFamily="34" charset="0"/>
                <a:cs typeface="Tahoma" pitchFamily="34" charset="0"/>
              </a:rPr>
              <a:t>To those named in the trust document</a:t>
            </a:r>
          </a:p>
          <a:p>
            <a:endParaRPr lang="en-US" dirty="0"/>
          </a:p>
        </p:txBody>
      </p:sp>
    </p:spTree>
    <p:extLst>
      <p:ext uri="{BB962C8B-B14F-4D97-AF65-F5344CB8AC3E}">
        <p14:creationId xmlns:p14="http://schemas.microsoft.com/office/powerpoint/2010/main" val="1590268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BBCE5-BE05-2527-4E18-F9AB218672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576B5F-1363-8BE8-F54F-F16A5D6651B0}"/>
              </a:ext>
            </a:extLst>
          </p:cNvPr>
          <p:cNvSpPr>
            <a:spLocks noGrp="1"/>
          </p:cNvSpPr>
          <p:nvPr>
            <p:ph type="title"/>
          </p:nvPr>
        </p:nvSpPr>
        <p:spPr/>
        <p:txBody>
          <a:bodyPr/>
          <a:lstStyle/>
          <a:p>
            <a:pPr algn="ctr"/>
            <a:r>
              <a:rPr lang="en-US" dirty="0">
                <a:effectLst/>
                <a:latin typeface="Tahoma" pitchFamily="34" charset="0"/>
                <a:ea typeface="Tahoma" pitchFamily="34" charset="0"/>
                <a:cs typeface="Tahoma" pitchFamily="34" charset="0"/>
              </a:rPr>
              <a:t>3</a:t>
            </a:r>
            <a:r>
              <a:rPr lang="en-US" baseline="30000" dirty="0">
                <a:effectLst/>
                <a:latin typeface="Tahoma" pitchFamily="34" charset="0"/>
                <a:ea typeface="Tahoma" pitchFamily="34" charset="0"/>
                <a:cs typeface="Tahoma" pitchFamily="34" charset="0"/>
              </a:rPr>
              <a:t>rd</a:t>
            </a:r>
            <a:r>
              <a:rPr lang="en-US" dirty="0">
                <a:effectLst/>
                <a:latin typeface="Tahoma" pitchFamily="34" charset="0"/>
                <a:ea typeface="Tahoma" pitchFamily="34" charset="0"/>
                <a:cs typeface="Tahoma" pitchFamily="34" charset="0"/>
              </a:rPr>
              <a:t> Party Special Needs Trust </a:t>
            </a:r>
            <a:endParaRPr lang="en-US" dirty="0"/>
          </a:p>
        </p:txBody>
      </p:sp>
      <p:sp>
        <p:nvSpPr>
          <p:cNvPr id="3" name="Content Placeholder 2">
            <a:extLst>
              <a:ext uri="{FF2B5EF4-FFF2-40B4-BE49-F238E27FC236}">
                <a16:creationId xmlns:a16="http://schemas.microsoft.com/office/drawing/2014/main" id="{D28F486D-0D4A-7F26-6BBB-F98EDC68F7A9}"/>
              </a:ext>
            </a:extLst>
          </p:cNvPr>
          <p:cNvSpPr>
            <a:spLocks noGrp="1"/>
          </p:cNvSpPr>
          <p:nvPr>
            <p:ph idx="1"/>
          </p:nvPr>
        </p:nvSpPr>
        <p:spPr/>
        <p:txBody>
          <a:bodyPr>
            <a:normAutofit/>
          </a:bodyPr>
          <a:lstStyle/>
          <a:p>
            <a:r>
              <a:rPr lang="en-US" b="1" dirty="0"/>
              <a:t>ABLE Accounts complement 3</a:t>
            </a:r>
            <a:r>
              <a:rPr lang="en-US" b="1" baseline="30000" dirty="0"/>
              <a:t>rd</a:t>
            </a:r>
            <a:r>
              <a:rPr lang="en-US" b="1" dirty="0"/>
              <a:t> Party Special Needs Trusts</a:t>
            </a:r>
          </a:p>
          <a:p>
            <a:endParaRPr lang="en-US" b="1" dirty="0"/>
          </a:p>
          <a:p>
            <a:r>
              <a:rPr lang="en-US" b="1" dirty="0"/>
              <a:t>For example, an ABLE Account is more appropriate for paying for housing</a:t>
            </a:r>
          </a:p>
          <a:p>
            <a:endParaRPr lang="en-US" b="1" dirty="0"/>
          </a:p>
          <a:p>
            <a:r>
              <a:rPr lang="en-US" b="1" dirty="0"/>
              <a:t>A 3</a:t>
            </a:r>
            <a:r>
              <a:rPr lang="en-US" b="1" baseline="30000" dirty="0"/>
              <a:t>rd</a:t>
            </a:r>
            <a:r>
              <a:rPr lang="en-US" b="1" dirty="0"/>
              <a:t> Party Special Needs Trust can fund an ABLE Account.</a:t>
            </a:r>
          </a:p>
        </p:txBody>
      </p:sp>
    </p:spTree>
    <p:extLst>
      <p:ext uri="{BB962C8B-B14F-4D97-AF65-F5344CB8AC3E}">
        <p14:creationId xmlns:p14="http://schemas.microsoft.com/office/powerpoint/2010/main" val="3067955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5528-E1EF-4DD6-9C5A-639A89E93C93}"/>
              </a:ext>
            </a:extLst>
          </p:cNvPr>
          <p:cNvSpPr>
            <a:spLocks noGrp="1"/>
          </p:cNvSpPr>
          <p:nvPr>
            <p:ph type="title"/>
          </p:nvPr>
        </p:nvSpPr>
        <p:spPr/>
        <p:txBody>
          <a:bodyPr/>
          <a:lstStyle/>
          <a:p>
            <a:pPr algn="ctr"/>
            <a:r>
              <a:rPr lang="en-US" dirty="0">
                <a:latin typeface="Tahoma" pitchFamily="34" charset="0"/>
                <a:ea typeface="Tahoma" pitchFamily="34" charset="0"/>
                <a:cs typeface="Tahoma" pitchFamily="34" charset="0"/>
              </a:rPr>
              <a:t>1st</a:t>
            </a:r>
            <a:r>
              <a:rPr lang="en-US" dirty="0">
                <a:effectLst/>
                <a:latin typeface="Tahoma" pitchFamily="34" charset="0"/>
                <a:ea typeface="Tahoma" pitchFamily="34" charset="0"/>
                <a:cs typeface="Tahoma" pitchFamily="34" charset="0"/>
              </a:rPr>
              <a:t> Party Special Needs Trust </a:t>
            </a:r>
            <a:endParaRPr lang="en-US" dirty="0"/>
          </a:p>
        </p:txBody>
      </p:sp>
      <p:sp>
        <p:nvSpPr>
          <p:cNvPr id="3" name="Content Placeholder 2">
            <a:extLst>
              <a:ext uri="{FF2B5EF4-FFF2-40B4-BE49-F238E27FC236}">
                <a16:creationId xmlns:a16="http://schemas.microsoft.com/office/drawing/2014/main" id="{A88B468E-D204-4AF5-96D4-9CF90FB0576F}"/>
              </a:ext>
            </a:extLst>
          </p:cNvPr>
          <p:cNvSpPr>
            <a:spLocks noGrp="1"/>
          </p:cNvSpPr>
          <p:nvPr>
            <p:ph idx="1"/>
          </p:nvPr>
        </p:nvSpPr>
        <p:spPr/>
        <p:txBody>
          <a:bodyPr>
            <a:normAutofit fontScale="55000" lnSpcReduction="20000"/>
          </a:bodyPr>
          <a:lstStyle/>
          <a:p>
            <a:pPr lvl="1">
              <a:lnSpc>
                <a:spcPct val="150000"/>
              </a:lnSpc>
              <a:spcBef>
                <a:spcPts val="0"/>
              </a:spcBef>
            </a:pPr>
            <a:r>
              <a:rPr lang="en-US" sz="4800" dirty="0">
                <a:effectLst/>
                <a:latin typeface="Tahoma" pitchFamily="34" charset="0"/>
                <a:ea typeface="Tahoma" pitchFamily="34" charset="0"/>
                <a:cs typeface="Tahoma" pitchFamily="34" charset="0"/>
              </a:rPr>
              <a:t>Funded by the child’s assets</a:t>
            </a:r>
          </a:p>
          <a:p>
            <a:pPr lvl="1">
              <a:lnSpc>
                <a:spcPct val="150000"/>
              </a:lnSpc>
              <a:spcBef>
                <a:spcPts val="0"/>
              </a:spcBef>
            </a:pPr>
            <a:r>
              <a:rPr lang="en-US" sz="4800" dirty="0">
                <a:effectLst/>
                <a:latin typeface="Tahoma" pitchFamily="34" charset="0"/>
                <a:ea typeface="Tahoma" pitchFamily="34" charset="0"/>
                <a:cs typeface="Tahoma" pitchFamily="34" charset="0"/>
              </a:rPr>
              <a:t>Can be used if the child has more than $2000 in assets</a:t>
            </a:r>
          </a:p>
          <a:p>
            <a:pPr lvl="1">
              <a:lnSpc>
                <a:spcPct val="150000"/>
              </a:lnSpc>
              <a:spcBef>
                <a:spcPts val="0"/>
              </a:spcBef>
            </a:pPr>
            <a:r>
              <a:rPr lang="en-US" sz="4800" dirty="0">
                <a:effectLst/>
                <a:latin typeface="Tahoma" pitchFamily="34" charset="0"/>
                <a:ea typeface="Tahoma" pitchFamily="34" charset="0"/>
                <a:cs typeface="Tahoma" pitchFamily="34" charset="0"/>
              </a:rPr>
              <a:t>Can be used for Military Survivor Benefit Plan (SBP)</a:t>
            </a:r>
          </a:p>
          <a:p>
            <a:pPr lvl="1">
              <a:lnSpc>
                <a:spcPct val="150000"/>
              </a:lnSpc>
              <a:spcBef>
                <a:spcPts val="0"/>
              </a:spcBef>
            </a:pPr>
            <a:r>
              <a:rPr lang="en-US" sz="4800" dirty="0">
                <a:latin typeface="Tahoma" pitchFamily="34" charset="0"/>
                <a:ea typeface="Tahoma" pitchFamily="34" charset="0"/>
                <a:cs typeface="Tahoma" pitchFamily="34" charset="0"/>
              </a:rPr>
              <a:t>Not counted as the child’s asset by the government</a:t>
            </a:r>
          </a:p>
          <a:p>
            <a:endParaRPr lang="en-US" dirty="0"/>
          </a:p>
        </p:txBody>
      </p:sp>
    </p:spTree>
    <p:extLst>
      <p:ext uri="{BB962C8B-B14F-4D97-AF65-F5344CB8AC3E}">
        <p14:creationId xmlns:p14="http://schemas.microsoft.com/office/powerpoint/2010/main" val="3803206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74CA2-89D8-42DF-9194-66BF735087CE}"/>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1</a:t>
            </a:r>
            <a:r>
              <a:rPr lang="en-US" baseline="30000" dirty="0">
                <a:latin typeface="Tahoma" panose="020B0604030504040204" pitchFamily="34" charset="0"/>
                <a:ea typeface="Tahoma" panose="020B0604030504040204" pitchFamily="34" charset="0"/>
                <a:cs typeface="Tahoma" panose="020B0604030504040204" pitchFamily="34" charset="0"/>
              </a:rPr>
              <a:t>st</a:t>
            </a:r>
            <a:r>
              <a:rPr lang="en-US" dirty="0">
                <a:latin typeface="Tahoma" panose="020B0604030504040204" pitchFamily="34" charset="0"/>
                <a:ea typeface="Tahoma" panose="020B0604030504040204" pitchFamily="34" charset="0"/>
                <a:cs typeface="Tahoma" panose="020B0604030504040204" pitchFamily="34" charset="0"/>
              </a:rPr>
              <a:t> Party Trust (cont.)</a:t>
            </a:r>
          </a:p>
        </p:txBody>
      </p:sp>
      <p:sp>
        <p:nvSpPr>
          <p:cNvPr id="3" name="Content Placeholder 2">
            <a:extLst>
              <a:ext uri="{FF2B5EF4-FFF2-40B4-BE49-F238E27FC236}">
                <a16:creationId xmlns:a16="http://schemas.microsoft.com/office/drawing/2014/main" id="{1717AD0E-41E7-4688-9B2B-EFA84664DEBF}"/>
              </a:ext>
            </a:extLst>
          </p:cNvPr>
          <p:cNvSpPr>
            <a:spLocks noGrp="1"/>
          </p:cNvSpPr>
          <p:nvPr>
            <p:ph idx="1"/>
          </p:nvPr>
        </p:nvSpPr>
        <p:spPr/>
        <p:txBody>
          <a:bodyPr>
            <a:noAutofit/>
          </a:bodyPr>
          <a:lstStyle/>
          <a:p>
            <a:pPr marL="742950" marR="0" lvl="1" indent="-285750" algn="l" defTabSz="457200" rtl="0" eaLnBrk="1" fontAlgn="auto" latinLnBrk="0" hangingPunct="1">
              <a:spcBef>
                <a:spcPts val="0"/>
              </a:spcBef>
              <a:spcAft>
                <a:spcPts val="600"/>
              </a:spcAft>
              <a:buClr>
                <a:srgbClr val="4472C4"/>
              </a:buClr>
              <a:buSzPct val="115000"/>
              <a:buFont typeface="Arial"/>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Tahoma" pitchFamily="34" charset="0"/>
                <a:ea typeface="Tahoma" pitchFamily="34" charset="0"/>
                <a:cs typeface="Tahoma" pitchFamily="34" charset="0"/>
              </a:rPr>
              <a:t>Money can only be used for supplemental needs – not for the necessities such as food and shelter (with some exceptions)</a:t>
            </a:r>
          </a:p>
          <a:p>
            <a:pPr marL="742950" marR="0" lvl="1" indent="-285750" algn="l" defTabSz="457200" rtl="0" eaLnBrk="1" fontAlgn="auto" latinLnBrk="0" hangingPunct="1">
              <a:spcBef>
                <a:spcPts val="0"/>
              </a:spcBef>
              <a:spcAft>
                <a:spcPts val="600"/>
              </a:spcAft>
              <a:buClr>
                <a:srgbClr val="4472C4"/>
              </a:buClr>
              <a:buSzPct val="115000"/>
              <a:buFont typeface="Arial"/>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Tahoma" pitchFamily="34" charset="0"/>
                <a:ea typeface="Tahoma" pitchFamily="34" charset="0"/>
                <a:cs typeface="Tahoma" pitchFamily="34" charset="0"/>
              </a:rPr>
              <a:t>No minimum or maximum contribution limits</a:t>
            </a:r>
          </a:p>
          <a:p>
            <a:pPr marL="742950" marR="0" lvl="1" indent="-285750" algn="l" defTabSz="457200" rtl="0" eaLnBrk="1" fontAlgn="auto" latinLnBrk="0" hangingPunct="1">
              <a:spcBef>
                <a:spcPts val="0"/>
              </a:spcBef>
              <a:spcAft>
                <a:spcPts val="600"/>
              </a:spcAft>
              <a:buClr>
                <a:srgbClr val="4472C4"/>
              </a:buClr>
              <a:buSzPct val="115000"/>
              <a:buFont typeface="Arial"/>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Tahoma" pitchFamily="34" charset="0"/>
                <a:ea typeface="Tahoma" pitchFamily="34" charset="0"/>
                <a:cs typeface="Tahoma" pitchFamily="34" charset="0"/>
              </a:rPr>
              <a:t>Distribution of balance at death:</a:t>
            </a:r>
          </a:p>
          <a:p>
            <a:pPr marL="1200150" marR="0" lvl="2" indent="-285750" algn="l" defTabSz="457200" rtl="0" eaLnBrk="1" fontAlgn="auto" latinLnBrk="0" hangingPunct="1">
              <a:spcBef>
                <a:spcPts val="0"/>
              </a:spcBef>
              <a:spcAft>
                <a:spcPts val="600"/>
              </a:spcAft>
              <a:buClr>
                <a:srgbClr val="4472C4"/>
              </a:buClr>
              <a:buSzPct val="115000"/>
              <a:buFont typeface="Arial"/>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Tahoma" pitchFamily="34" charset="0"/>
                <a:ea typeface="Tahoma" pitchFamily="34" charset="0"/>
                <a:cs typeface="Tahoma" pitchFamily="34" charset="0"/>
              </a:rPr>
              <a:t>Final expenses, then</a:t>
            </a:r>
          </a:p>
          <a:p>
            <a:pPr marL="1200150" marR="0" lvl="2" indent="-285750" algn="l" defTabSz="457200" rtl="0" eaLnBrk="1" fontAlgn="auto" latinLnBrk="0" hangingPunct="1">
              <a:spcBef>
                <a:spcPts val="0"/>
              </a:spcBef>
              <a:spcAft>
                <a:spcPts val="600"/>
              </a:spcAft>
              <a:buClr>
                <a:srgbClr val="4472C4"/>
              </a:buClr>
              <a:buSzPct val="115000"/>
              <a:buFont typeface="Arial"/>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Tahoma" pitchFamily="34" charset="0"/>
                <a:ea typeface="Tahoma" pitchFamily="34" charset="0"/>
                <a:cs typeface="Tahoma" pitchFamily="34" charset="0"/>
              </a:rPr>
              <a:t>Medicaid, up to the amount paid by Medicaid for care of the recipient, then</a:t>
            </a:r>
          </a:p>
          <a:p>
            <a:pPr marL="1200150" marR="0" lvl="2" indent="-285750" algn="l" defTabSz="457200" rtl="0" eaLnBrk="1" fontAlgn="auto" latinLnBrk="0" hangingPunct="1">
              <a:spcBef>
                <a:spcPts val="0"/>
              </a:spcBef>
              <a:spcAft>
                <a:spcPts val="600"/>
              </a:spcAft>
              <a:buClr>
                <a:srgbClr val="4472C4"/>
              </a:buClr>
              <a:buSzPct val="115000"/>
              <a:buFont typeface="Arial"/>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Tahoma" pitchFamily="34" charset="0"/>
                <a:ea typeface="Tahoma" pitchFamily="34" charset="0"/>
                <a:cs typeface="Tahoma" pitchFamily="34" charset="0"/>
              </a:rPr>
              <a:t>To those named in the trust document</a:t>
            </a:r>
          </a:p>
        </p:txBody>
      </p:sp>
    </p:spTree>
    <p:extLst>
      <p:ext uri="{BB962C8B-B14F-4D97-AF65-F5344CB8AC3E}">
        <p14:creationId xmlns:p14="http://schemas.microsoft.com/office/powerpoint/2010/main" val="569160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2807C-8E91-4C24-963F-46C9CC3DE7EE}"/>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Sibling or other family member</a:t>
            </a:r>
          </a:p>
        </p:txBody>
      </p:sp>
      <p:sp>
        <p:nvSpPr>
          <p:cNvPr id="3" name="Content Placeholder 2">
            <a:extLst>
              <a:ext uri="{FF2B5EF4-FFF2-40B4-BE49-F238E27FC236}">
                <a16:creationId xmlns:a16="http://schemas.microsoft.com/office/drawing/2014/main" id="{D783F895-AABE-405F-A238-54D7128DE38E}"/>
              </a:ext>
            </a:extLst>
          </p:cNvPr>
          <p:cNvSpPr>
            <a:spLocks noGrp="1"/>
          </p:cNvSpPr>
          <p:nvPr>
            <p:ph idx="1"/>
          </p:nvPr>
        </p:nvSpPr>
        <p:spPr/>
        <p:txBody>
          <a:bodyPr>
            <a:normAutofit fontScale="77500" lnSpcReduction="20000"/>
          </a:bodyPr>
          <a:lstStyle/>
          <a:p>
            <a:pPr marL="0" indent="0">
              <a:buNone/>
            </a:pPr>
            <a:r>
              <a:rPr lang="en-US" sz="2800" dirty="0">
                <a:latin typeface="Tahoma" panose="020B0604030504040204" pitchFamily="34" charset="0"/>
                <a:ea typeface="Tahoma" panose="020B0604030504040204" pitchFamily="34" charset="0"/>
                <a:cs typeface="Tahoma" panose="020B0604030504040204" pitchFamily="34" charset="0"/>
              </a:rPr>
              <a:t>There are risks and consequences of directing the child’s inheritance to others:</a:t>
            </a:r>
          </a:p>
          <a:p>
            <a:pPr lvl="1"/>
            <a:r>
              <a:rPr lang="en-US" sz="2600" dirty="0">
                <a:latin typeface="Tahoma" panose="020B0604030504040204" pitchFamily="34" charset="0"/>
                <a:ea typeface="Tahoma" panose="020B0604030504040204" pitchFamily="34" charset="0"/>
                <a:cs typeface="Tahoma" panose="020B0604030504040204" pitchFamily="34" charset="0"/>
              </a:rPr>
              <a:t>Who pays the income tax on the inheritance’s future earnings?</a:t>
            </a:r>
          </a:p>
          <a:p>
            <a:pPr lvl="1"/>
            <a:r>
              <a:rPr lang="en-US" sz="2600" dirty="0">
                <a:latin typeface="Tahoma" panose="020B0604030504040204" pitchFamily="34" charset="0"/>
                <a:ea typeface="Tahoma" panose="020B0604030504040204" pitchFamily="34" charset="0"/>
                <a:cs typeface="Tahoma" panose="020B0604030504040204" pitchFamily="34" charset="0"/>
              </a:rPr>
              <a:t>What happens to the inheritance if the family member is sued?</a:t>
            </a:r>
          </a:p>
          <a:p>
            <a:pPr lvl="1"/>
            <a:r>
              <a:rPr lang="en-US" sz="2600" dirty="0">
                <a:latin typeface="Tahoma" panose="020B0604030504040204" pitchFamily="34" charset="0"/>
                <a:ea typeface="Tahoma" panose="020B0604030504040204" pitchFamily="34" charset="0"/>
                <a:cs typeface="Tahoma" panose="020B0604030504040204" pitchFamily="34" charset="0"/>
              </a:rPr>
              <a:t>What happens if the family member dies?</a:t>
            </a:r>
          </a:p>
          <a:p>
            <a:pPr lvl="1"/>
            <a:r>
              <a:rPr lang="en-US" sz="2600" dirty="0">
                <a:latin typeface="Tahoma" panose="020B0604030504040204" pitchFamily="34" charset="0"/>
                <a:ea typeface="Tahoma" panose="020B0604030504040204" pitchFamily="34" charset="0"/>
                <a:cs typeface="Tahoma" panose="020B0604030504040204" pitchFamily="34" charset="0"/>
              </a:rPr>
              <a:t>Is the inheritance protected if the family member has problems with the IRS?</a:t>
            </a:r>
          </a:p>
          <a:p>
            <a:pPr lvl="1"/>
            <a:r>
              <a:rPr lang="en-US" sz="2600" dirty="0">
                <a:latin typeface="Tahoma" panose="020B0604030504040204" pitchFamily="34" charset="0"/>
                <a:ea typeface="Tahoma" panose="020B0604030504040204" pitchFamily="34" charset="0"/>
                <a:cs typeface="Tahoma" panose="020B0604030504040204" pitchFamily="34" charset="0"/>
              </a:rPr>
              <a:t>Could the inheritance be divided if the family member gets divorced?</a:t>
            </a:r>
          </a:p>
          <a:p>
            <a:pPr lvl="1"/>
            <a:r>
              <a:rPr lang="en-US" sz="2600" dirty="0">
                <a:latin typeface="Tahoma" panose="020B0604030504040204" pitchFamily="34" charset="0"/>
                <a:ea typeface="Tahoma" panose="020B0604030504040204" pitchFamily="34" charset="0"/>
                <a:cs typeface="Tahoma" panose="020B0604030504040204" pitchFamily="34" charset="0"/>
              </a:rPr>
              <a:t>What happens if DHS finds out about the inheritance?</a:t>
            </a:r>
          </a:p>
        </p:txBody>
      </p:sp>
    </p:spTree>
    <p:extLst>
      <p:ext uri="{BB962C8B-B14F-4D97-AF65-F5344CB8AC3E}">
        <p14:creationId xmlns:p14="http://schemas.microsoft.com/office/powerpoint/2010/main" val="3594375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D293-32E5-484C-B05E-DB3C8DD88E35}"/>
              </a:ext>
            </a:extLst>
          </p:cNvPr>
          <p:cNvSpPr>
            <a:spLocks noGrp="1"/>
          </p:cNvSpPr>
          <p:nvPr>
            <p:ph type="title"/>
          </p:nvPr>
        </p:nvSpPr>
        <p:spPr>
          <a:xfrm>
            <a:off x="838200" y="737265"/>
            <a:ext cx="10515600" cy="1325563"/>
          </a:xfrm>
        </p:spPr>
        <p:txBody>
          <a:bodyPr>
            <a:normAutofit fontScale="90000"/>
          </a:bodyPr>
          <a:lstStyle/>
          <a:p>
            <a:pPr algn="ctr"/>
            <a:r>
              <a:rPr lang="en-US" dirty="0">
                <a:effectLst/>
                <a:latin typeface="Tahoma" pitchFamily="34" charset="0"/>
                <a:ea typeface="Tahoma" pitchFamily="34" charset="0"/>
                <a:cs typeface="Tahoma" pitchFamily="34" charset="0"/>
              </a:rPr>
              <a:t>Providing financially for the successor caregiver and their family</a:t>
            </a:r>
            <a:endParaRPr lang="en-US" dirty="0">
              <a:latin typeface="Tahoma" pitchFamily="34" charset="0"/>
              <a:ea typeface="Tahoma" pitchFamily="34" charset="0"/>
              <a:cs typeface="Tahoma" pitchFamily="34" charset="0"/>
            </a:endParaRPr>
          </a:p>
        </p:txBody>
      </p:sp>
      <p:sp>
        <p:nvSpPr>
          <p:cNvPr id="3" name="Content Placeholder 2">
            <a:extLst>
              <a:ext uri="{FF2B5EF4-FFF2-40B4-BE49-F238E27FC236}">
                <a16:creationId xmlns:a16="http://schemas.microsoft.com/office/drawing/2014/main" id="{CFCCD72A-46C2-4A6D-B29F-3E40FCCD712B}"/>
              </a:ext>
            </a:extLst>
          </p:cNvPr>
          <p:cNvSpPr>
            <a:spLocks noGrp="1"/>
          </p:cNvSpPr>
          <p:nvPr>
            <p:ph idx="1"/>
          </p:nvPr>
        </p:nvSpPr>
        <p:spPr>
          <a:xfrm>
            <a:off x="838200" y="2495476"/>
            <a:ext cx="10515600" cy="3320533"/>
          </a:xfrm>
          <a:noFill/>
        </p:spPr>
        <p:txBody>
          <a:bodyPr>
            <a:normAutofit lnSpcReduction="10000"/>
          </a:bodyPr>
          <a:lstStyle/>
          <a:p>
            <a:pPr>
              <a:lnSpc>
                <a:spcPct val="150000"/>
              </a:lnSpc>
            </a:pPr>
            <a:r>
              <a:rPr lang="en-US" sz="2400" dirty="0">
                <a:latin typeface="Tahoma" pitchFamily="34" charset="0"/>
                <a:ea typeface="Tahoma" pitchFamily="34" charset="0"/>
                <a:cs typeface="Tahoma" pitchFamily="34" charset="0"/>
              </a:rPr>
              <a:t>Establish a Caregiver Trust</a:t>
            </a:r>
          </a:p>
          <a:p>
            <a:pPr lvl="1">
              <a:lnSpc>
                <a:spcPct val="150000"/>
              </a:lnSpc>
            </a:pPr>
            <a:r>
              <a:rPr lang="en-US" sz="2000" dirty="0">
                <a:latin typeface="Tahoma" pitchFamily="34" charset="0"/>
                <a:ea typeface="Tahoma" pitchFamily="34" charset="0"/>
                <a:cs typeface="Tahoma" pitchFamily="34" charset="0"/>
              </a:rPr>
              <a:t>A way to provide for whoever is acting as caregiver, and for their family</a:t>
            </a:r>
          </a:p>
          <a:p>
            <a:pPr lvl="1">
              <a:lnSpc>
                <a:spcPct val="150000"/>
              </a:lnSpc>
            </a:pPr>
            <a:r>
              <a:rPr lang="en-US" sz="2000" dirty="0">
                <a:latin typeface="Tahoma" pitchFamily="34" charset="0"/>
                <a:ea typeface="Tahoma" pitchFamily="34" charset="0"/>
                <a:cs typeface="Tahoma" pitchFamily="34" charset="0"/>
              </a:rPr>
              <a:t>Can be used for respite, vacations, whatever else can give the caregiver ways to recharge and avoid burnout</a:t>
            </a:r>
          </a:p>
          <a:p>
            <a:pPr>
              <a:lnSpc>
                <a:spcPct val="150000"/>
              </a:lnSpc>
            </a:pPr>
            <a:r>
              <a:rPr lang="en-US" sz="2400" dirty="0">
                <a:latin typeface="Tahoma" pitchFamily="34" charset="0"/>
                <a:ea typeface="Tahoma" pitchFamily="34" charset="0"/>
                <a:cs typeface="Tahoma" pitchFamily="34" charset="0"/>
              </a:rPr>
              <a:t>The success of the planning is largely dependent on attracting and retaining caregivers</a:t>
            </a:r>
          </a:p>
        </p:txBody>
      </p:sp>
    </p:spTree>
    <p:extLst>
      <p:ext uri="{BB962C8B-B14F-4D97-AF65-F5344CB8AC3E}">
        <p14:creationId xmlns:p14="http://schemas.microsoft.com/office/powerpoint/2010/main" val="114023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916B-8307-43DE-B693-FE8395FBBF2B}"/>
              </a:ext>
            </a:extLst>
          </p:cNvPr>
          <p:cNvSpPr>
            <a:spLocks noGrp="1"/>
          </p:cNvSpPr>
          <p:nvPr>
            <p:ph type="title"/>
          </p:nvPr>
        </p:nvSpPr>
        <p:spPr>
          <a:xfrm>
            <a:off x="838200" y="681038"/>
            <a:ext cx="10515600" cy="1708224"/>
          </a:xfrm>
        </p:spPr>
        <p:txBody>
          <a:bodyPr>
            <a:noAutofit/>
          </a:bodyPr>
          <a:lstStyle/>
          <a:p>
            <a:pPr algn="ctr"/>
            <a:r>
              <a:rPr lang="en-US" sz="4000" dirty="0">
                <a:latin typeface="Tahoma" panose="020B0604030504040204" pitchFamily="34" charset="0"/>
                <a:ea typeface="Tahoma" panose="020B0604030504040204" pitchFamily="34" charset="0"/>
                <a:cs typeface="Tahoma" panose="020B0604030504040204" pitchFamily="34" charset="0"/>
              </a:rPr>
              <a:t>Three SSI &amp; Medicaid Eligibility Threats</a:t>
            </a:r>
            <a:endParaRPr lang="en-US" sz="3600" dirty="0"/>
          </a:p>
        </p:txBody>
      </p:sp>
      <p:sp>
        <p:nvSpPr>
          <p:cNvPr id="3" name="Content Placeholder 2">
            <a:extLst>
              <a:ext uri="{FF2B5EF4-FFF2-40B4-BE49-F238E27FC236}">
                <a16:creationId xmlns:a16="http://schemas.microsoft.com/office/drawing/2014/main" id="{99F3B984-060B-49C0-AF61-31D818EE842B}"/>
              </a:ext>
            </a:extLst>
          </p:cNvPr>
          <p:cNvSpPr>
            <a:spLocks noGrp="1"/>
          </p:cNvSpPr>
          <p:nvPr>
            <p:ph idx="1"/>
          </p:nvPr>
        </p:nvSpPr>
        <p:spPr>
          <a:xfrm>
            <a:off x="838200" y="2785729"/>
            <a:ext cx="10515600" cy="3391233"/>
          </a:xfrm>
        </p:spPr>
        <p:txBody>
          <a:bodyPr>
            <a:normAutofit/>
          </a:bodyPr>
          <a:lstStyle/>
          <a:p>
            <a:pPr marL="514350" indent="-514350">
              <a:lnSpc>
                <a:spcPct val="200000"/>
              </a:lnSpc>
              <a:buFont typeface="+mj-lt"/>
              <a:buAutoNum type="arabicPeriod"/>
            </a:pPr>
            <a:r>
              <a:rPr lang="en-US" sz="3200" dirty="0">
                <a:highlight>
                  <a:srgbClr val="FFFF00"/>
                </a:highlight>
                <a:latin typeface="Tahoma" panose="020B0604030504040204" pitchFamily="34" charset="0"/>
                <a:ea typeface="Tahoma" panose="020B0604030504040204" pitchFamily="34" charset="0"/>
                <a:cs typeface="Tahoma" panose="020B0604030504040204" pitchFamily="34" charset="0"/>
              </a:rPr>
              <a:t>Parents receive a Social Security Benefit</a:t>
            </a:r>
          </a:p>
          <a:p>
            <a:pPr marL="514350" indent="-514350">
              <a:lnSpc>
                <a:spcPct val="200000"/>
              </a:lnSpc>
              <a:buFont typeface="+mj-lt"/>
              <a:buAutoNum type="arabicPeriod"/>
            </a:pPr>
            <a:r>
              <a:rPr lang="en-US" sz="3200" dirty="0">
                <a:latin typeface="Tahoma" panose="020B0604030504040204" pitchFamily="34" charset="0"/>
                <a:ea typeface="Tahoma" panose="020B0604030504040204" pitchFamily="34" charset="0"/>
                <a:cs typeface="Tahoma" panose="020B0604030504040204" pitchFamily="34" charset="0"/>
              </a:rPr>
              <a:t>SSI recipient earns or is given more than $2,000 </a:t>
            </a:r>
          </a:p>
          <a:p>
            <a:pPr marL="514350" indent="-514350">
              <a:lnSpc>
                <a:spcPct val="200000"/>
              </a:lnSpc>
              <a:buFont typeface="+mj-lt"/>
              <a:buAutoNum type="arabicPeriod"/>
            </a:pPr>
            <a:r>
              <a:rPr lang="en-US" sz="3200" dirty="0">
                <a:latin typeface="Tahoma" panose="020B0604030504040204" pitchFamily="34" charset="0"/>
                <a:ea typeface="Tahoma" panose="020B0604030504040204" pitchFamily="34" charset="0"/>
                <a:cs typeface="Tahoma" panose="020B0604030504040204" pitchFamily="34" charset="0"/>
              </a:rPr>
              <a:t>Parents leave an inheritance</a:t>
            </a:r>
          </a:p>
        </p:txBody>
      </p:sp>
    </p:spTree>
    <p:extLst>
      <p:ext uri="{BB962C8B-B14F-4D97-AF65-F5344CB8AC3E}">
        <p14:creationId xmlns:p14="http://schemas.microsoft.com/office/powerpoint/2010/main" val="3433792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83AC-2DC6-4633-8B3E-6660A6242691}"/>
              </a:ext>
            </a:extLst>
          </p:cNvPr>
          <p:cNvSpPr>
            <a:spLocks noGrp="1"/>
          </p:cNvSpPr>
          <p:nvPr>
            <p:ph type="title"/>
          </p:nvPr>
        </p:nvSpPr>
        <p:spPr/>
        <p:txBody>
          <a:bodyPr>
            <a:normAutofit fontScale="90000"/>
          </a:bodyPr>
          <a:lstStyle/>
          <a:p>
            <a:pPr algn="ctr"/>
            <a:r>
              <a:rPr lang="en-US" dirty="0">
                <a:latin typeface="Tahoma" panose="020B0604030504040204" pitchFamily="34" charset="0"/>
                <a:ea typeface="Tahoma" panose="020B0604030504040204" pitchFamily="34" charset="0"/>
                <a:cs typeface="Tahoma" panose="020B0604030504040204" pitchFamily="34" charset="0"/>
              </a:rPr>
              <a:t>One option: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The Special Needs Trust System</a:t>
            </a:r>
          </a:p>
        </p:txBody>
      </p:sp>
      <p:pic>
        <p:nvPicPr>
          <p:cNvPr id="6" name="Content Placeholder 3">
            <a:extLst>
              <a:ext uri="{FF2B5EF4-FFF2-40B4-BE49-F238E27FC236}">
                <a16:creationId xmlns:a16="http://schemas.microsoft.com/office/drawing/2014/main" id="{79E1AA98-2484-0C63-2E03-04D8768BE768}"/>
              </a:ext>
            </a:extLst>
          </p:cNvPr>
          <p:cNvPicPr>
            <a:picLocks noGrp="1" noChangeAspect="1"/>
          </p:cNvPicPr>
          <p:nvPr>
            <p:ph idx="1"/>
          </p:nvPr>
        </p:nvPicPr>
        <p:blipFill>
          <a:blip r:embed="rId2"/>
          <a:stretch>
            <a:fillRect/>
          </a:stretch>
        </p:blipFill>
        <p:spPr>
          <a:xfrm>
            <a:off x="4066638" y="2436693"/>
            <a:ext cx="4179493" cy="3317875"/>
          </a:xfrm>
          <a:prstGeom prst="rect">
            <a:avLst/>
          </a:prstGeom>
        </p:spPr>
      </p:pic>
    </p:spTree>
    <p:extLst>
      <p:ext uri="{BB962C8B-B14F-4D97-AF65-F5344CB8AC3E}">
        <p14:creationId xmlns:p14="http://schemas.microsoft.com/office/powerpoint/2010/main" val="3904354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1A76-ECA5-4A8F-A337-6DD5E06020F5}"/>
              </a:ext>
            </a:extLst>
          </p:cNvPr>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Other Considerations</a:t>
            </a:r>
          </a:p>
        </p:txBody>
      </p:sp>
      <p:sp>
        <p:nvSpPr>
          <p:cNvPr id="3" name="Content Placeholder 2">
            <a:extLst>
              <a:ext uri="{FF2B5EF4-FFF2-40B4-BE49-F238E27FC236}">
                <a16:creationId xmlns:a16="http://schemas.microsoft.com/office/drawing/2014/main" id="{286AC7F8-3EDF-475C-8DCA-2E17F635D554}"/>
              </a:ext>
            </a:extLst>
          </p:cNvPr>
          <p:cNvSpPr>
            <a:spLocks noGrp="1"/>
          </p:cNvSpPr>
          <p:nvPr>
            <p:ph idx="1"/>
          </p:nvPr>
        </p:nvSpPr>
        <p:spPr>
          <a:xfrm>
            <a:off x="838200" y="2659775"/>
            <a:ext cx="10515600" cy="2810170"/>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Preparing written instructions of what you want for your child and documenting your child’s history</a:t>
            </a:r>
          </a:p>
          <a:p>
            <a:pPr>
              <a:lnSpc>
                <a:spcPct val="150000"/>
              </a:lnSpc>
            </a:pPr>
            <a:r>
              <a:rPr lang="en-US" dirty="0">
                <a:latin typeface="Tahoma" panose="020B0604030504040204" pitchFamily="34" charset="0"/>
                <a:ea typeface="Tahoma" panose="020B0604030504040204" pitchFamily="34" charset="0"/>
                <a:cs typeface="Tahoma" panose="020B0604030504040204" pitchFamily="34" charset="0"/>
              </a:rPr>
              <a:t>Adequately funding the trust(s)</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9324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126B-34B1-4C88-B13F-47D9860AB32B}"/>
              </a:ext>
            </a:extLst>
          </p:cNvPr>
          <p:cNvSpPr>
            <a:spLocks noGrp="1"/>
          </p:cNvSpPr>
          <p:nvPr>
            <p:ph type="title"/>
          </p:nvPr>
        </p:nvSpPr>
        <p:spPr/>
        <p:txBody>
          <a:bodyPr>
            <a:norm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What can </a:t>
            </a:r>
            <a:r>
              <a:rPr lang="en-US" u="sng" dirty="0">
                <a:latin typeface="Tahoma" panose="020B0604030504040204" pitchFamily="34" charset="0"/>
                <a:ea typeface="Tahoma" panose="020B0604030504040204" pitchFamily="34" charset="0"/>
                <a:cs typeface="Tahoma" panose="020B0604030504040204" pitchFamily="34" charset="0"/>
              </a:rPr>
              <a:t>all of us</a:t>
            </a:r>
            <a:r>
              <a:rPr lang="en-US" dirty="0">
                <a:latin typeface="Tahoma" panose="020B0604030504040204" pitchFamily="34" charset="0"/>
                <a:ea typeface="Tahoma" panose="020B0604030504040204" pitchFamily="34" charset="0"/>
                <a:cs typeface="Tahoma" panose="020B0604030504040204" pitchFamily="34" charset="0"/>
              </a:rPr>
              <a:t> do to help families?</a:t>
            </a:r>
          </a:p>
        </p:txBody>
      </p:sp>
      <p:sp>
        <p:nvSpPr>
          <p:cNvPr id="3" name="Content Placeholder 2">
            <a:extLst>
              <a:ext uri="{FF2B5EF4-FFF2-40B4-BE49-F238E27FC236}">
                <a16:creationId xmlns:a16="http://schemas.microsoft.com/office/drawing/2014/main" id="{A9980D48-477C-4960-BF33-73DE1F856A9F}"/>
              </a:ext>
            </a:extLst>
          </p:cNvPr>
          <p:cNvSpPr>
            <a:spLocks noGrp="1"/>
          </p:cNvSpPr>
          <p:nvPr>
            <p:ph idx="1"/>
          </p:nvPr>
        </p:nvSpPr>
        <p:spPr>
          <a:xfrm>
            <a:off x="1735765" y="2686356"/>
            <a:ext cx="8720470" cy="3287154"/>
          </a:xfrm>
          <a:noFill/>
        </p:spPr>
        <p:txBody>
          <a:bodyPr>
            <a:normAutofit fontScale="85000" lnSpcReduction="20000"/>
          </a:bodyPr>
          <a:lstStyle/>
          <a:p>
            <a:pPr marL="0" indent="0" algn="ctr">
              <a:buNone/>
            </a:pPr>
            <a:r>
              <a:rPr lang="en-US" sz="45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r>
              <a:rPr lang="en-US" sz="4500"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Information, Information, Information</a:t>
            </a:r>
            <a:r>
              <a:rPr lang="en-US" sz="45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p>
          <a:p>
            <a:pPr marL="0" indent="0" algn="ctr">
              <a:buNone/>
            </a:pPr>
            <a:endPar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2"/>
            <a:r>
              <a:rPr lang="en-US" sz="3600" dirty="0">
                <a:latin typeface="Tahoma" panose="020B0604030504040204" pitchFamily="34" charset="0"/>
                <a:ea typeface="Tahoma" panose="020B0604030504040204" pitchFamily="34" charset="0"/>
                <a:cs typeface="Tahoma" panose="020B0604030504040204" pitchFamily="34" charset="0"/>
              </a:rPr>
              <a:t>Available for in-person presentations, remote presentations, recorded webinars, and individual consultations – all for no fee, no obligation</a:t>
            </a:r>
          </a:p>
          <a:p>
            <a:pPr lvl="3"/>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6845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126B-34B1-4C88-B13F-47D9860AB32B}"/>
              </a:ext>
            </a:extLst>
          </p:cNvPr>
          <p:cNvSpPr>
            <a:spLocks noGrp="1"/>
          </p:cNvSpPr>
          <p:nvPr>
            <p:ph type="title"/>
          </p:nvPr>
        </p:nvSpPr>
        <p:spPr/>
        <p:txBody>
          <a:bodyPr>
            <a:norm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For more information and scheduling:</a:t>
            </a:r>
          </a:p>
        </p:txBody>
      </p:sp>
      <p:sp>
        <p:nvSpPr>
          <p:cNvPr id="3" name="Content Placeholder 2">
            <a:extLst>
              <a:ext uri="{FF2B5EF4-FFF2-40B4-BE49-F238E27FC236}">
                <a16:creationId xmlns:a16="http://schemas.microsoft.com/office/drawing/2014/main" id="{A9980D48-477C-4960-BF33-73DE1F856A9F}"/>
              </a:ext>
            </a:extLst>
          </p:cNvPr>
          <p:cNvSpPr>
            <a:spLocks noGrp="1"/>
          </p:cNvSpPr>
          <p:nvPr>
            <p:ph idx="1"/>
          </p:nvPr>
        </p:nvSpPr>
        <p:spPr>
          <a:xfrm>
            <a:off x="1735765" y="2686356"/>
            <a:ext cx="8720470" cy="2757008"/>
          </a:xfrm>
          <a:noFill/>
        </p:spPr>
        <p:txBody>
          <a:bodyPr>
            <a:normAutofit fontScale="92500" lnSpcReduction="10000"/>
          </a:bodyPr>
          <a:lstStyle/>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Contact:</a:t>
            </a:r>
          </a:p>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Harry Ehrenberg</a:t>
            </a:r>
          </a:p>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Email:  </a:t>
            </a:r>
            <a:r>
              <a:rPr lang="en-US" sz="2400" dirty="0">
                <a:latin typeface="Tahoma" panose="020B0604030504040204" pitchFamily="34" charset="0"/>
                <a:ea typeface="Tahoma" panose="020B0604030504040204" pitchFamily="34" charset="0"/>
                <a:cs typeface="Tahoma" panose="020B0604030504040204" pitchFamily="34" charset="0"/>
                <a:hlinkClick r:id="rId2"/>
              </a:rPr>
              <a:t>harry@specialneedstaskforce.com</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Phone: (501)  680-2744</a:t>
            </a:r>
          </a:p>
          <a:p>
            <a:pPr marL="0" indent="0">
              <a:buNone/>
            </a:pPr>
            <a:r>
              <a:rPr lang="en-US" sz="2200" u="sng" dirty="0">
                <a:solidFill>
                  <a:srgbClr val="0563C1"/>
                </a:solidFill>
                <a:effectLst/>
                <a:latin typeface="Tahoma" panose="020B0604030504040204" pitchFamily="34" charset="0"/>
                <a:ea typeface="Times New Roman" panose="02020603050405020304" pitchFamily="18" charset="0"/>
                <a:hlinkClick r:id="rId3"/>
              </a:rPr>
              <a:t>Appointment: https://calendly.com/specialneedstaskforce/consultation</a:t>
            </a:r>
            <a:endParaRPr lang="en-US" sz="2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a:latin typeface="Tahoma" panose="020B0604030504040204" pitchFamily="34" charset="0"/>
                <a:ea typeface="Tahoma" panose="020B0604030504040204" pitchFamily="34" charset="0"/>
                <a:cs typeface="Tahoma" panose="020B0604030504040204" pitchFamily="34" charset="0"/>
                <a:hlinkClick r:id="rId4"/>
              </a:rPr>
              <a:t>www.specialneedstaskforce.com</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669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53E8-6E88-464F-921E-D58BF8931153}"/>
              </a:ext>
            </a:extLst>
          </p:cNvPr>
          <p:cNvSpPr>
            <a:spLocks noGrp="1"/>
          </p:cNvSpPr>
          <p:nvPr>
            <p:ph type="title"/>
          </p:nvPr>
        </p:nvSpPr>
        <p:spPr/>
        <p:txBody>
          <a:bodyPr>
            <a:normAutofit fontScale="90000"/>
          </a:bodyPr>
          <a:lstStyle/>
          <a:p>
            <a:pPr algn="ctr"/>
            <a:r>
              <a:rPr lang="en-US" sz="4000" dirty="0">
                <a:latin typeface="Tahoma" panose="020B0604030504040204" pitchFamily="34" charset="0"/>
                <a:ea typeface="Tahoma" panose="020B0604030504040204" pitchFamily="34" charset="0"/>
                <a:cs typeface="Tahoma" panose="020B0604030504040204" pitchFamily="34" charset="0"/>
              </a:rPr>
              <a:t>D</a:t>
            </a:r>
            <a:r>
              <a:rPr lang="en-US" sz="4000" dirty="0">
                <a:effectLst/>
                <a:latin typeface="Tahoma" panose="020B0604030504040204" pitchFamily="34" charset="0"/>
                <a:ea typeface="Tahoma" panose="020B0604030504040204" pitchFamily="34" charset="0"/>
                <a:cs typeface="Tahoma" panose="020B0604030504040204" pitchFamily="34" charset="0"/>
              </a:rPr>
              <a:t>ifferent government benefits coordinate and offset each other</a:t>
            </a:r>
            <a:r>
              <a:rPr lang="en-US" sz="4000" dirty="0">
                <a:latin typeface="Tahoma" panose="020B0604030504040204" pitchFamily="34" charset="0"/>
                <a:ea typeface="Tahoma" panose="020B0604030504040204" pitchFamily="34" charset="0"/>
                <a:cs typeface="Tahoma" panose="020B0604030504040204" pitchFamily="34" charset="0"/>
              </a:rPr>
              <a:t>:</a:t>
            </a:r>
            <a:r>
              <a:rPr lang="en-US" sz="4000" dirty="0">
                <a:effectLst/>
                <a:latin typeface="Tahoma" panose="020B0604030504040204" pitchFamily="34" charset="0"/>
                <a:ea typeface="Tahoma" panose="020B0604030504040204" pitchFamily="34" charset="0"/>
                <a:cs typeface="Tahoma" panose="020B0604030504040204" pitchFamily="34" charset="0"/>
              </a:rPr>
              <a:t> </a:t>
            </a:r>
            <a:endParaRPr lang="en-US" sz="4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4">
            <a:extLst>
              <a:ext uri="{FF2B5EF4-FFF2-40B4-BE49-F238E27FC236}">
                <a16:creationId xmlns:a16="http://schemas.microsoft.com/office/drawing/2014/main" id="{F68C50FE-7119-48C6-8E08-D4BDD8CA0C8C}"/>
              </a:ext>
            </a:extLst>
          </p:cNvPr>
          <p:cNvGraphicFramePr>
            <a:graphicFrameLocks noGrp="1"/>
          </p:cNvGraphicFramePr>
          <p:nvPr>
            <p:ph idx="1"/>
            <p:extLst>
              <p:ext uri="{D42A27DB-BD31-4B8C-83A1-F6EECF244321}">
                <p14:modId xmlns:p14="http://schemas.microsoft.com/office/powerpoint/2010/main" val="1963593914"/>
              </p:ext>
            </p:extLst>
          </p:nvPr>
        </p:nvGraphicFramePr>
        <p:xfrm>
          <a:off x="1636751" y="2543600"/>
          <a:ext cx="9118834" cy="3419353"/>
        </p:xfrm>
        <a:graphic>
          <a:graphicData uri="http://schemas.openxmlformats.org/drawingml/2006/table">
            <a:tbl>
              <a:tblPr firstRow="1" bandRow="1">
                <a:tableStyleId>{5C22544A-7EE6-4342-B048-85BDC9FD1C3A}</a:tableStyleId>
              </a:tblPr>
              <a:tblGrid>
                <a:gridCol w="4559417">
                  <a:extLst>
                    <a:ext uri="{9D8B030D-6E8A-4147-A177-3AD203B41FA5}">
                      <a16:colId xmlns:a16="http://schemas.microsoft.com/office/drawing/2014/main" val="3826537110"/>
                    </a:ext>
                  </a:extLst>
                </a:gridCol>
                <a:gridCol w="4559417">
                  <a:extLst>
                    <a:ext uri="{9D8B030D-6E8A-4147-A177-3AD203B41FA5}">
                      <a16:colId xmlns:a16="http://schemas.microsoft.com/office/drawing/2014/main" val="522987357"/>
                    </a:ext>
                  </a:extLst>
                </a:gridCol>
              </a:tblGrid>
              <a:tr h="1681993">
                <a:tc>
                  <a:txBody>
                    <a:bodyPr/>
                    <a:lstStyle/>
                    <a:p>
                      <a:endParaRPr lang="en-US" dirty="0"/>
                    </a:p>
                    <a:p>
                      <a:endParaRPr lang="en-US" dirty="0"/>
                    </a:p>
                    <a:p>
                      <a:pPr algn="ctr"/>
                      <a:r>
                        <a:rPr lang="en-US" dirty="0"/>
                        <a:t>Social Security Disability Benefit</a:t>
                      </a:r>
                    </a:p>
                  </a:txBody>
                  <a:tcPr/>
                </a:tc>
                <a:tc>
                  <a:txBody>
                    <a:bodyPr/>
                    <a:lstStyle/>
                    <a:p>
                      <a:pPr algn="ctr"/>
                      <a:endParaRPr lang="en-US" dirty="0"/>
                    </a:p>
                    <a:p>
                      <a:pPr algn="ctr"/>
                      <a:endParaRPr lang="en-US" dirty="0"/>
                    </a:p>
                    <a:p>
                      <a:pPr algn="ctr"/>
                      <a:r>
                        <a:rPr lang="en-US" dirty="0"/>
                        <a:t>Medicare        </a:t>
                      </a:r>
                    </a:p>
                  </a:txBody>
                  <a:tcPr/>
                </a:tc>
                <a:extLst>
                  <a:ext uri="{0D108BD9-81ED-4DB2-BD59-A6C34878D82A}">
                    <a16:rowId xmlns:a16="http://schemas.microsoft.com/office/drawing/2014/main" val="3072556253"/>
                  </a:ext>
                </a:extLst>
              </a:tr>
              <a:tr h="1681993">
                <a:tc>
                  <a:txBody>
                    <a:bodyPr/>
                    <a:lstStyle/>
                    <a:p>
                      <a:endParaRPr lang="en-US" dirty="0"/>
                    </a:p>
                    <a:p>
                      <a:endParaRPr lang="en-US" dirty="0"/>
                    </a:p>
                    <a:p>
                      <a:pPr algn="ctr"/>
                      <a:r>
                        <a:rPr lang="en-US" dirty="0">
                          <a:solidFill>
                            <a:schemeClr val="bg1"/>
                          </a:solidFill>
                        </a:rPr>
                        <a:t>Supplemental Security Benefit (SSI)</a:t>
                      </a:r>
                    </a:p>
                    <a:p>
                      <a:pPr algn="l"/>
                      <a:r>
                        <a:rPr lang="en-US" sz="1800" b="0" kern="1200" dirty="0">
                          <a:solidFill>
                            <a:schemeClr val="bg1"/>
                          </a:solidFill>
                          <a:effectLst/>
                          <a:latin typeface="+mn-lt"/>
                          <a:ea typeface="+mn-ea"/>
                          <a:cs typeface="+mn-cs"/>
                        </a:rPr>
                        <a:t>Financial Needs Test (Must Be Impoverished)</a:t>
                      </a:r>
                    </a:p>
                    <a:p>
                      <a:pPr algn="l"/>
                      <a:r>
                        <a:rPr lang="en-US" sz="1800" b="0" kern="1200" dirty="0">
                          <a:solidFill>
                            <a:schemeClr val="bg1"/>
                          </a:solidFill>
                          <a:effectLst/>
                          <a:latin typeface="+mn-lt"/>
                          <a:ea typeface="+mn-ea"/>
                          <a:cs typeface="+mn-cs"/>
                        </a:rPr>
                        <a:t>Less than $2,000 In Assets</a:t>
                      </a:r>
                    </a:p>
                    <a:p>
                      <a:pPr algn="l"/>
                      <a:r>
                        <a:rPr lang="en-US" sz="1800" b="0" kern="1200" dirty="0">
                          <a:solidFill>
                            <a:schemeClr val="bg1"/>
                          </a:solidFill>
                          <a:effectLst/>
                          <a:latin typeface="+mn-lt"/>
                          <a:ea typeface="+mn-ea"/>
                          <a:cs typeface="+mn-cs"/>
                        </a:rPr>
                        <a:t>Less than $914 Monthly Income (2023)</a:t>
                      </a:r>
                      <a:endParaRPr lang="en-US" b="0" dirty="0">
                        <a:solidFill>
                          <a:schemeClr val="bg1"/>
                        </a:solidFill>
                      </a:endParaRPr>
                    </a:p>
                  </a:txBody>
                  <a:tcPr>
                    <a:solidFill>
                      <a:srgbClr val="00B050"/>
                    </a:solidFill>
                  </a:tcPr>
                </a:tc>
                <a:tc>
                  <a:txBody>
                    <a:bodyPr/>
                    <a:lstStyle/>
                    <a:p>
                      <a:endParaRPr lang="en-US" dirty="0"/>
                    </a:p>
                    <a:p>
                      <a:endParaRPr lang="en-US" dirty="0"/>
                    </a:p>
                    <a:p>
                      <a:pPr algn="ctr"/>
                      <a:r>
                        <a:rPr lang="en-US" dirty="0">
                          <a:solidFill>
                            <a:schemeClr val="bg1"/>
                          </a:solidFill>
                        </a:rPr>
                        <a:t>Medicaid</a:t>
                      </a:r>
                    </a:p>
                  </a:txBody>
                  <a:tcPr>
                    <a:solidFill>
                      <a:srgbClr val="00B050"/>
                    </a:solidFill>
                  </a:tcPr>
                </a:tc>
                <a:extLst>
                  <a:ext uri="{0D108BD9-81ED-4DB2-BD59-A6C34878D82A}">
                    <a16:rowId xmlns:a16="http://schemas.microsoft.com/office/drawing/2014/main" val="1078264723"/>
                  </a:ext>
                </a:extLst>
              </a:tr>
            </a:tbl>
          </a:graphicData>
        </a:graphic>
      </p:graphicFrame>
      <p:sp>
        <p:nvSpPr>
          <p:cNvPr id="5" name="Arrow: Right 4">
            <a:extLst>
              <a:ext uri="{FF2B5EF4-FFF2-40B4-BE49-F238E27FC236}">
                <a16:creationId xmlns:a16="http://schemas.microsoft.com/office/drawing/2014/main" id="{1AD1AA32-3C94-45E7-B596-F1C0920F3DDA}"/>
              </a:ext>
            </a:extLst>
          </p:cNvPr>
          <p:cNvSpPr/>
          <p:nvPr/>
        </p:nvSpPr>
        <p:spPr>
          <a:xfrm>
            <a:off x="5880682" y="3151072"/>
            <a:ext cx="805343" cy="34534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94DDF051-458A-484F-A7FA-4C6A78B4DA47}"/>
              </a:ext>
            </a:extLst>
          </p:cNvPr>
          <p:cNvSpPr/>
          <p:nvPr/>
        </p:nvSpPr>
        <p:spPr>
          <a:xfrm>
            <a:off x="5958321" y="4837428"/>
            <a:ext cx="805343" cy="28215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52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8D0D1-E143-596D-306A-02DB27DF4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B4A7A3-6FA9-8010-AD3E-70F2E9C29D2E}"/>
              </a:ext>
            </a:extLst>
          </p:cNvPr>
          <p:cNvSpPr>
            <a:spLocks noGrp="1"/>
          </p:cNvSpPr>
          <p:nvPr>
            <p:ph type="title"/>
          </p:nvPr>
        </p:nvSpPr>
        <p:spPr/>
        <p:txBody>
          <a:bodyPr>
            <a:normAutofit fontScale="90000"/>
          </a:bodyPr>
          <a:lstStyle/>
          <a:p>
            <a:pPr algn="ctr"/>
            <a:r>
              <a:rPr lang="en-US" sz="4000" dirty="0">
                <a:latin typeface="Tahoma" panose="020B0604030504040204" pitchFamily="34" charset="0"/>
                <a:ea typeface="Tahoma" panose="020B0604030504040204" pitchFamily="34" charset="0"/>
                <a:cs typeface="Tahoma" panose="020B0604030504040204" pitchFamily="34" charset="0"/>
              </a:rPr>
              <a:t>D</a:t>
            </a:r>
            <a:r>
              <a:rPr lang="en-US" sz="4000" dirty="0">
                <a:effectLst/>
                <a:latin typeface="Tahoma" panose="020B0604030504040204" pitchFamily="34" charset="0"/>
                <a:ea typeface="Tahoma" panose="020B0604030504040204" pitchFamily="34" charset="0"/>
                <a:cs typeface="Tahoma" panose="020B0604030504040204" pitchFamily="34" charset="0"/>
              </a:rPr>
              <a:t>ifferent government benefits coordinate and offset each other</a:t>
            </a:r>
            <a:r>
              <a:rPr lang="en-US" sz="4000" dirty="0">
                <a:latin typeface="Tahoma" panose="020B0604030504040204" pitchFamily="34" charset="0"/>
                <a:ea typeface="Tahoma" panose="020B0604030504040204" pitchFamily="34" charset="0"/>
                <a:cs typeface="Tahoma" panose="020B0604030504040204" pitchFamily="34" charset="0"/>
              </a:rPr>
              <a:t>:</a:t>
            </a:r>
            <a:r>
              <a:rPr lang="en-US" sz="4000" dirty="0">
                <a:effectLst/>
                <a:latin typeface="Tahoma" panose="020B0604030504040204" pitchFamily="34" charset="0"/>
                <a:ea typeface="Tahoma" panose="020B0604030504040204" pitchFamily="34" charset="0"/>
                <a:cs typeface="Tahoma" panose="020B0604030504040204" pitchFamily="34" charset="0"/>
              </a:rPr>
              <a:t> </a:t>
            </a:r>
            <a:br>
              <a:rPr lang="en-US" sz="4000" dirty="0">
                <a:effectLst/>
                <a:latin typeface="Tahoma" panose="020B0604030504040204" pitchFamily="34" charset="0"/>
                <a:ea typeface="Tahoma" panose="020B0604030504040204" pitchFamily="34" charset="0"/>
                <a:cs typeface="Tahoma" panose="020B0604030504040204" pitchFamily="34" charset="0"/>
              </a:rPr>
            </a:br>
            <a:r>
              <a:rPr lang="en-US" sz="4000" dirty="0">
                <a:effectLst/>
                <a:latin typeface="Tahoma" panose="020B0604030504040204" pitchFamily="34" charset="0"/>
                <a:ea typeface="Tahoma" panose="020B0604030504040204" pitchFamily="34" charset="0"/>
                <a:cs typeface="Tahoma" panose="020B0604030504040204" pitchFamily="34" charset="0"/>
              </a:rPr>
              <a:t>Parent receives a Social Security Benefit</a:t>
            </a:r>
            <a:endParaRPr lang="en-US" sz="4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4">
            <a:extLst>
              <a:ext uri="{FF2B5EF4-FFF2-40B4-BE49-F238E27FC236}">
                <a16:creationId xmlns:a16="http://schemas.microsoft.com/office/drawing/2014/main" id="{2D7254E4-66A6-6F06-D13F-E6631035833B}"/>
              </a:ext>
            </a:extLst>
          </p:cNvPr>
          <p:cNvGraphicFramePr>
            <a:graphicFrameLocks noGrp="1"/>
          </p:cNvGraphicFramePr>
          <p:nvPr>
            <p:ph idx="1"/>
            <p:extLst>
              <p:ext uri="{D42A27DB-BD31-4B8C-83A1-F6EECF244321}">
                <p14:modId xmlns:p14="http://schemas.microsoft.com/office/powerpoint/2010/main" val="286514917"/>
              </p:ext>
            </p:extLst>
          </p:nvPr>
        </p:nvGraphicFramePr>
        <p:xfrm>
          <a:off x="1636751" y="2543600"/>
          <a:ext cx="9118834" cy="3419353"/>
        </p:xfrm>
        <a:graphic>
          <a:graphicData uri="http://schemas.openxmlformats.org/drawingml/2006/table">
            <a:tbl>
              <a:tblPr firstRow="1" bandRow="1">
                <a:tableStyleId>{5C22544A-7EE6-4342-B048-85BDC9FD1C3A}</a:tableStyleId>
              </a:tblPr>
              <a:tblGrid>
                <a:gridCol w="4559417">
                  <a:extLst>
                    <a:ext uri="{9D8B030D-6E8A-4147-A177-3AD203B41FA5}">
                      <a16:colId xmlns:a16="http://schemas.microsoft.com/office/drawing/2014/main" val="3826537110"/>
                    </a:ext>
                  </a:extLst>
                </a:gridCol>
                <a:gridCol w="4559417">
                  <a:extLst>
                    <a:ext uri="{9D8B030D-6E8A-4147-A177-3AD203B41FA5}">
                      <a16:colId xmlns:a16="http://schemas.microsoft.com/office/drawing/2014/main" val="522987357"/>
                    </a:ext>
                  </a:extLst>
                </a:gridCol>
              </a:tblGrid>
              <a:tr h="1681993">
                <a:tc>
                  <a:txBody>
                    <a:bodyPr/>
                    <a:lstStyle/>
                    <a:p>
                      <a:endParaRPr lang="en-US" dirty="0"/>
                    </a:p>
                    <a:p>
                      <a:endParaRPr lang="en-US" dirty="0"/>
                    </a:p>
                    <a:p>
                      <a:pPr algn="ctr"/>
                      <a:r>
                        <a:rPr lang="en-US" dirty="0"/>
                        <a:t>Social Security Disability Benefit</a:t>
                      </a:r>
                    </a:p>
                    <a:p>
                      <a:pPr algn="ctr"/>
                      <a:r>
                        <a:rPr lang="en-US" dirty="0"/>
                        <a:t>Disabled Adult Child (DAC) Benefit </a:t>
                      </a:r>
                    </a:p>
                    <a:p>
                      <a:pPr algn="ctr"/>
                      <a:r>
                        <a:rPr lang="en-US" dirty="0"/>
                        <a:t>Offset SSI</a:t>
                      </a:r>
                    </a:p>
                  </a:txBody>
                  <a:tcPr/>
                </a:tc>
                <a:tc>
                  <a:txBody>
                    <a:bodyPr/>
                    <a:lstStyle/>
                    <a:p>
                      <a:pPr algn="ctr"/>
                      <a:endParaRPr lang="en-US" dirty="0"/>
                    </a:p>
                    <a:p>
                      <a:pPr algn="ctr"/>
                      <a:endParaRPr lang="en-US" dirty="0"/>
                    </a:p>
                    <a:p>
                      <a:pPr algn="ctr"/>
                      <a:r>
                        <a:rPr lang="en-US" dirty="0"/>
                        <a:t>Medicare        </a:t>
                      </a:r>
                    </a:p>
                  </a:txBody>
                  <a:tcPr/>
                </a:tc>
                <a:extLst>
                  <a:ext uri="{0D108BD9-81ED-4DB2-BD59-A6C34878D82A}">
                    <a16:rowId xmlns:a16="http://schemas.microsoft.com/office/drawing/2014/main" val="3072556253"/>
                  </a:ext>
                </a:extLst>
              </a:tr>
              <a:tr h="1681993">
                <a:tc>
                  <a:txBody>
                    <a:bodyPr/>
                    <a:lstStyle/>
                    <a:p>
                      <a:endParaRPr lang="en-US" dirty="0"/>
                    </a:p>
                    <a:p>
                      <a:endParaRPr lang="en-US" dirty="0"/>
                    </a:p>
                    <a:p>
                      <a:pPr algn="ctr"/>
                      <a:r>
                        <a:rPr lang="en-US" dirty="0">
                          <a:solidFill>
                            <a:schemeClr val="bg1"/>
                          </a:solidFill>
                        </a:rPr>
                        <a:t>Supplemental Security Benefit (SSI)</a:t>
                      </a:r>
                    </a:p>
                    <a:p>
                      <a:pPr algn="l"/>
                      <a:r>
                        <a:rPr lang="en-US" sz="1800" b="0" kern="1200" dirty="0">
                          <a:solidFill>
                            <a:schemeClr val="bg1"/>
                          </a:solidFill>
                          <a:effectLst/>
                          <a:latin typeface="+mn-lt"/>
                          <a:ea typeface="+mn-ea"/>
                          <a:cs typeface="+mn-cs"/>
                        </a:rPr>
                        <a:t>Financial Needs Test (Must Be Impoverished)</a:t>
                      </a:r>
                    </a:p>
                    <a:p>
                      <a:pPr algn="l"/>
                      <a:r>
                        <a:rPr lang="en-US" sz="1800" b="0" kern="1200" dirty="0">
                          <a:solidFill>
                            <a:schemeClr val="bg1"/>
                          </a:solidFill>
                          <a:effectLst/>
                          <a:latin typeface="+mn-lt"/>
                          <a:ea typeface="+mn-ea"/>
                          <a:cs typeface="+mn-cs"/>
                        </a:rPr>
                        <a:t>Less than $2,000 In Assets</a:t>
                      </a:r>
                    </a:p>
                    <a:p>
                      <a:pPr algn="l"/>
                      <a:r>
                        <a:rPr lang="en-US" sz="1800" b="0" kern="1200" dirty="0">
                          <a:solidFill>
                            <a:schemeClr val="bg1"/>
                          </a:solidFill>
                          <a:effectLst/>
                          <a:latin typeface="+mn-lt"/>
                          <a:ea typeface="+mn-ea"/>
                          <a:cs typeface="+mn-cs"/>
                        </a:rPr>
                        <a:t>Less than $943 Monthly Income (2024)</a:t>
                      </a:r>
                      <a:endParaRPr lang="en-US" b="0" dirty="0">
                        <a:solidFill>
                          <a:schemeClr val="bg1"/>
                        </a:solidFill>
                      </a:endParaRPr>
                    </a:p>
                  </a:txBody>
                  <a:tcPr>
                    <a:solidFill>
                      <a:srgbClr val="00B050"/>
                    </a:solidFill>
                  </a:tcPr>
                </a:tc>
                <a:tc>
                  <a:txBody>
                    <a:bodyPr/>
                    <a:lstStyle/>
                    <a:p>
                      <a:endParaRPr lang="en-US" dirty="0"/>
                    </a:p>
                    <a:p>
                      <a:endParaRPr lang="en-US" dirty="0"/>
                    </a:p>
                    <a:p>
                      <a:pPr algn="ctr"/>
                      <a:r>
                        <a:rPr lang="en-US" dirty="0">
                          <a:solidFill>
                            <a:schemeClr val="bg1"/>
                          </a:solidFill>
                        </a:rPr>
                        <a:t>Medicaid</a:t>
                      </a:r>
                    </a:p>
                  </a:txBody>
                  <a:tcPr>
                    <a:solidFill>
                      <a:srgbClr val="00B050"/>
                    </a:solidFill>
                  </a:tcPr>
                </a:tc>
                <a:extLst>
                  <a:ext uri="{0D108BD9-81ED-4DB2-BD59-A6C34878D82A}">
                    <a16:rowId xmlns:a16="http://schemas.microsoft.com/office/drawing/2014/main" val="1078264723"/>
                  </a:ext>
                </a:extLst>
              </a:tr>
            </a:tbl>
          </a:graphicData>
        </a:graphic>
      </p:graphicFrame>
      <p:sp>
        <p:nvSpPr>
          <p:cNvPr id="5" name="Arrow: Right 4">
            <a:extLst>
              <a:ext uri="{FF2B5EF4-FFF2-40B4-BE49-F238E27FC236}">
                <a16:creationId xmlns:a16="http://schemas.microsoft.com/office/drawing/2014/main" id="{C95BB9CD-4863-CE5A-D4AA-A6CFA4D012F7}"/>
              </a:ext>
            </a:extLst>
          </p:cNvPr>
          <p:cNvSpPr/>
          <p:nvPr/>
        </p:nvSpPr>
        <p:spPr>
          <a:xfrm>
            <a:off x="5880682" y="3083653"/>
            <a:ext cx="805343" cy="34534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6" name="Arrow: Right 5">
            <a:extLst>
              <a:ext uri="{FF2B5EF4-FFF2-40B4-BE49-F238E27FC236}">
                <a16:creationId xmlns:a16="http://schemas.microsoft.com/office/drawing/2014/main" id="{DEC3BD1F-F580-A8EF-27EA-3A1A72EA05FA}"/>
              </a:ext>
            </a:extLst>
          </p:cNvPr>
          <p:cNvSpPr/>
          <p:nvPr/>
        </p:nvSpPr>
        <p:spPr>
          <a:xfrm>
            <a:off x="5880682" y="4923890"/>
            <a:ext cx="805343" cy="28215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Multiplication Sign 2">
            <a:extLst>
              <a:ext uri="{FF2B5EF4-FFF2-40B4-BE49-F238E27FC236}">
                <a16:creationId xmlns:a16="http://schemas.microsoft.com/office/drawing/2014/main" id="{4EB51A30-252F-8EFC-2F59-70F716005115}"/>
              </a:ext>
            </a:extLst>
          </p:cNvPr>
          <p:cNvSpPr/>
          <p:nvPr/>
        </p:nvSpPr>
        <p:spPr>
          <a:xfrm>
            <a:off x="2329132" y="4149306"/>
            <a:ext cx="2372264" cy="2113471"/>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11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B2926-AD2D-54E8-C33E-484AD66F7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4ADCFC-41B8-A7D6-7BCB-5FD7DBEABA2A}"/>
              </a:ext>
            </a:extLst>
          </p:cNvPr>
          <p:cNvSpPr>
            <a:spLocks noGrp="1"/>
          </p:cNvSpPr>
          <p:nvPr>
            <p:ph type="title"/>
          </p:nvPr>
        </p:nvSpPr>
        <p:spPr/>
        <p:txBody>
          <a:bodyPr>
            <a:normAutofit fontScale="90000"/>
          </a:bodyPr>
          <a:lstStyle/>
          <a:p>
            <a:pPr algn="ctr"/>
            <a:r>
              <a:rPr lang="en-US" sz="4000" dirty="0">
                <a:latin typeface="Tahoma" panose="020B0604030504040204" pitchFamily="34" charset="0"/>
                <a:ea typeface="Tahoma" panose="020B0604030504040204" pitchFamily="34" charset="0"/>
                <a:cs typeface="Tahoma" panose="020B0604030504040204" pitchFamily="34" charset="0"/>
              </a:rPr>
              <a:t>D</a:t>
            </a:r>
            <a:r>
              <a:rPr lang="en-US" sz="4000" dirty="0">
                <a:effectLst/>
                <a:latin typeface="Tahoma" panose="020B0604030504040204" pitchFamily="34" charset="0"/>
                <a:ea typeface="Tahoma" panose="020B0604030504040204" pitchFamily="34" charset="0"/>
                <a:cs typeface="Tahoma" panose="020B0604030504040204" pitchFamily="34" charset="0"/>
              </a:rPr>
              <a:t>ifferent government benefits coordinate and offset each other</a:t>
            </a:r>
            <a:r>
              <a:rPr lang="en-US" sz="4000" dirty="0">
                <a:latin typeface="Tahoma" panose="020B0604030504040204" pitchFamily="34" charset="0"/>
                <a:ea typeface="Tahoma" panose="020B0604030504040204" pitchFamily="34" charset="0"/>
                <a:cs typeface="Tahoma" panose="020B0604030504040204" pitchFamily="34" charset="0"/>
              </a:rPr>
              <a:t>:</a:t>
            </a:r>
            <a:r>
              <a:rPr lang="en-US" sz="4000" dirty="0">
                <a:effectLst/>
                <a:latin typeface="Tahoma" panose="020B0604030504040204" pitchFamily="34" charset="0"/>
                <a:ea typeface="Tahoma" panose="020B0604030504040204" pitchFamily="34" charset="0"/>
                <a:cs typeface="Tahoma" panose="020B0604030504040204" pitchFamily="34" charset="0"/>
              </a:rPr>
              <a:t> </a:t>
            </a:r>
            <a:br>
              <a:rPr lang="en-US" sz="4000" dirty="0">
                <a:effectLst/>
                <a:latin typeface="Tahoma" panose="020B0604030504040204" pitchFamily="34" charset="0"/>
                <a:ea typeface="Tahoma" panose="020B0604030504040204" pitchFamily="34" charset="0"/>
                <a:cs typeface="Tahoma" panose="020B0604030504040204" pitchFamily="34" charset="0"/>
              </a:rPr>
            </a:br>
            <a:r>
              <a:rPr lang="en-US" sz="4000" dirty="0">
                <a:effectLst/>
                <a:latin typeface="Tahoma" panose="020B0604030504040204" pitchFamily="34" charset="0"/>
                <a:ea typeface="Tahoma" panose="020B0604030504040204" pitchFamily="34" charset="0"/>
                <a:cs typeface="Tahoma" panose="020B0604030504040204" pitchFamily="34" charset="0"/>
              </a:rPr>
              <a:t>Parent receives a Social Security Benefit</a:t>
            </a:r>
            <a:endParaRPr lang="en-US" sz="4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4">
            <a:extLst>
              <a:ext uri="{FF2B5EF4-FFF2-40B4-BE49-F238E27FC236}">
                <a16:creationId xmlns:a16="http://schemas.microsoft.com/office/drawing/2014/main" id="{842C9894-0059-B5B7-C15B-E41970F2624C}"/>
              </a:ext>
            </a:extLst>
          </p:cNvPr>
          <p:cNvGraphicFramePr>
            <a:graphicFrameLocks noGrp="1"/>
          </p:cNvGraphicFramePr>
          <p:nvPr>
            <p:ph idx="1"/>
          </p:nvPr>
        </p:nvGraphicFramePr>
        <p:xfrm>
          <a:off x="1636751" y="2543600"/>
          <a:ext cx="9118834" cy="3419353"/>
        </p:xfrm>
        <a:graphic>
          <a:graphicData uri="http://schemas.openxmlformats.org/drawingml/2006/table">
            <a:tbl>
              <a:tblPr firstRow="1" bandRow="1">
                <a:tableStyleId>{5C22544A-7EE6-4342-B048-85BDC9FD1C3A}</a:tableStyleId>
              </a:tblPr>
              <a:tblGrid>
                <a:gridCol w="4559417">
                  <a:extLst>
                    <a:ext uri="{9D8B030D-6E8A-4147-A177-3AD203B41FA5}">
                      <a16:colId xmlns:a16="http://schemas.microsoft.com/office/drawing/2014/main" val="3826537110"/>
                    </a:ext>
                  </a:extLst>
                </a:gridCol>
                <a:gridCol w="4559417">
                  <a:extLst>
                    <a:ext uri="{9D8B030D-6E8A-4147-A177-3AD203B41FA5}">
                      <a16:colId xmlns:a16="http://schemas.microsoft.com/office/drawing/2014/main" val="522987357"/>
                    </a:ext>
                  </a:extLst>
                </a:gridCol>
              </a:tblGrid>
              <a:tr h="1681993">
                <a:tc>
                  <a:txBody>
                    <a:bodyPr/>
                    <a:lstStyle/>
                    <a:p>
                      <a:endParaRPr lang="en-US" dirty="0"/>
                    </a:p>
                    <a:p>
                      <a:endParaRPr lang="en-US" dirty="0"/>
                    </a:p>
                    <a:p>
                      <a:pPr algn="ctr"/>
                      <a:r>
                        <a:rPr lang="en-US" dirty="0"/>
                        <a:t>Social Security Disability Benefit</a:t>
                      </a:r>
                    </a:p>
                    <a:p>
                      <a:pPr algn="ctr"/>
                      <a:r>
                        <a:rPr lang="en-US" dirty="0"/>
                        <a:t>Disabled Adult Child Benefit </a:t>
                      </a:r>
                    </a:p>
                    <a:p>
                      <a:pPr algn="ctr"/>
                      <a:r>
                        <a:rPr lang="en-US" dirty="0"/>
                        <a:t>greater than SSI</a:t>
                      </a:r>
                    </a:p>
                  </a:txBody>
                  <a:tcPr/>
                </a:tc>
                <a:tc>
                  <a:txBody>
                    <a:bodyPr/>
                    <a:lstStyle/>
                    <a:p>
                      <a:pPr algn="ctr"/>
                      <a:endParaRPr lang="en-US" dirty="0"/>
                    </a:p>
                    <a:p>
                      <a:pPr algn="ctr"/>
                      <a:endParaRPr lang="en-US" dirty="0"/>
                    </a:p>
                    <a:p>
                      <a:pPr algn="ctr"/>
                      <a:r>
                        <a:rPr lang="en-US" dirty="0"/>
                        <a:t>Medicare        </a:t>
                      </a:r>
                    </a:p>
                  </a:txBody>
                  <a:tcPr/>
                </a:tc>
                <a:extLst>
                  <a:ext uri="{0D108BD9-81ED-4DB2-BD59-A6C34878D82A}">
                    <a16:rowId xmlns:a16="http://schemas.microsoft.com/office/drawing/2014/main" val="3072556253"/>
                  </a:ext>
                </a:extLst>
              </a:tr>
              <a:tr h="1681993">
                <a:tc>
                  <a:txBody>
                    <a:bodyPr/>
                    <a:lstStyle/>
                    <a:p>
                      <a:endParaRPr lang="en-US" dirty="0"/>
                    </a:p>
                    <a:p>
                      <a:endParaRPr lang="en-US" dirty="0"/>
                    </a:p>
                    <a:p>
                      <a:pPr algn="ctr"/>
                      <a:r>
                        <a:rPr lang="en-US" dirty="0">
                          <a:solidFill>
                            <a:schemeClr val="bg1"/>
                          </a:solidFill>
                        </a:rPr>
                        <a:t>Supplemental Security Benefit (SSI)</a:t>
                      </a:r>
                    </a:p>
                    <a:p>
                      <a:pPr algn="l"/>
                      <a:r>
                        <a:rPr lang="en-US" sz="1800" b="0" kern="1200" dirty="0">
                          <a:solidFill>
                            <a:schemeClr val="bg1"/>
                          </a:solidFill>
                          <a:effectLst/>
                          <a:latin typeface="+mn-lt"/>
                          <a:ea typeface="+mn-ea"/>
                          <a:cs typeface="+mn-cs"/>
                        </a:rPr>
                        <a:t>Financial Needs Test (Must Be Impoverished)</a:t>
                      </a:r>
                    </a:p>
                    <a:p>
                      <a:pPr algn="l"/>
                      <a:r>
                        <a:rPr lang="en-US" sz="1800" b="0" kern="1200" dirty="0">
                          <a:solidFill>
                            <a:schemeClr val="bg1"/>
                          </a:solidFill>
                          <a:effectLst/>
                          <a:latin typeface="+mn-lt"/>
                          <a:ea typeface="+mn-ea"/>
                          <a:cs typeface="+mn-cs"/>
                        </a:rPr>
                        <a:t>Less than $2,000 In Assets</a:t>
                      </a:r>
                    </a:p>
                    <a:p>
                      <a:pPr algn="l"/>
                      <a:r>
                        <a:rPr lang="en-US" sz="1800" b="0" kern="1200" dirty="0">
                          <a:solidFill>
                            <a:schemeClr val="bg1"/>
                          </a:solidFill>
                          <a:effectLst/>
                          <a:latin typeface="+mn-lt"/>
                          <a:ea typeface="+mn-ea"/>
                          <a:cs typeface="+mn-cs"/>
                        </a:rPr>
                        <a:t>Less than $943 Monthly Income (2024)</a:t>
                      </a:r>
                      <a:endParaRPr lang="en-US" b="0" dirty="0">
                        <a:solidFill>
                          <a:schemeClr val="bg1"/>
                        </a:solidFill>
                      </a:endParaRPr>
                    </a:p>
                  </a:txBody>
                  <a:tcPr>
                    <a:solidFill>
                      <a:srgbClr val="00B050"/>
                    </a:solidFill>
                  </a:tcPr>
                </a:tc>
                <a:tc>
                  <a:txBody>
                    <a:bodyPr/>
                    <a:lstStyle/>
                    <a:p>
                      <a:endParaRPr lang="en-US" dirty="0"/>
                    </a:p>
                    <a:p>
                      <a:endParaRPr lang="en-US" dirty="0"/>
                    </a:p>
                    <a:p>
                      <a:pPr algn="ctr"/>
                      <a:r>
                        <a:rPr lang="en-US" dirty="0">
                          <a:solidFill>
                            <a:schemeClr val="bg1"/>
                          </a:solidFill>
                        </a:rPr>
                        <a:t>Medicaid</a:t>
                      </a:r>
                    </a:p>
                  </a:txBody>
                  <a:tcPr>
                    <a:solidFill>
                      <a:srgbClr val="00B050"/>
                    </a:solidFill>
                  </a:tcPr>
                </a:tc>
                <a:extLst>
                  <a:ext uri="{0D108BD9-81ED-4DB2-BD59-A6C34878D82A}">
                    <a16:rowId xmlns:a16="http://schemas.microsoft.com/office/drawing/2014/main" val="1078264723"/>
                  </a:ext>
                </a:extLst>
              </a:tr>
            </a:tbl>
          </a:graphicData>
        </a:graphic>
      </p:graphicFrame>
      <p:sp>
        <p:nvSpPr>
          <p:cNvPr id="5" name="Arrow: Right 4">
            <a:extLst>
              <a:ext uri="{FF2B5EF4-FFF2-40B4-BE49-F238E27FC236}">
                <a16:creationId xmlns:a16="http://schemas.microsoft.com/office/drawing/2014/main" id="{54609F5E-AC31-0599-4321-6D99E5F89656}"/>
              </a:ext>
            </a:extLst>
          </p:cNvPr>
          <p:cNvSpPr/>
          <p:nvPr/>
        </p:nvSpPr>
        <p:spPr>
          <a:xfrm>
            <a:off x="5793496" y="3151072"/>
            <a:ext cx="805343" cy="34534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6" name="Arrow: Right 5">
            <a:extLst>
              <a:ext uri="{FF2B5EF4-FFF2-40B4-BE49-F238E27FC236}">
                <a16:creationId xmlns:a16="http://schemas.microsoft.com/office/drawing/2014/main" id="{6BD47F5E-F767-09CF-4FF5-EB11BE6B9A3D}"/>
              </a:ext>
            </a:extLst>
          </p:cNvPr>
          <p:cNvSpPr/>
          <p:nvPr/>
        </p:nvSpPr>
        <p:spPr>
          <a:xfrm>
            <a:off x="5872057" y="5022742"/>
            <a:ext cx="805343" cy="28215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Multiplication Sign 2">
            <a:extLst>
              <a:ext uri="{FF2B5EF4-FFF2-40B4-BE49-F238E27FC236}">
                <a16:creationId xmlns:a16="http://schemas.microsoft.com/office/drawing/2014/main" id="{C1DB9F4A-4895-28C7-88AF-D2EBCF6BB177}"/>
              </a:ext>
            </a:extLst>
          </p:cNvPr>
          <p:cNvSpPr/>
          <p:nvPr/>
        </p:nvSpPr>
        <p:spPr>
          <a:xfrm>
            <a:off x="2329132" y="4149306"/>
            <a:ext cx="2372264" cy="2113471"/>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a:extLst>
              <a:ext uri="{FF2B5EF4-FFF2-40B4-BE49-F238E27FC236}">
                <a16:creationId xmlns:a16="http://schemas.microsoft.com/office/drawing/2014/main" id="{A1C2336C-8081-EA60-0564-046AB568C56A}"/>
              </a:ext>
            </a:extLst>
          </p:cNvPr>
          <p:cNvSpPr/>
          <p:nvPr/>
        </p:nvSpPr>
        <p:spPr>
          <a:xfrm>
            <a:off x="7381336" y="4107083"/>
            <a:ext cx="2372264" cy="2113471"/>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82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687A-200F-8344-C847-26F85FFB4D00}"/>
              </a:ext>
            </a:extLst>
          </p:cNvPr>
          <p:cNvSpPr>
            <a:spLocks noGrp="1"/>
          </p:cNvSpPr>
          <p:nvPr>
            <p:ph type="title"/>
          </p:nvPr>
        </p:nvSpPr>
        <p:spPr/>
        <p:txBody>
          <a:bodyPr/>
          <a:lstStyle/>
          <a:p>
            <a:r>
              <a:rPr lang="en-US" dirty="0"/>
              <a:t>Pickle Exception </a:t>
            </a:r>
          </a:p>
        </p:txBody>
      </p:sp>
      <p:sp>
        <p:nvSpPr>
          <p:cNvPr id="3" name="Content Placeholder 2">
            <a:extLst>
              <a:ext uri="{FF2B5EF4-FFF2-40B4-BE49-F238E27FC236}">
                <a16:creationId xmlns:a16="http://schemas.microsoft.com/office/drawing/2014/main" id="{946B082E-6C1A-FD84-A902-1ABD688BA47C}"/>
              </a:ext>
            </a:extLst>
          </p:cNvPr>
          <p:cNvSpPr>
            <a:spLocks noGrp="1"/>
          </p:cNvSpPr>
          <p:nvPr>
            <p:ph idx="1"/>
          </p:nvPr>
        </p:nvSpPr>
        <p:spPr/>
        <p:txBody>
          <a:bodyPr/>
          <a:lstStyle/>
          <a:p>
            <a:r>
              <a:rPr lang="en-US" sz="3200" b="1" dirty="0"/>
              <a:t>Onset date of disability before age  22 (not age when parent received a Social Security Benefit)</a:t>
            </a:r>
          </a:p>
          <a:p>
            <a:endParaRPr lang="en-US" sz="3200" b="1" dirty="0"/>
          </a:p>
          <a:p>
            <a:r>
              <a:rPr lang="en-US" sz="3200" b="1" dirty="0"/>
              <a:t>Not Married</a:t>
            </a:r>
          </a:p>
          <a:p>
            <a:pPr marL="0" indent="0">
              <a:buNone/>
            </a:pPr>
            <a:endParaRPr lang="en-US" dirty="0"/>
          </a:p>
        </p:txBody>
      </p:sp>
    </p:spTree>
    <p:extLst>
      <p:ext uri="{BB962C8B-B14F-4D97-AF65-F5344CB8AC3E}">
        <p14:creationId xmlns:p14="http://schemas.microsoft.com/office/powerpoint/2010/main" val="279359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03267-6510-1AB6-9199-E64CBA92D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9A9884-AC4D-8A51-523B-ABCB696EF658}"/>
              </a:ext>
            </a:extLst>
          </p:cNvPr>
          <p:cNvSpPr>
            <a:spLocks noGrp="1"/>
          </p:cNvSpPr>
          <p:nvPr>
            <p:ph type="title"/>
          </p:nvPr>
        </p:nvSpPr>
        <p:spPr/>
        <p:txBody>
          <a:bodyPr/>
          <a:lstStyle/>
          <a:p>
            <a:r>
              <a:rPr lang="en-US" b="1" dirty="0"/>
              <a:t>How To Reinstate Medicaid</a:t>
            </a:r>
          </a:p>
        </p:txBody>
      </p:sp>
      <p:sp>
        <p:nvSpPr>
          <p:cNvPr id="3" name="Content Placeholder 2">
            <a:extLst>
              <a:ext uri="{FF2B5EF4-FFF2-40B4-BE49-F238E27FC236}">
                <a16:creationId xmlns:a16="http://schemas.microsoft.com/office/drawing/2014/main" id="{0F35705C-5322-D8DD-04AF-F9097D8FDA9E}"/>
              </a:ext>
            </a:extLst>
          </p:cNvPr>
          <p:cNvSpPr>
            <a:spLocks noGrp="1"/>
          </p:cNvSpPr>
          <p:nvPr>
            <p:ph idx="1"/>
          </p:nvPr>
        </p:nvSpPr>
        <p:spPr/>
        <p:txBody>
          <a:bodyPr>
            <a:normAutofit/>
          </a:bodyPr>
          <a:lstStyle/>
          <a:p>
            <a:pPr marL="514350" indent="-514350">
              <a:buFont typeface="+mj-lt"/>
              <a:buAutoNum type="arabicPeriod"/>
            </a:pPr>
            <a:r>
              <a:rPr lang="en-US" sz="2800" b="1" dirty="0"/>
              <a:t>Request a Pickle Exception Letter from the local Social Security office - </a:t>
            </a:r>
            <a:r>
              <a:rPr lang="en-US" sz="2800" b="1" kern="100" dirty="0">
                <a:effectLst/>
                <a:ea typeface="Aptos" panose="020B0004020202020204" pitchFamily="34" charset="0"/>
                <a:cs typeface="Times New Roman" panose="02020603050405020304" pitchFamily="18" charset="0"/>
              </a:rPr>
              <a:t>“TITLE II COLA/DAC/WIDOW(ER) MEDICAID EXTENSION REFERRAL”</a:t>
            </a:r>
            <a:endParaRPr lang="en-US" sz="2800" b="1" dirty="0"/>
          </a:p>
          <a:p>
            <a:pPr marL="514350" indent="-514350">
              <a:buFont typeface="+mj-lt"/>
              <a:buAutoNum type="arabicPeriod"/>
            </a:pPr>
            <a:r>
              <a:rPr lang="en-US" sz="2800" b="1" dirty="0"/>
              <a:t>Complete a new Medicaid application</a:t>
            </a:r>
          </a:p>
          <a:p>
            <a:pPr marL="514350" indent="-514350">
              <a:buFont typeface="+mj-lt"/>
              <a:buAutoNum type="arabicPeriod"/>
            </a:pPr>
            <a:r>
              <a:rPr lang="en-US" sz="2800" b="1" dirty="0"/>
              <a:t>Email both the Pickle Exception Letter &amp; Medicaid application to: </a:t>
            </a:r>
            <a:r>
              <a:rPr lang="en-US" sz="2800" b="1" dirty="0">
                <a:hlinkClick r:id="rId2"/>
              </a:rPr>
              <a:t>harry@specialneedstaskforce.com</a:t>
            </a:r>
            <a:r>
              <a:rPr lang="en-US" sz="2800" b="1" dirty="0"/>
              <a:t> </a:t>
            </a:r>
          </a:p>
          <a:p>
            <a:endParaRPr lang="en-US" dirty="0"/>
          </a:p>
          <a:p>
            <a:endParaRPr lang="en-US" dirty="0"/>
          </a:p>
        </p:txBody>
      </p:sp>
    </p:spTree>
    <p:extLst>
      <p:ext uri="{BB962C8B-B14F-4D97-AF65-F5344CB8AC3E}">
        <p14:creationId xmlns:p14="http://schemas.microsoft.com/office/powerpoint/2010/main" val="128885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916B-8307-43DE-B693-FE8395FBBF2B}"/>
              </a:ext>
            </a:extLst>
          </p:cNvPr>
          <p:cNvSpPr>
            <a:spLocks noGrp="1"/>
          </p:cNvSpPr>
          <p:nvPr>
            <p:ph type="title"/>
          </p:nvPr>
        </p:nvSpPr>
        <p:spPr>
          <a:xfrm>
            <a:off x="838200" y="681038"/>
            <a:ext cx="10515600" cy="1708224"/>
          </a:xfrm>
        </p:spPr>
        <p:txBody>
          <a:bodyPr>
            <a:noAutofit/>
          </a:bodyPr>
          <a:lstStyle/>
          <a:p>
            <a:pPr algn="ctr"/>
            <a:r>
              <a:rPr lang="en-US" sz="4000" dirty="0">
                <a:latin typeface="Tahoma" panose="020B0604030504040204" pitchFamily="34" charset="0"/>
                <a:ea typeface="Tahoma" panose="020B0604030504040204" pitchFamily="34" charset="0"/>
                <a:cs typeface="Tahoma" panose="020B0604030504040204" pitchFamily="34" charset="0"/>
              </a:rPr>
              <a:t>Three SSI &amp; Medicaid Eligibility Threats</a:t>
            </a:r>
            <a:endParaRPr lang="en-US" sz="3600" dirty="0"/>
          </a:p>
        </p:txBody>
      </p:sp>
      <p:sp>
        <p:nvSpPr>
          <p:cNvPr id="3" name="Content Placeholder 2">
            <a:extLst>
              <a:ext uri="{FF2B5EF4-FFF2-40B4-BE49-F238E27FC236}">
                <a16:creationId xmlns:a16="http://schemas.microsoft.com/office/drawing/2014/main" id="{99F3B984-060B-49C0-AF61-31D818EE842B}"/>
              </a:ext>
            </a:extLst>
          </p:cNvPr>
          <p:cNvSpPr>
            <a:spLocks noGrp="1"/>
          </p:cNvSpPr>
          <p:nvPr>
            <p:ph idx="1"/>
          </p:nvPr>
        </p:nvSpPr>
        <p:spPr>
          <a:xfrm>
            <a:off x="838200" y="2785729"/>
            <a:ext cx="10515600" cy="3391233"/>
          </a:xfrm>
        </p:spPr>
        <p:txBody>
          <a:bodyPr>
            <a:normAutofit/>
          </a:bodyPr>
          <a:lstStyle/>
          <a:p>
            <a:pPr marL="514350" indent="-514350">
              <a:lnSpc>
                <a:spcPct val="200000"/>
              </a:lnSpc>
              <a:buFont typeface="+mj-lt"/>
              <a:buAutoNum type="arabicPeriod"/>
            </a:pPr>
            <a:r>
              <a:rPr lang="en-US" sz="3200" dirty="0">
                <a:latin typeface="Tahoma" panose="020B0604030504040204" pitchFamily="34" charset="0"/>
                <a:ea typeface="Tahoma" panose="020B0604030504040204" pitchFamily="34" charset="0"/>
                <a:cs typeface="Tahoma" panose="020B0604030504040204" pitchFamily="34" charset="0"/>
              </a:rPr>
              <a:t>Parents receive a Social Security Benefit</a:t>
            </a:r>
          </a:p>
          <a:p>
            <a:pPr marL="514350" indent="-514350">
              <a:lnSpc>
                <a:spcPct val="200000"/>
              </a:lnSpc>
              <a:buFont typeface="+mj-lt"/>
              <a:buAutoNum type="arabicPeriod"/>
            </a:pPr>
            <a:r>
              <a:rPr lang="en-US" sz="3200" dirty="0">
                <a:highlight>
                  <a:srgbClr val="FFFF00"/>
                </a:highlight>
                <a:latin typeface="Tahoma" panose="020B0604030504040204" pitchFamily="34" charset="0"/>
                <a:ea typeface="Tahoma" panose="020B0604030504040204" pitchFamily="34" charset="0"/>
                <a:cs typeface="Tahoma" panose="020B0604030504040204" pitchFamily="34" charset="0"/>
              </a:rPr>
              <a:t>SSI recipient earns or is given more than $2,000 </a:t>
            </a:r>
          </a:p>
          <a:p>
            <a:pPr marL="514350" indent="-514350">
              <a:lnSpc>
                <a:spcPct val="200000"/>
              </a:lnSpc>
              <a:buFont typeface="+mj-lt"/>
              <a:buAutoNum type="arabicPeriod"/>
            </a:pPr>
            <a:r>
              <a:rPr lang="en-US" sz="3200" dirty="0">
                <a:latin typeface="Tahoma" panose="020B0604030504040204" pitchFamily="34" charset="0"/>
                <a:ea typeface="Tahoma" panose="020B0604030504040204" pitchFamily="34" charset="0"/>
                <a:cs typeface="Tahoma" panose="020B0604030504040204" pitchFamily="34" charset="0"/>
              </a:rPr>
              <a:t>Parents leave an inheritance</a:t>
            </a:r>
          </a:p>
        </p:txBody>
      </p:sp>
    </p:spTree>
    <p:extLst>
      <p:ext uri="{BB962C8B-B14F-4D97-AF65-F5344CB8AC3E}">
        <p14:creationId xmlns:p14="http://schemas.microsoft.com/office/powerpoint/2010/main" val="18098945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Organ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13033</TotalTime>
  <Words>1958</Words>
  <Application>Microsoft Office PowerPoint</Application>
  <PresentationFormat>Widescreen</PresentationFormat>
  <Paragraphs>309</Paragraphs>
  <Slides>33</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Aptos</vt:lpstr>
      <vt:lpstr>Arial</vt:lpstr>
      <vt:lpstr>Avenir LT Std 65 Medium</vt:lpstr>
      <vt:lpstr>Calibri</vt:lpstr>
      <vt:lpstr>Calibri Light</vt:lpstr>
      <vt:lpstr>Garamond</vt:lpstr>
      <vt:lpstr>Impact</vt:lpstr>
      <vt:lpstr>Tahoma</vt:lpstr>
      <vt:lpstr>Univers Condensed</vt:lpstr>
      <vt:lpstr>Organic</vt:lpstr>
      <vt:lpstr>Main Event</vt:lpstr>
      <vt:lpstr>Estate Planning – Preserving Medicaid Eligibility </vt:lpstr>
      <vt:lpstr>Three SSI &amp; Medicaid Eligibility Threats</vt:lpstr>
      <vt:lpstr>Three SSI &amp; Medicaid Eligibility Threats</vt:lpstr>
      <vt:lpstr>Different government benefits coordinate and offset each other: </vt:lpstr>
      <vt:lpstr>Different government benefits coordinate and offset each other:  Parent receives a Social Security Benefit</vt:lpstr>
      <vt:lpstr>Different government benefits coordinate and offset each other:  Parent receives a Social Security Benefit</vt:lpstr>
      <vt:lpstr>Pickle Exception </vt:lpstr>
      <vt:lpstr>How To Reinstate Medicaid</vt:lpstr>
      <vt:lpstr>Three SSI &amp; Medicaid Eligibility Threats</vt:lpstr>
      <vt:lpstr>What is ABLE?</vt:lpstr>
      <vt:lpstr>Who’s eligible?</vt:lpstr>
      <vt:lpstr>ABLE preserves benefits</vt:lpstr>
      <vt:lpstr>Qualified Disability Expenses </vt:lpstr>
      <vt:lpstr>Different Account Types</vt:lpstr>
      <vt:lpstr>State Tax Advantage </vt:lpstr>
      <vt:lpstr>Investment options to fit ALL needs</vt:lpstr>
      <vt:lpstr>Contributions</vt:lpstr>
      <vt:lpstr>ABLe FEES are low</vt:lpstr>
      <vt:lpstr>Open an account in minutes</vt:lpstr>
      <vt:lpstr>AR ABLE contact</vt:lpstr>
      <vt:lpstr>Three SSI &amp; Medicaid Eligibility Threats</vt:lpstr>
      <vt:lpstr>Different government benefits coordinate and offset each other:  Parent receives a Social Security Benefit</vt:lpstr>
      <vt:lpstr>Options for leaving an inheritance to your child without disqualifying them from government benefits:  </vt:lpstr>
      <vt:lpstr>3rd Party Special Needs Trust </vt:lpstr>
      <vt:lpstr>3rd Party Special Needs Trust </vt:lpstr>
      <vt:lpstr>1st Party Special Needs Trust </vt:lpstr>
      <vt:lpstr>1st Party Trust (cont.)</vt:lpstr>
      <vt:lpstr>Sibling or other family member</vt:lpstr>
      <vt:lpstr>Providing financially for the successor caregiver and their family</vt:lpstr>
      <vt:lpstr>One option:  The Special Needs Trust System</vt:lpstr>
      <vt:lpstr>Other Considerations</vt:lpstr>
      <vt:lpstr>What can all of us do to help families?</vt:lpstr>
      <vt:lpstr>For more information and scheduling: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Estate Planning for Families of Children with Special Needs</dc:title>
  <dc:creator>Harry Ehrenberg</dc:creator>
  <cp:lastModifiedBy>Harry Ehrenberg</cp:lastModifiedBy>
  <cp:revision>58</cp:revision>
  <cp:lastPrinted>2021-02-10T21:02:25Z</cp:lastPrinted>
  <dcterms:created xsi:type="dcterms:W3CDTF">2021-02-09T21:45:39Z</dcterms:created>
  <dcterms:modified xsi:type="dcterms:W3CDTF">2024-04-16T18:22:02Z</dcterms:modified>
</cp:coreProperties>
</file>