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7"/>
  </p:normalViewPr>
  <p:slideViewPr>
    <p:cSldViewPr snapToGrid="0" snapToObjects="1">
      <p:cViewPr varScale="1">
        <p:scale>
          <a:sx n="98" d="100"/>
          <a:sy n="98" d="100"/>
        </p:scale>
        <p:origin x="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87E50-A0FF-A84E-834B-0C8835D1F547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D0306-127C-3D44-AABA-D104047D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read version:</a:t>
            </a:r>
          </a:p>
          <a:p>
            <a:endParaRPr lang="en-US" dirty="0"/>
          </a:p>
          <a:p>
            <a:r>
              <a:rPr lang="en-US" dirty="0"/>
              <a:t>We work with others to improve access and inclusion for people with disabilities </a:t>
            </a:r>
            <a:r>
              <a:rPr lang="en-US"/>
              <a:t>in Arkansas.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6E5A-23F2-9041-9B8D-72BAB63424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6E5A-23F2-9041-9B8D-72BAB63424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7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not providing a digital version, then add the following below the links:</a:t>
            </a:r>
          </a:p>
          <a:p>
            <a:pPr marL="239713" indent="-227013"/>
            <a:r>
              <a:rPr lang="en-US" dirty="0"/>
              <a:t>Facebook: @</a:t>
            </a:r>
            <a:r>
              <a:rPr lang="en-US" dirty="0" err="1"/>
              <a:t>uofapartners</a:t>
            </a:r>
            <a:endParaRPr lang="en-US" dirty="0"/>
          </a:p>
          <a:p>
            <a:pPr marL="239713" indent="-227013"/>
            <a:r>
              <a:rPr lang="en-US" dirty="0"/>
              <a:t>Twitter: @</a:t>
            </a:r>
            <a:r>
              <a:rPr lang="en-US" dirty="0" err="1"/>
              <a:t>uofapartners</a:t>
            </a:r>
            <a:endParaRPr lang="en-US" dirty="0"/>
          </a:p>
          <a:p>
            <a:pPr marL="239713" indent="-227013"/>
            <a:r>
              <a:rPr lang="en-US" dirty="0"/>
              <a:t>Website: </a:t>
            </a:r>
            <a:r>
              <a:rPr lang="en-US" dirty="0" err="1"/>
              <a:t>uofapartners.</a:t>
            </a:r>
            <a:r>
              <a:rPr lang="en-US" err="1"/>
              <a:t>uark</a:t>
            </a:r>
            <a:r>
              <a:rPr lang="en-US"/>
              <a:t>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6E5A-23F2-9041-9B8D-72BAB63424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2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8ED7-3ABF-EF08-8634-78A1AD364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38024-DD68-ADE3-794A-6C90E9CC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A0645-0B1F-04F2-B0D3-0F30BDCA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D5AB-A478-EA9D-8112-A4E7E725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D807A-7C08-D6E5-121F-BDD01EAE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1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35E0-EAEA-DE76-C4CE-ED9B95F8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3664E-7CEC-9A63-EECC-9E4829C1E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147D2-0FE6-96C0-B2AB-34E47EAC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00DB6-9E28-416A-982A-C19C36B8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7E334-F474-370D-E11E-C4410883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4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769AF-8DA6-9093-17E2-B0F2480E8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315E8-419A-B246-2E2D-6A1AF715B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6DC9-E634-88CA-90E9-6DFA0F88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36941-FF80-D34C-1457-C31591A9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6444F-8F13-45F3-DB75-BC2A87A4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57A5-CC57-1B17-87ED-75DD250B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A3A2-BD89-2FE9-C269-06716C02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0BD4-432F-B67D-FC5F-21A8D0A2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6E9A2-1A5F-C8A9-317D-7067A69D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B59C-6388-C206-70E1-66C623B9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0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5A60-24DF-9A99-E223-285E1A9B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4DA9A-534B-CC21-E8AD-08063279D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54D81-E48D-3AA8-2663-A7027DA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57502-DCC2-5D15-3C44-130DB440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2A5E4-3B43-4EF9-D014-ABCB8249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416E-190E-7936-E8D2-45F9C6DC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CC25C-185B-D6A4-3A1B-D7CF7EBCE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8C772-CD2B-FFBC-FA06-C8B414E2D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5C204-859B-36E4-3157-215C262C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69A2-11DA-071E-6426-725AF722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71311-A2B6-5804-602B-7D9698D1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9A51-F398-1A10-2A95-331ED89E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6A8-C915-7B70-4016-DB0571AC4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E0CF5-D897-F451-0D99-426EF4F99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399B4-14A6-A229-0743-543BE9300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6DF9F-5041-9DA9-C7FB-A26C9B15C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DCA58-5D07-E92E-920C-E8CB9C47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2E869-F90C-2CF3-7C49-7FBDDDED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6A103-2235-9B5A-DA2B-5ED71CEF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6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635-41FA-BE3D-21F3-BEBD2C85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A3A01-3AFD-8A4F-85E4-AA935D1E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97A02-217B-52BF-957C-E3005DED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C2CD3-6FF6-0106-6B32-F60D2BBA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56E1E-4D22-DAE0-A125-FC152702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A77F7-84FE-1AB8-7AB0-9F075A63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0F02C-D347-A673-81D6-4D094865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528F-6E32-E361-5B43-80B3D21C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AD16F-4CD6-FF9C-E0F0-E92930346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A0D56-15A9-A840-0039-31659A608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ACDE0-366D-CAC3-D9DB-359A251C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F847B-6EC0-619E-365D-E3079FCB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0A39-2969-59C8-A916-FD412B95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2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721D-7F8C-D332-59B0-D13BDB27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EF4F7-2C55-1CF3-2E5B-C18EEFF3C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99D67-EF4E-1C87-8CC8-1F113294C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2B142-FAA8-67B5-1ADE-93FD3792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E1E30-7E34-5918-51B8-37B5656C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AA807-1ED5-C846-59B0-0170C2BF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00F244-7960-1CC4-35FD-346FD789EC50}"/>
              </a:ext>
            </a:extLst>
          </p:cNvPr>
          <p:cNvSpPr/>
          <p:nvPr userDrawn="1"/>
        </p:nvSpPr>
        <p:spPr>
          <a:xfrm>
            <a:off x="1" y="5767397"/>
            <a:ext cx="12192000" cy="1090603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9BD87E-4E47-F005-D9B6-73D94508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8F832-3D2F-821E-5DCA-0CC9D2DC9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3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56965-51C8-0519-0DA9-0C9209898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4952-8EC0-134B-9230-30E1CADE339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679C4-DA2B-B7C9-CDEC-0508D1D96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8433F-EC76-79C2-ADB5-CE82C0261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0EB4-E95C-9246-A2D9-CEFEE62AF0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D2F5C-B18A-FF76-8796-625674C32903}"/>
              </a:ext>
            </a:extLst>
          </p:cNvPr>
          <p:cNvSpPr/>
          <p:nvPr userDrawn="1"/>
        </p:nvSpPr>
        <p:spPr>
          <a:xfrm>
            <a:off x="0" y="5749108"/>
            <a:ext cx="12192000" cy="66484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UA_Logo_Horizontal_reversed.png">
            <a:extLst>
              <a:ext uri="{FF2B5EF4-FFF2-40B4-BE49-F238E27FC236}">
                <a16:creationId xmlns:a16="http://schemas.microsoft.com/office/drawing/2014/main" id="{E2D9A78E-D630-4D02-2AF4-AA6807F20D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560" y="5935443"/>
            <a:ext cx="2950003" cy="731097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EAF455A-5918-68BA-A670-1AD0C51BB6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507608" y="6206272"/>
            <a:ext cx="569624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Partners for Inclusive Communities</a:t>
            </a:r>
          </a:p>
        </p:txBody>
      </p:sp>
    </p:spTree>
    <p:extLst>
      <p:ext uri="{BB962C8B-B14F-4D97-AF65-F5344CB8AC3E}">
        <p14:creationId xmlns:p14="http://schemas.microsoft.com/office/powerpoint/2010/main" val="7520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www.facebook.com/UofAPartners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uofapartners.uark.edu/" TargetMode="External"/><Relationship Id="rId4" Type="http://schemas.openxmlformats.org/officeDocument/2006/relationships/hyperlink" Target="https://twitter.com/UofAPartners" TargetMode="Externa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38C0-61A4-97D7-8402-5E9036EE0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768" y="2267787"/>
            <a:ext cx="9952139" cy="12239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DSP Employment Toolkit</a:t>
            </a:r>
          </a:p>
        </p:txBody>
      </p:sp>
      <p:pic>
        <p:nvPicPr>
          <p:cNvPr id="5" name="Picture 4" descr="A woman who is using a wheelchair and a man reach over to pet a beagle">
            <a:extLst>
              <a:ext uri="{FF2B5EF4-FFF2-40B4-BE49-F238E27FC236}">
                <a16:creationId xmlns:a16="http://schemas.microsoft.com/office/drawing/2014/main" id="{F4ED7452-CA89-9F35-5854-25C00D61E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788" y="320261"/>
            <a:ext cx="1604585" cy="1644360"/>
          </a:xfrm>
          <a:prstGeom prst="rect">
            <a:avLst/>
          </a:prstGeom>
        </p:spPr>
      </p:pic>
      <p:pic>
        <p:nvPicPr>
          <p:cNvPr id="6" name="Picture 5" descr="Inclusion is spelled out with colorful blocks">
            <a:extLst>
              <a:ext uri="{FF2B5EF4-FFF2-40B4-BE49-F238E27FC236}">
                <a16:creationId xmlns:a16="http://schemas.microsoft.com/office/drawing/2014/main" id="{43858DB6-F630-0D53-051D-A442C707D6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1404" y="320261"/>
            <a:ext cx="3104301" cy="1644360"/>
          </a:xfrm>
          <a:prstGeom prst="rect">
            <a:avLst/>
          </a:prstGeom>
        </p:spPr>
      </p:pic>
      <p:pic>
        <p:nvPicPr>
          <p:cNvPr id="8" name="Picture 7" descr="A man holds his hand over a keyboard while a woman looks on smiling">
            <a:extLst>
              <a:ext uri="{FF2B5EF4-FFF2-40B4-BE49-F238E27FC236}">
                <a16:creationId xmlns:a16="http://schemas.microsoft.com/office/drawing/2014/main" id="{B08B4A34-98A4-24FF-DB97-E6651A5854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266" y="320261"/>
            <a:ext cx="1851202" cy="1644360"/>
          </a:xfrm>
          <a:prstGeom prst="rect">
            <a:avLst/>
          </a:prstGeom>
        </p:spPr>
      </p:pic>
      <p:pic>
        <p:nvPicPr>
          <p:cNvPr id="10" name="Picture 9" descr="A teacher holds up a frowning face and a smiling face. A girl points to the smile.">
            <a:extLst>
              <a:ext uri="{FF2B5EF4-FFF2-40B4-BE49-F238E27FC236}">
                <a16:creationId xmlns:a16="http://schemas.microsoft.com/office/drawing/2014/main" id="{F22CACFD-D2C6-4E95-A50B-46103BCD78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41"/>
          <a:stretch/>
        </p:blipFill>
        <p:spPr>
          <a:xfrm>
            <a:off x="7528231" y="320261"/>
            <a:ext cx="2313770" cy="1645194"/>
          </a:xfrm>
          <a:prstGeom prst="rect">
            <a:avLst/>
          </a:prstGeom>
        </p:spPr>
      </p:pic>
      <p:pic>
        <p:nvPicPr>
          <p:cNvPr id="13" name="Picture 12" descr="A mother and two young daughters look at a tablet and smile.">
            <a:extLst>
              <a:ext uri="{FF2B5EF4-FFF2-40B4-BE49-F238E27FC236}">
                <a16:creationId xmlns:a16="http://schemas.microsoft.com/office/drawing/2014/main" id="{39E388E4-C292-69CB-1B70-C7DCA50053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57"/>
          <a:stretch/>
        </p:blipFill>
        <p:spPr>
          <a:xfrm>
            <a:off x="109329" y="320261"/>
            <a:ext cx="2240670" cy="1644360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2BA1D992-1517-0BF1-B0A9-7D7385AD4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Vanessa Krause, LMSW</a:t>
            </a:r>
          </a:p>
          <a:p>
            <a:r>
              <a:rPr lang="en-US" dirty="0"/>
              <a:t>DDPA Conference</a:t>
            </a:r>
          </a:p>
          <a:p>
            <a:r>
              <a:rPr lang="en-US" dirty="0"/>
              <a:t>April 23, 2024</a:t>
            </a:r>
          </a:p>
        </p:txBody>
      </p:sp>
    </p:spTree>
    <p:extLst>
      <p:ext uri="{BB962C8B-B14F-4D97-AF65-F5344CB8AC3E}">
        <p14:creationId xmlns:p14="http://schemas.microsoft.com/office/powerpoint/2010/main" val="120581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16D7-7CCC-7114-3D11-EE989F10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85A05-3172-90BA-2550-63F4254AD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Piloted Toolkit with 3 organizations – 4 resources were added because they were requested by pilot agencies</a:t>
            </a:r>
          </a:p>
          <a:p>
            <a:endParaRPr lang="en-US" sz="28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Toolkit is available online</a:t>
            </a:r>
          </a:p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Evaluating each resource</a:t>
            </a:r>
          </a:p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Provide Technical Assistance</a:t>
            </a:r>
            <a:endParaRPr lang="en-US" sz="2800" dirty="0"/>
          </a:p>
        </p:txBody>
      </p:sp>
      <p:pic>
        <p:nvPicPr>
          <p:cNvPr id="5" name="Picture 4" descr="A diagram of a system&#10;&#10;Description automatically generated">
            <a:extLst>
              <a:ext uri="{FF2B5EF4-FFF2-40B4-BE49-F238E27FC236}">
                <a16:creationId xmlns:a16="http://schemas.microsoft.com/office/drawing/2014/main" id="{BDCCF68D-1D21-085B-CC6C-71769EB3F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63" y="2905381"/>
            <a:ext cx="4203101" cy="27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4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C200-49F5-D1DF-E445-7BCB495C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9" y="347296"/>
            <a:ext cx="8033116" cy="1325563"/>
          </a:xfrm>
        </p:spPr>
        <p:txBody>
          <a:bodyPr/>
          <a:lstStyle/>
          <a:p>
            <a:r>
              <a:rPr lang="en-US" dirty="0"/>
              <a:t>Offshoots of this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52B82-9016-699B-2854-6BBFB2B25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38" y="2536825"/>
            <a:ext cx="10515600" cy="3636880"/>
          </a:xfrm>
        </p:spPr>
        <p:txBody>
          <a:bodyPr>
            <a:normAutofit/>
          </a:bodyPr>
          <a:lstStyle/>
          <a:p>
            <a:r>
              <a:rPr lang="en-US" sz="2800" dirty="0"/>
              <a:t>GoodLife Workforce Strategies Training – March 27</a:t>
            </a:r>
            <a:r>
              <a:rPr lang="en-US" sz="2800" baseline="30000" dirty="0"/>
              <a:t>th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Apprenticeship Possibilities</a:t>
            </a:r>
          </a:p>
        </p:txBody>
      </p:sp>
      <p:pic>
        <p:nvPicPr>
          <p:cNvPr id="4098" name="Picture 2" descr="Branches Clipart Images - Free Download on Freepik">
            <a:extLst>
              <a:ext uri="{FF2B5EF4-FFF2-40B4-BE49-F238E27FC236}">
                <a16:creationId xmlns:a16="http://schemas.microsoft.com/office/drawing/2014/main" id="{C174091A-21C6-C940-3BE6-48A4E66E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8" y="181402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5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FD20-8BF1-1F4F-8349-92121640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DCCD-B3E7-2D48-9EF6-E2CCF605A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985" y="1545551"/>
            <a:ext cx="5773537" cy="3078422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9D2235"/>
                </a:solidFill>
              </a:rPr>
              <a:t>Vanessa Krause</a:t>
            </a:r>
            <a:br>
              <a:rPr lang="en-US" sz="2800" dirty="0"/>
            </a:br>
            <a:r>
              <a:rPr lang="en-US" sz="2400" dirty="0"/>
              <a:t>Program Director</a:t>
            </a:r>
            <a:br>
              <a:rPr lang="en-US" sz="2400" dirty="0"/>
            </a:br>
            <a:r>
              <a:rPr lang="en-US" sz="2400" dirty="0"/>
              <a:t>Partners for Inclusive Communities</a:t>
            </a:r>
            <a:br>
              <a:rPr lang="en-US" sz="2400" dirty="0"/>
            </a:br>
            <a:r>
              <a:rPr lang="en-US" sz="2400" dirty="0"/>
              <a:t>University of Arkansas</a:t>
            </a:r>
          </a:p>
          <a:p>
            <a:pPr marL="0" indent="0">
              <a:buNone/>
            </a:pPr>
            <a:r>
              <a:rPr lang="en-US" sz="2400" dirty="0"/>
              <a:t>Email: vanessas@uark.edu</a:t>
            </a:r>
          </a:p>
          <a:p>
            <a:pPr marL="0" indent="0">
              <a:buNone/>
            </a:pPr>
            <a:r>
              <a:rPr lang="en-US" sz="2400" dirty="0"/>
              <a:t>Phone: (501) 912-4760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EC17A99-0308-6487-1A19-0B3C52BF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114" y="2267418"/>
            <a:ext cx="4526566" cy="2710824"/>
          </a:xfrm>
        </p:spPr>
      </p:pic>
    </p:spTree>
    <p:extLst>
      <p:ext uri="{BB962C8B-B14F-4D97-AF65-F5344CB8AC3E}">
        <p14:creationId xmlns:p14="http://schemas.microsoft.com/office/powerpoint/2010/main" val="48835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1C4145-E1F9-AD97-FC64-BFEABA60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Stay Connected!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F23EF3-98A8-C5E0-9A49-80853E870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896" y="1920240"/>
            <a:ext cx="4535424" cy="3601382"/>
          </a:xfrm>
        </p:spPr>
        <p:txBody>
          <a:bodyPr>
            <a:no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n-US" sz="2800" dirty="0">
                <a:hlinkClick r:id="rId3"/>
              </a:rPr>
              <a:t>Like us on Facebook!</a:t>
            </a:r>
            <a:endParaRPr lang="en-US" sz="2800" dirty="0"/>
          </a:p>
          <a:p>
            <a:pPr marL="0" indent="0">
              <a:lnSpc>
                <a:spcPct val="220000"/>
              </a:lnSpc>
              <a:buNone/>
            </a:pPr>
            <a:r>
              <a:rPr lang="en-US" sz="2800" dirty="0">
                <a:hlinkClick r:id="rId4"/>
              </a:rPr>
              <a:t>Follow us on Twitter!</a:t>
            </a:r>
            <a:endParaRPr lang="en-US" sz="2800" dirty="0"/>
          </a:p>
          <a:p>
            <a:pPr marL="0" indent="0">
              <a:lnSpc>
                <a:spcPct val="220000"/>
              </a:lnSpc>
              <a:buNone/>
            </a:pPr>
            <a:r>
              <a:rPr lang="en-US" sz="2800" dirty="0">
                <a:hlinkClick r:id="rId5"/>
              </a:rPr>
              <a:t>Visit our Website!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894535-EA71-7F13-544D-78BC95EF9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024" y="2075173"/>
            <a:ext cx="1024128" cy="1024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01307A-BD26-6EAB-089B-EE4AFC3AD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152" y="3148951"/>
            <a:ext cx="1024128" cy="1024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F357D6-8CE8-FECA-6F5E-AA6741107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152" y="4266435"/>
            <a:ext cx="1016000" cy="1040048"/>
          </a:xfrm>
          <a:prstGeom prst="rect">
            <a:avLst/>
          </a:prstGeom>
        </p:spPr>
      </p:pic>
      <p:pic>
        <p:nvPicPr>
          <p:cNvPr id="18" name="Picture 17" descr="Sticky notes on a chalkboard say Like, follow, Share">
            <a:extLst>
              <a:ext uri="{FF2B5EF4-FFF2-40B4-BE49-F238E27FC236}">
                <a16:creationId xmlns:a16="http://schemas.microsoft.com/office/drawing/2014/main" id="{4BB64135-8188-8B84-1385-87EB27C1E0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2346" y="2285837"/>
            <a:ext cx="4535424" cy="302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0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1F79-E4E8-FFE5-BF93-6DEA2460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7EE3E16-92EB-EDBE-2F80-F7A8FD98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421482"/>
            <a:ext cx="6227303" cy="3646712"/>
          </a:xfrm>
        </p:spPr>
        <p:txBody>
          <a:bodyPr>
            <a:normAutofit/>
          </a:bodyPr>
          <a:lstStyle/>
          <a:p>
            <a:pPr marL="301625" indent="-282575">
              <a:buFont typeface="Arial" panose="020B0604020202020204" pitchFamily="34" charset="0"/>
              <a:buChar char="•"/>
            </a:pPr>
            <a:r>
              <a:rPr lang="en-US" sz="2600" dirty="0"/>
              <a:t>Arkansas’s UCEDD</a:t>
            </a:r>
          </a:p>
          <a:p>
            <a:pPr marL="301625" indent="-282575">
              <a:buFont typeface="Arial" panose="020B0604020202020204" pitchFamily="34" charset="0"/>
              <a:buChar char="•"/>
            </a:pPr>
            <a:r>
              <a:rPr lang="en-US" sz="2600" dirty="0"/>
              <a:t>Vision: Inclusion of people with disabilities in community life.</a:t>
            </a:r>
          </a:p>
          <a:p>
            <a:pPr marL="301625" indent="-282575">
              <a:buFont typeface="Arial" panose="020B0604020202020204" pitchFamily="34" charset="0"/>
              <a:buChar char="•"/>
            </a:pPr>
            <a:r>
              <a:rPr lang="en-US" sz="2600" dirty="0"/>
              <a:t>We collaborate with community partners to promote disability access and inclusion through training, technical assistance, resource development and dissemination, and research.</a:t>
            </a:r>
          </a:p>
          <a:p>
            <a:pPr marL="301625" indent="-282575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8" name="Picture 9" descr="Partners for Inclusive Communities log">
            <a:extLst>
              <a:ext uri="{FF2B5EF4-FFF2-40B4-BE49-F238E27FC236}">
                <a16:creationId xmlns:a16="http://schemas.microsoft.com/office/drawing/2014/main" id="{E4E89D24-DDBE-EA6F-5D59-944B7A5D7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5888" y="1313043"/>
            <a:ext cx="4523624" cy="12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 descr="A white 4-story building with long windows. It's surrounded by trees and a lake.">
            <a:extLst>
              <a:ext uri="{FF2B5EF4-FFF2-40B4-BE49-F238E27FC236}">
                <a16:creationId xmlns:a16="http://schemas.microsoft.com/office/drawing/2014/main" id="{96218948-3F27-EDC9-C342-F7AE67A0F6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5888" y="2876304"/>
            <a:ext cx="4523624" cy="1788775"/>
          </a:xfrm>
        </p:spPr>
      </p:pic>
    </p:spTree>
    <p:extLst>
      <p:ext uri="{BB962C8B-B14F-4D97-AF65-F5344CB8AC3E}">
        <p14:creationId xmlns:p14="http://schemas.microsoft.com/office/powerpoint/2010/main" val="411133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C268-9A01-CF37-86DD-CB2CA10DEB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9539-1426-9187-6D8A-B03B2D6BD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Turnover</a:t>
            </a:r>
          </a:p>
          <a:p>
            <a:pPr marL="457200" lvl="1" indent="0">
              <a:buNone/>
            </a:pPr>
            <a:r>
              <a:rPr lang="en-US" dirty="0"/>
              <a:t>50% turnover rates nationally</a:t>
            </a:r>
          </a:p>
          <a:p>
            <a:r>
              <a:rPr lang="en-US" dirty="0"/>
              <a:t>Change in focus of work</a:t>
            </a:r>
          </a:p>
          <a:p>
            <a:pPr marL="457200" lvl="1" indent="0">
              <a:buNone/>
            </a:pPr>
            <a:r>
              <a:rPr lang="en-US" dirty="0"/>
              <a:t>Shift from caregiving only to supporting people with disabilities to participate fully in their communities, live in integrated settings, and seek competitive employment.</a:t>
            </a:r>
          </a:p>
          <a:p>
            <a:r>
              <a:rPr lang="en-US" dirty="0"/>
              <a:t>Barriers to retention</a:t>
            </a:r>
          </a:p>
          <a:p>
            <a:pPr marL="457200" lvl="1" indent="0">
              <a:buNone/>
            </a:pPr>
            <a:r>
              <a:rPr lang="en-US" dirty="0"/>
              <a:t>Low pay, lack of benefits, work environment, lack of support, lack of career growth opportunities, and now with COVID - health risks.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B886-BA31-81C6-D877-445D9FD7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Governor‘s Council on Developmental Disabilities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2FC1C-3A0C-FD75-1B9B-0629E8EF8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809" y="1825625"/>
            <a:ext cx="3848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Phase 1 :</a:t>
            </a:r>
          </a:p>
          <a:p>
            <a:pPr marL="0" indent="0">
              <a:buNone/>
            </a:pPr>
            <a:r>
              <a:rPr lang="en-US" sz="2200" dirty="0"/>
              <a:t>Information Gathering</a:t>
            </a:r>
          </a:p>
          <a:p>
            <a:pPr lvl="1"/>
            <a:r>
              <a:rPr lang="en-US" sz="2200" dirty="0"/>
              <a:t>Surveyed DSPs and Organizations</a:t>
            </a:r>
          </a:p>
          <a:p>
            <a:pPr lvl="1"/>
            <a:r>
              <a:rPr lang="en-US" sz="2200" dirty="0"/>
              <a:t>Literature Review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6FC344-F521-FE72-8335-CD46CCCD3D75}"/>
              </a:ext>
            </a:extLst>
          </p:cNvPr>
          <p:cNvSpPr txBox="1">
            <a:spLocks/>
          </p:cNvSpPr>
          <p:nvPr/>
        </p:nvSpPr>
        <p:spPr>
          <a:xfrm>
            <a:off x="3985909" y="1825625"/>
            <a:ext cx="3750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Phase 2 : </a:t>
            </a:r>
          </a:p>
          <a:p>
            <a:pPr marL="0" indent="0">
              <a:buNone/>
            </a:pPr>
            <a:r>
              <a:rPr lang="en-US" sz="2200" dirty="0"/>
              <a:t>Toolkit Development</a:t>
            </a:r>
          </a:p>
          <a:p>
            <a:pPr lvl="1"/>
            <a:r>
              <a:rPr lang="en-US" sz="2200" dirty="0"/>
              <a:t>Topic area identification</a:t>
            </a:r>
          </a:p>
          <a:p>
            <a:pPr lvl="1"/>
            <a:r>
              <a:rPr lang="en-US" sz="2200" dirty="0"/>
              <a:t>Find resources identified in literature review and develop others </a:t>
            </a:r>
          </a:p>
          <a:p>
            <a:pPr lvl="1"/>
            <a:r>
              <a:rPr lang="en-US" sz="2200" dirty="0"/>
              <a:t>Formatting Toolkit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5D0D26-81C9-36EB-7067-BB10F9DD1854}"/>
              </a:ext>
            </a:extLst>
          </p:cNvPr>
          <p:cNvSpPr txBox="1">
            <a:spLocks/>
          </p:cNvSpPr>
          <p:nvPr/>
        </p:nvSpPr>
        <p:spPr>
          <a:xfrm>
            <a:off x="8206091" y="1759195"/>
            <a:ext cx="39116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Phase 3:</a:t>
            </a:r>
          </a:p>
          <a:p>
            <a:pPr marL="0" indent="0">
              <a:buNone/>
            </a:pPr>
            <a:r>
              <a:rPr lang="en-US" sz="2200" dirty="0"/>
              <a:t>Dissemination</a:t>
            </a:r>
          </a:p>
          <a:p>
            <a:pPr lvl="1"/>
            <a:r>
              <a:rPr lang="en-US" sz="2200" dirty="0"/>
              <a:t>Pilot Toolkit</a:t>
            </a:r>
          </a:p>
          <a:p>
            <a:pPr lvl="1"/>
            <a:r>
              <a:rPr lang="en-US" sz="2200" dirty="0"/>
              <a:t>Update resources based on pilot feedback</a:t>
            </a:r>
          </a:p>
          <a:p>
            <a:pPr lvl="1"/>
            <a:r>
              <a:rPr lang="en-US" sz="2200" dirty="0"/>
              <a:t>Kickoff Event</a:t>
            </a:r>
          </a:p>
          <a:p>
            <a:pPr lvl="1"/>
            <a:r>
              <a:rPr lang="en-US" sz="2200" dirty="0"/>
              <a:t>Disseminate and Provide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205980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16D7-7CCC-7114-3D11-EE989F10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– Who Completed the Surveys &amp; How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5F6C34-1679-9848-9798-87EC4A8DB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999215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DSPs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D9627C-9C8D-05E9-1FA2-216DCF4D3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894689"/>
            <a:ext cx="5157787" cy="3684588"/>
          </a:xfrm>
        </p:spPr>
        <p:txBody>
          <a:bodyPr>
            <a:normAutofit/>
          </a:bodyPr>
          <a:lstStyle/>
          <a:p>
            <a:r>
              <a:rPr lang="en-US" sz="2800" dirty="0"/>
              <a:t>Online Surveys – 61</a:t>
            </a:r>
          </a:p>
          <a:p>
            <a:r>
              <a:rPr lang="en-US" sz="2800" dirty="0"/>
              <a:t>In-Person Surveys –</a:t>
            </a:r>
          </a:p>
          <a:p>
            <a:pPr lvl="1"/>
            <a:r>
              <a:rPr lang="en-US" sz="2800" dirty="0"/>
              <a:t>At 8 organizations</a:t>
            </a:r>
          </a:p>
          <a:p>
            <a:pPr lvl="1"/>
            <a:r>
              <a:rPr lang="en-US" sz="2800" dirty="0"/>
              <a:t>With 127 DSPs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1884CE-15C8-B743-C9F9-8A1D8CC4C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999215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/>
              <a:t>Organizations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FE9D78-24B2-40B9-8875-6A2E14436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3" y="2823127"/>
            <a:ext cx="5183188" cy="3684588"/>
          </a:xfrm>
        </p:spPr>
        <p:txBody>
          <a:bodyPr>
            <a:normAutofit/>
          </a:bodyPr>
          <a:lstStyle/>
          <a:p>
            <a:r>
              <a:rPr lang="en-US" sz="2800" dirty="0"/>
              <a:t>Online Surveys – 30</a:t>
            </a:r>
          </a:p>
        </p:txBody>
      </p:sp>
    </p:spTree>
    <p:extLst>
      <p:ext uri="{BB962C8B-B14F-4D97-AF65-F5344CB8AC3E}">
        <p14:creationId xmlns:p14="http://schemas.microsoft.com/office/powerpoint/2010/main" val="267977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16D7-7CCC-7114-3D11-EE989F10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– General Survey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677C-FD85-7D3D-7FE2-E58444446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002" y="1812086"/>
            <a:ext cx="4698358" cy="3952609"/>
          </a:xfrm>
        </p:spPr>
        <p:txBody>
          <a:bodyPr/>
          <a:lstStyle/>
          <a:p>
            <a:r>
              <a:rPr lang="en-US" sz="2800" dirty="0"/>
              <a:t>83% of DSPs agree that they are fairly compensated</a:t>
            </a:r>
          </a:p>
          <a:p>
            <a:r>
              <a:rPr lang="en-US" sz="2800" dirty="0"/>
              <a:t>91% of DSPs say they are satisfied with their role as a DSP</a:t>
            </a:r>
          </a:p>
          <a:p>
            <a:r>
              <a:rPr lang="en-US" sz="2800" dirty="0"/>
              <a:t>87% of DSPs feel that their opinion is valued in management decisions</a:t>
            </a:r>
          </a:p>
          <a:p>
            <a:pPr lvl="1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FE9D78-24B2-40B9-8875-6A2E14436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2086"/>
            <a:ext cx="5788551" cy="3599316"/>
          </a:xfrm>
        </p:spPr>
        <p:txBody>
          <a:bodyPr>
            <a:noAutofit/>
          </a:bodyPr>
          <a:lstStyle/>
          <a:p>
            <a:r>
              <a:rPr lang="en-US" sz="2800" dirty="0"/>
              <a:t>If DSPs could change one thing: </a:t>
            </a:r>
          </a:p>
          <a:p>
            <a:pPr marL="457200" lvl="1" indent="0">
              <a:buNone/>
            </a:pPr>
            <a:r>
              <a:rPr lang="en-US" sz="2800" dirty="0"/>
              <a:t>38%  - change nothing</a:t>
            </a:r>
          </a:p>
          <a:p>
            <a:pPr marL="457200" lvl="1" indent="0">
              <a:buNone/>
            </a:pPr>
            <a:r>
              <a:rPr lang="en-US" sz="2800" dirty="0"/>
              <a:t>26% - increase pay</a:t>
            </a:r>
          </a:p>
          <a:p>
            <a:pPr marL="457200" lvl="1" indent="0">
              <a:buNone/>
            </a:pPr>
            <a:r>
              <a:rPr lang="en-US" sz="2800" dirty="0"/>
              <a:t>10% - change in hour structure</a:t>
            </a:r>
          </a:p>
          <a:p>
            <a:pPr marL="457200" lvl="1" indent="0">
              <a:buNone/>
            </a:pPr>
            <a:r>
              <a:rPr lang="en-US" sz="2800" dirty="0"/>
              <a:t>10% - increased communication</a:t>
            </a:r>
          </a:p>
          <a:p>
            <a:pPr marL="457200" lvl="1" indent="0">
              <a:buNone/>
            </a:pPr>
            <a:r>
              <a:rPr lang="en-US" sz="2800" dirty="0"/>
              <a:t>5% - more training</a:t>
            </a:r>
          </a:p>
        </p:txBody>
      </p:sp>
    </p:spTree>
    <p:extLst>
      <p:ext uri="{BB962C8B-B14F-4D97-AF65-F5344CB8AC3E}">
        <p14:creationId xmlns:p14="http://schemas.microsoft.com/office/powerpoint/2010/main" val="182481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16D7-7CCC-7114-3D11-EE989F10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09"/>
            <a:ext cx="10515600" cy="1325563"/>
          </a:xfrm>
        </p:spPr>
        <p:txBody>
          <a:bodyPr/>
          <a:lstStyle/>
          <a:p>
            <a:r>
              <a:rPr lang="en-US" dirty="0"/>
              <a:t>Phase 1 – Survey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B163A-BAF6-B7E4-BF3A-0BC24669D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072" y="1323949"/>
            <a:ext cx="4472327" cy="693135"/>
          </a:xfrm>
        </p:spPr>
        <p:txBody>
          <a:bodyPr>
            <a:normAutofit/>
          </a:bodyPr>
          <a:lstStyle/>
          <a:p>
            <a:r>
              <a:rPr lang="en-US" sz="3200" dirty="0"/>
              <a:t>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677C-FD85-7D3D-7FE2-E58444446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048" y="2077288"/>
            <a:ext cx="5704576" cy="3822564"/>
          </a:xfrm>
        </p:spPr>
        <p:txBody>
          <a:bodyPr>
            <a:normAutofit fontScale="70000" lnSpcReduction="20000"/>
          </a:bodyPr>
          <a:lstStyle/>
          <a:p>
            <a:pPr marL="91440" lvl="1" indent="0">
              <a:buNone/>
            </a:pPr>
            <a:r>
              <a:rPr lang="en-US" sz="3300" dirty="0"/>
              <a:t>Organizations:</a:t>
            </a:r>
          </a:p>
          <a:p>
            <a:pPr marL="91440" lvl="1" indent="0">
              <a:buNone/>
            </a:pPr>
            <a:r>
              <a:rPr lang="en-US" sz="3300" dirty="0"/>
              <a:t>28/30 offer in-person training</a:t>
            </a:r>
          </a:p>
          <a:p>
            <a:pPr marL="91440" lvl="1" indent="0">
              <a:buNone/>
            </a:pPr>
            <a:r>
              <a:rPr lang="en-US" sz="3300" dirty="0"/>
              <a:t>21/30 offer online training</a:t>
            </a:r>
          </a:p>
          <a:p>
            <a:pPr marL="91440" lvl="1" indent="0">
              <a:buNone/>
            </a:pPr>
            <a:r>
              <a:rPr lang="en-US" sz="3300" dirty="0"/>
              <a:t>9 offer online only</a:t>
            </a:r>
          </a:p>
          <a:p>
            <a:pPr marL="91440" lvl="1" indent="0">
              <a:buNone/>
            </a:pPr>
            <a:r>
              <a:rPr lang="en-US" sz="3300" dirty="0"/>
              <a:t>2 offer in-person only</a:t>
            </a:r>
          </a:p>
          <a:p>
            <a:pPr marL="91440" lvl="1" indent="0">
              <a:buNone/>
            </a:pPr>
            <a:r>
              <a:rPr lang="en-US" sz="3300" dirty="0"/>
              <a:t>60% offer Ally training</a:t>
            </a:r>
          </a:p>
          <a:p>
            <a:pPr marL="91440" lvl="1" indent="0">
              <a:buNone/>
            </a:pPr>
            <a:endParaRPr lang="en-US" sz="3300" dirty="0"/>
          </a:p>
          <a:p>
            <a:pPr marL="91440" lvl="1" indent="0">
              <a:buNone/>
            </a:pPr>
            <a:r>
              <a:rPr lang="en-US" sz="3300" dirty="0"/>
              <a:t>DSPs:</a:t>
            </a:r>
          </a:p>
          <a:p>
            <a:pPr marL="91440" lvl="1" indent="0">
              <a:buNone/>
            </a:pPr>
            <a:r>
              <a:rPr lang="en-US" sz="3300" dirty="0"/>
              <a:t>71% say employers support training &amp; development</a:t>
            </a:r>
          </a:p>
          <a:p>
            <a:pPr marL="91440" lvl="1" indent="0">
              <a:buNone/>
            </a:pPr>
            <a:r>
              <a:rPr lang="en-US" sz="3300" dirty="0"/>
              <a:t>87% received training</a:t>
            </a:r>
          </a:p>
          <a:p>
            <a:pPr marL="91440" lvl="1" indent="0">
              <a:buNone/>
            </a:pPr>
            <a:r>
              <a:rPr lang="en-US" sz="3300" dirty="0"/>
              <a:t>13% received no training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D65D4D-B1F1-060C-0E82-711BD4473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8165" y="1482345"/>
            <a:ext cx="5999674" cy="692076"/>
          </a:xfrm>
        </p:spPr>
        <p:txBody>
          <a:bodyPr>
            <a:noAutofit/>
          </a:bodyPr>
          <a:lstStyle/>
          <a:p>
            <a:r>
              <a:rPr lang="en-US" sz="3200" dirty="0"/>
              <a:t>Shadowing/Mentoring/</a:t>
            </a:r>
          </a:p>
          <a:p>
            <a:r>
              <a:rPr lang="en-US" sz="3200" dirty="0"/>
              <a:t>Peer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E1EB7-0F05-497A-FCD0-29D062D70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3741" y="2233179"/>
            <a:ext cx="4700059" cy="3925634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200" dirty="0"/>
              <a:t>Organizations: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/>
              <a:t>5/30 offer all 3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/>
              <a:t>28/30 offer at least 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/>
              <a:t>2/30 do not offer any of the 3</a:t>
            </a:r>
          </a:p>
          <a:p>
            <a:pPr marL="0" indent="0">
              <a:lnSpc>
                <a:spcPct val="70000"/>
              </a:lnSpc>
              <a:buNone/>
            </a:pPr>
            <a:endParaRPr lang="en-US" sz="22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/>
              <a:t>DSPs: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/>
              <a:t>44% workplace encouraged mentoring and shadowing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/>
              <a:t>36% sometimes offers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/>
              <a:t>20% not offered</a:t>
            </a:r>
          </a:p>
        </p:txBody>
      </p:sp>
      <p:pic>
        <p:nvPicPr>
          <p:cNvPr id="3076" name="Picture 4" descr="Training Clipart Images - Free Download on Freepik">
            <a:extLst>
              <a:ext uri="{FF2B5EF4-FFF2-40B4-BE49-F238E27FC236}">
                <a16:creationId xmlns:a16="http://schemas.microsoft.com/office/drawing/2014/main" id="{7C3F767E-D82A-8C6A-E454-974D9ECA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36" y="2712100"/>
            <a:ext cx="1246191" cy="15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ntoring, coach, exchange, ideas, mentor, skills, transfer icon - Download  on Iconfinder">
            <a:extLst>
              <a:ext uri="{FF2B5EF4-FFF2-40B4-BE49-F238E27FC236}">
                <a16:creationId xmlns:a16="http://schemas.microsoft.com/office/drawing/2014/main" id="{A668A133-CA65-C5F0-5666-0382F65D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91" y="1594418"/>
            <a:ext cx="1395360" cy="13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6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16D7-7CCC-7114-3D11-EE989F10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en-US" dirty="0"/>
              <a:t>Phase 1 – Survey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B163A-BAF6-B7E4-BF3A-0BC24669D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626" y="1247110"/>
            <a:ext cx="4472327" cy="693135"/>
          </a:xfrm>
        </p:spPr>
        <p:txBody>
          <a:bodyPr>
            <a:normAutofit/>
          </a:bodyPr>
          <a:lstStyle/>
          <a:p>
            <a:r>
              <a:rPr lang="en-US" sz="3200" dirty="0"/>
              <a:t>Recognition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677C-FD85-7D3D-7FE2-E58444446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6" y="1973106"/>
            <a:ext cx="5704576" cy="3822564"/>
          </a:xfrm>
        </p:spPr>
        <p:txBody>
          <a:bodyPr>
            <a:normAutofit fontScale="55000" lnSpcReduction="20000"/>
          </a:bodyPr>
          <a:lstStyle/>
          <a:p>
            <a:pPr marL="91440" lvl="1" indent="0">
              <a:buNone/>
            </a:pPr>
            <a:r>
              <a:rPr lang="en-US" sz="3600" dirty="0"/>
              <a:t>Organizations:</a:t>
            </a:r>
          </a:p>
          <a:p>
            <a:pPr marL="91440" lvl="1" indent="0">
              <a:buNone/>
            </a:pPr>
            <a:r>
              <a:rPr lang="en-US" sz="3600" dirty="0"/>
              <a:t>87% provide some type of recognition</a:t>
            </a:r>
          </a:p>
          <a:p>
            <a:pPr marL="91440" lvl="1" indent="0">
              <a:buNone/>
            </a:pPr>
            <a:r>
              <a:rPr lang="en-US" sz="3600" dirty="0"/>
              <a:t>47% gave Bonuses </a:t>
            </a:r>
          </a:p>
          <a:p>
            <a:pPr marL="91440" lvl="1" indent="0">
              <a:buNone/>
            </a:pPr>
            <a:r>
              <a:rPr lang="en-US" sz="3600" dirty="0"/>
              <a:t>Most acknowledged work anniversaries, birthdays, and DSP appreciation week</a:t>
            </a:r>
          </a:p>
          <a:p>
            <a:pPr marL="91440" lvl="1" indent="0">
              <a:buNone/>
            </a:pPr>
            <a:r>
              <a:rPr lang="en-US" sz="3600" dirty="0"/>
              <a:t>On average organizations used 2 types</a:t>
            </a:r>
          </a:p>
          <a:p>
            <a:pPr marL="91440" lvl="1" indent="0">
              <a:buNone/>
            </a:pPr>
            <a:endParaRPr lang="en-US" sz="3600" dirty="0"/>
          </a:p>
          <a:p>
            <a:pPr marL="91440" lvl="1" indent="0">
              <a:buNone/>
            </a:pPr>
            <a:r>
              <a:rPr lang="en-US" sz="3600" dirty="0"/>
              <a:t>DSPs:</a:t>
            </a:r>
          </a:p>
          <a:p>
            <a:pPr marL="91440" lvl="1" indent="0">
              <a:buNone/>
            </a:pPr>
            <a:r>
              <a:rPr lang="en-US" sz="3600" dirty="0"/>
              <a:t>40% value new leadership or career opportunities</a:t>
            </a:r>
          </a:p>
          <a:p>
            <a:pPr marL="91440" lvl="1" indent="0">
              <a:buNone/>
            </a:pPr>
            <a:r>
              <a:rPr lang="en-US" sz="3600" dirty="0"/>
              <a:t>37% valued rewards</a:t>
            </a:r>
          </a:p>
          <a:p>
            <a:pPr marL="91440" lvl="1" indent="0">
              <a:buNone/>
            </a:pPr>
            <a:r>
              <a:rPr lang="en-US" sz="3600" dirty="0"/>
              <a:t>33% preferred private recognition from supervisor</a:t>
            </a:r>
          </a:p>
          <a:p>
            <a:pPr marL="91440" lvl="1" indent="0">
              <a:buNone/>
            </a:pPr>
            <a:r>
              <a:rPr lang="en-US" sz="3600" dirty="0"/>
              <a:t>29% did not need recognition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D65D4D-B1F1-060C-0E82-711BD4473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1822" y="1385888"/>
            <a:ext cx="6300306" cy="692076"/>
          </a:xfrm>
        </p:spPr>
        <p:txBody>
          <a:bodyPr>
            <a:noAutofit/>
          </a:bodyPr>
          <a:lstStyle/>
          <a:p>
            <a:r>
              <a:rPr lang="en-US" sz="3200" dirty="0"/>
              <a:t>Career Advancement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E1EB7-0F05-497A-FCD0-29D062D70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1822" y="1973106"/>
            <a:ext cx="5471019" cy="3925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Organizations:</a:t>
            </a:r>
          </a:p>
          <a:p>
            <a:pPr marL="0" indent="0">
              <a:buNone/>
            </a:pPr>
            <a:r>
              <a:rPr lang="en-US" sz="2000" dirty="0"/>
              <a:t>70% offer promotions and career advancement opportunities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DSPs</a:t>
            </a:r>
          </a:p>
          <a:p>
            <a:pPr marL="0" indent="0">
              <a:buNone/>
            </a:pPr>
            <a:r>
              <a:rPr lang="en-US" sz="2000" dirty="0"/>
              <a:t>59% don’t believe their organization have robust career advancement opportunities</a:t>
            </a:r>
          </a:p>
          <a:p>
            <a:pPr marL="0" indent="0">
              <a:buNone/>
            </a:pPr>
            <a:r>
              <a:rPr lang="en-US" sz="2000" dirty="0"/>
              <a:t>64% see a clear career path </a:t>
            </a:r>
          </a:p>
          <a:p>
            <a:pPr marL="0" indent="0">
              <a:buNone/>
            </a:pPr>
            <a:r>
              <a:rPr lang="en-US" sz="2000" dirty="0"/>
              <a:t>65% would like career advancement programs that provide professional development</a:t>
            </a:r>
          </a:p>
        </p:txBody>
      </p:sp>
      <p:pic>
        <p:nvPicPr>
          <p:cNvPr id="2054" name="Picture 6" descr="Personal development or career advancement, confident smart entrepreneur  runs fast on career ladder to success. 18994407 Vector Art at Vecteezy">
            <a:extLst>
              <a:ext uri="{FF2B5EF4-FFF2-40B4-BE49-F238E27FC236}">
                <a16:creationId xmlns:a16="http://schemas.microsoft.com/office/drawing/2014/main" id="{65D574CF-60B6-6CFA-0CA5-15A4E0868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67" y="1121595"/>
            <a:ext cx="1956661" cy="13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mployee Award Cliparts - Celebrating Employee Achievements Through Visual  Recognition">
            <a:extLst>
              <a:ext uri="{FF2B5EF4-FFF2-40B4-BE49-F238E27FC236}">
                <a16:creationId xmlns:a16="http://schemas.microsoft.com/office/drawing/2014/main" id="{AC97235B-F653-AA85-4594-8AA69DC1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32" y="1121595"/>
            <a:ext cx="1637803" cy="11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8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16D7-7CCC-7114-3D11-EE989F10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– Toolkit Topic Areas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85A05-3172-90BA-2550-63F4254AD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Recruitment</a:t>
            </a:r>
          </a:p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Hiring/Selection</a:t>
            </a:r>
          </a:p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Training</a:t>
            </a:r>
          </a:p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Recognition/Support/Motivation</a:t>
            </a:r>
          </a:p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Retention</a:t>
            </a:r>
          </a:p>
          <a:p>
            <a:r>
              <a:rPr lang="en-US" sz="2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Communication</a:t>
            </a:r>
            <a:r>
              <a:rPr lang="en-US" sz="2800" dirty="0">
                <a:latin typeface="Segoe UI" panose="020B0502040204020203" pitchFamily="34" charset="0"/>
                <a:ea typeface="Calibri" panose="020F0502020204030204" pitchFamily="34" charset="0"/>
              </a:rPr>
              <a:t>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955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645</Words>
  <Application>Microsoft Office PowerPoint</Application>
  <PresentationFormat>Widescreen</PresentationFormat>
  <Paragraphs>140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Abadi MT Condensed Light</vt:lpstr>
      <vt:lpstr>Arial</vt:lpstr>
      <vt:lpstr>Calibri</vt:lpstr>
      <vt:lpstr>Helvetica</vt:lpstr>
      <vt:lpstr>Segoe UI</vt:lpstr>
      <vt:lpstr>Office Theme</vt:lpstr>
      <vt:lpstr>DSP Employment Toolkit</vt:lpstr>
      <vt:lpstr>About Us</vt:lpstr>
      <vt:lpstr>Project Background</vt:lpstr>
      <vt:lpstr>Governor‘s Council on Developmental Disabilities Grant</vt:lpstr>
      <vt:lpstr>Phase 1 – Who Completed the Surveys &amp; How </vt:lpstr>
      <vt:lpstr>Phase 1 – General Survey Results</vt:lpstr>
      <vt:lpstr>Phase 1 – Survey Results</vt:lpstr>
      <vt:lpstr>Phase 1 – Survey Results</vt:lpstr>
      <vt:lpstr>Phase 2 – Toolkit Topic Areas </vt:lpstr>
      <vt:lpstr>Phase 3 – Dissemination</vt:lpstr>
      <vt:lpstr>Offshoots of this Project</vt:lpstr>
      <vt:lpstr>Contact Us</vt:lpstr>
      <vt:lpstr>Let’s Stay Connected!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P. Thornton</dc:creator>
  <cp:lastModifiedBy>Vanessa Vaden Krause</cp:lastModifiedBy>
  <cp:revision>11</cp:revision>
  <dcterms:created xsi:type="dcterms:W3CDTF">2022-06-06T02:07:15Z</dcterms:created>
  <dcterms:modified xsi:type="dcterms:W3CDTF">2024-04-21T18:35:08Z</dcterms:modified>
</cp:coreProperties>
</file>