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97" r:id="rId6"/>
    <p:sldId id="334" r:id="rId7"/>
    <p:sldId id="348" r:id="rId8"/>
    <p:sldId id="347" r:id="rId9"/>
    <p:sldId id="327" r:id="rId10"/>
    <p:sldId id="340" r:id="rId11"/>
    <p:sldId id="290" r:id="rId12"/>
    <p:sldId id="326" r:id="rId13"/>
    <p:sldId id="342" r:id="rId14"/>
    <p:sldId id="349" r:id="rId15"/>
    <p:sldId id="346" r:id="rId1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guide id="4"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DFF"/>
    <a:srgbClr val="E5F4F7"/>
    <a:srgbClr val="01658D"/>
    <a:srgbClr val="014F6E"/>
    <a:srgbClr val="284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0" autoAdjust="0"/>
    <p:restoredTop sz="94660"/>
  </p:normalViewPr>
  <p:slideViewPr>
    <p:cSldViewPr>
      <p:cViewPr varScale="1">
        <p:scale>
          <a:sx n="108" d="100"/>
          <a:sy n="108" d="100"/>
        </p:scale>
        <p:origin x="726" y="102"/>
      </p:cViewPr>
      <p:guideLst>
        <p:guide orient="horz" pos="2160"/>
        <p:guide pos="2880"/>
        <p:guide pos="2980"/>
        <p:guide orient="horz" pos="22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CA7F7B-7E41-4B99-8BFE-B5C522765358}"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9A452801-7242-4306-B13B-3F9207C43D71}">
      <dgm:prSet/>
      <dgm:spPr/>
      <dgm:t>
        <a:bodyPr/>
        <a:lstStyle/>
        <a:p>
          <a:r>
            <a:rPr lang="en-US" dirty="0">
              <a:solidFill>
                <a:schemeClr val="tx2"/>
              </a:solidFill>
              <a:latin typeface="Cambria" panose="02040503050406030204" pitchFamily="18" charset="0"/>
            </a:rPr>
            <a:t>Community Associations</a:t>
          </a:r>
        </a:p>
      </dgm:t>
    </dgm:pt>
    <dgm:pt modelId="{CFF0383E-F777-44D8-B7AE-5360A2AA1E03}" type="parTrans" cxnId="{06389177-8E5D-4427-9496-B46C9162782F}">
      <dgm:prSet/>
      <dgm:spPr/>
      <dgm:t>
        <a:bodyPr/>
        <a:lstStyle/>
        <a:p>
          <a:endParaRPr lang="en-US"/>
        </a:p>
      </dgm:t>
    </dgm:pt>
    <dgm:pt modelId="{6D4C5927-F900-45E7-A02A-E71BBBB46806}" type="sibTrans" cxnId="{06389177-8E5D-4427-9496-B46C9162782F}">
      <dgm:prSet/>
      <dgm:spPr/>
      <dgm:t>
        <a:bodyPr/>
        <a:lstStyle/>
        <a:p>
          <a:endParaRPr lang="en-US"/>
        </a:p>
      </dgm:t>
    </dgm:pt>
    <dgm:pt modelId="{8285FDDF-BE10-4DC2-B94F-6FD8A6AC594B}">
      <dgm:prSet/>
      <dgm:spPr/>
      <dgm:t>
        <a:bodyPr/>
        <a:lstStyle/>
        <a:p>
          <a:r>
            <a:rPr lang="en-US" dirty="0">
              <a:solidFill>
                <a:schemeClr val="tx2"/>
              </a:solidFill>
              <a:latin typeface="Cambria" panose="02040503050406030204" pitchFamily="18" charset="0"/>
            </a:rPr>
            <a:t>Educators</a:t>
          </a:r>
        </a:p>
      </dgm:t>
    </dgm:pt>
    <dgm:pt modelId="{D4666D63-8952-4B19-8C7A-BB8017E9D057}" type="parTrans" cxnId="{988F933F-228E-4725-BEDF-9AA08033D087}">
      <dgm:prSet/>
      <dgm:spPr/>
      <dgm:t>
        <a:bodyPr/>
        <a:lstStyle/>
        <a:p>
          <a:endParaRPr lang="en-US"/>
        </a:p>
      </dgm:t>
    </dgm:pt>
    <dgm:pt modelId="{A8581055-CEC6-49BD-A511-37652DD2C3E8}" type="sibTrans" cxnId="{988F933F-228E-4725-BEDF-9AA08033D087}">
      <dgm:prSet/>
      <dgm:spPr/>
      <dgm:t>
        <a:bodyPr/>
        <a:lstStyle/>
        <a:p>
          <a:endParaRPr lang="en-US"/>
        </a:p>
      </dgm:t>
    </dgm:pt>
    <dgm:pt modelId="{8BD67EA0-F215-4652-A01D-81D2469F8CA7}">
      <dgm:prSet/>
      <dgm:spPr/>
      <dgm:t>
        <a:bodyPr/>
        <a:lstStyle/>
        <a:p>
          <a:r>
            <a:rPr lang="en-US" dirty="0">
              <a:solidFill>
                <a:schemeClr val="tx2"/>
              </a:solidFill>
              <a:latin typeface="Cambria" panose="02040503050406030204" pitchFamily="18" charset="0"/>
            </a:rPr>
            <a:t>Financial Institutions</a:t>
          </a:r>
        </a:p>
      </dgm:t>
    </dgm:pt>
    <dgm:pt modelId="{F38AD0E8-E476-42BF-BA62-A7B2B1E417DA}" type="parTrans" cxnId="{0967EAC8-8A6E-4141-BB30-210D305E2821}">
      <dgm:prSet/>
      <dgm:spPr/>
      <dgm:t>
        <a:bodyPr/>
        <a:lstStyle/>
        <a:p>
          <a:endParaRPr lang="en-US"/>
        </a:p>
      </dgm:t>
    </dgm:pt>
    <dgm:pt modelId="{D5A3B7AD-3103-4D91-AC56-3894DADDB189}" type="sibTrans" cxnId="{0967EAC8-8A6E-4141-BB30-210D305E2821}">
      <dgm:prSet/>
      <dgm:spPr/>
      <dgm:t>
        <a:bodyPr/>
        <a:lstStyle/>
        <a:p>
          <a:endParaRPr lang="en-US"/>
        </a:p>
      </dgm:t>
    </dgm:pt>
    <dgm:pt modelId="{C5FDAD70-05E9-409C-A06D-9BB6644D02BC}">
      <dgm:prSet/>
      <dgm:spPr/>
      <dgm:t>
        <a:bodyPr/>
        <a:lstStyle/>
        <a:p>
          <a:r>
            <a:rPr lang="en-US">
              <a:solidFill>
                <a:schemeClr val="tx2"/>
              </a:solidFill>
              <a:latin typeface="Cambria" panose="02040503050406030204" pitchFamily="18" charset="0"/>
            </a:rPr>
            <a:t>Healthcare</a:t>
          </a:r>
        </a:p>
      </dgm:t>
    </dgm:pt>
    <dgm:pt modelId="{31315A62-FE73-468A-88C5-E252161311F0}" type="parTrans" cxnId="{DDBA1593-5690-44C7-82C5-B33C3CC4F009}">
      <dgm:prSet/>
      <dgm:spPr/>
      <dgm:t>
        <a:bodyPr/>
        <a:lstStyle/>
        <a:p>
          <a:endParaRPr lang="en-US"/>
        </a:p>
      </dgm:t>
    </dgm:pt>
    <dgm:pt modelId="{4B7133ED-F7A3-4E2C-8C8F-5D3E91F0BDC0}" type="sibTrans" cxnId="{DDBA1593-5690-44C7-82C5-B33C3CC4F009}">
      <dgm:prSet/>
      <dgm:spPr/>
      <dgm:t>
        <a:bodyPr/>
        <a:lstStyle/>
        <a:p>
          <a:endParaRPr lang="en-US"/>
        </a:p>
      </dgm:t>
    </dgm:pt>
    <dgm:pt modelId="{89CA1FC9-67AB-40A0-8697-7F9B0A58FB20}">
      <dgm:prSet/>
      <dgm:spPr/>
      <dgm:t>
        <a:bodyPr/>
        <a:lstStyle/>
        <a:p>
          <a:r>
            <a:rPr lang="en-US" dirty="0">
              <a:solidFill>
                <a:schemeClr val="tx2"/>
              </a:solidFill>
              <a:latin typeface="Cambria" panose="02040503050406030204" pitchFamily="18" charset="0"/>
            </a:rPr>
            <a:t>Non-Profit</a:t>
          </a:r>
        </a:p>
      </dgm:t>
    </dgm:pt>
    <dgm:pt modelId="{9889BCE0-95A4-429E-ABE0-0FE3AA731A8B}" type="parTrans" cxnId="{F155167A-421A-4F24-822A-9D034C0DAEBF}">
      <dgm:prSet/>
      <dgm:spPr/>
      <dgm:t>
        <a:bodyPr/>
        <a:lstStyle/>
        <a:p>
          <a:endParaRPr lang="en-US"/>
        </a:p>
      </dgm:t>
    </dgm:pt>
    <dgm:pt modelId="{646A3294-2231-4AD9-A059-D5BBD4EA4C17}" type="sibTrans" cxnId="{F155167A-421A-4F24-822A-9D034C0DAEBF}">
      <dgm:prSet/>
      <dgm:spPr/>
      <dgm:t>
        <a:bodyPr/>
        <a:lstStyle/>
        <a:p>
          <a:endParaRPr lang="en-US"/>
        </a:p>
      </dgm:t>
    </dgm:pt>
    <dgm:pt modelId="{E76D63B0-9ACB-4B75-AE05-6024F1571CF1}">
      <dgm:prSet/>
      <dgm:spPr/>
      <dgm:t>
        <a:bodyPr/>
        <a:lstStyle/>
        <a:p>
          <a:r>
            <a:rPr lang="en-US" dirty="0">
              <a:solidFill>
                <a:schemeClr val="tx2"/>
              </a:solidFill>
              <a:latin typeface="Cambria" panose="02040503050406030204" pitchFamily="18" charset="0"/>
            </a:rPr>
            <a:t>Privately Held</a:t>
          </a:r>
        </a:p>
      </dgm:t>
    </dgm:pt>
    <dgm:pt modelId="{238D0EC8-3A99-4C06-BCAF-2D9F93159645}" type="parTrans" cxnId="{3FEFB334-B24A-41FE-84DE-46A1D9B16C96}">
      <dgm:prSet/>
      <dgm:spPr/>
      <dgm:t>
        <a:bodyPr/>
        <a:lstStyle/>
        <a:p>
          <a:endParaRPr lang="en-US"/>
        </a:p>
      </dgm:t>
    </dgm:pt>
    <dgm:pt modelId="{15402A2D-5F80-4076-833E-AE807D5B9B81}" type="sibTrans" cxnId="{3FEFB334-B24A-41FE-84DE-46A1D9B16C96}">
      <dgm:prSet/>
      <dgm:spPr/>
      <dgm:t>
        <a:bodyPr/>
        <a:lstStyle/>
        <a:p>
          <a:endParaRPr lang="en-US"/>
        </a:p>
      </dgm:t>
    </dgm:pt>
    <dgm:pt modelId="{1D7ADD89-A4B7-4E7D-A3A7-4C59B58FD203}">
      <dgm:prSet/>
      <dgm:spPr/>
      <dgm:t>
        <a:bodyPr/>
        <a:lstStyle/>
        <a:p>
          <a:r>
            <a:rPr lang="en-US" dirty="0">
              <a:solidFill>
                <a:schemeClr val="tx2"/>
              </a:solidFill>
              <a:latin typeface="Cambria" panose="02040503050406030204" pitchFamily="18" charset="0"/>
            </a:rPr>
            <a:t>Publicly Held</a:t>
          </a:r>
        </a:p>
      </dgm:t>
    </dgm:pt>
    <dgm:pt modelId="{4D75AFC7-F0FD-4889-8357-2A3D11F3BB36}" type="parTrans" cxnId="{3E78BD3C-6D28-499C-A482-05BCD627A576}">
      <dgm:prSet/>
      <dgm:spPr/>
      <dgm:t>
        <a:bodyPr/>
        <a:lstStyle/>
        <a:p>
          <a:endParaRPr lang="en-US"/>
        </a:p>
      </dgm:t>
    </dgm:pt>
    <dgm:pt modelId="{8E96F989-029F-4EAC-9286-0413B20DCA5D}" type="sibTrans" cxnId="{3E78BD3C-6D28-499C-A482-05BCD627A576}">
      <dgm:prSet/>
      <dgm:spPr/>
      <dgm:t>
        <a:bodyPr/>
        <a:lstStyle/>
        <a:p>
          <a:endParaRPr lang="en-US"/>
        </a:p>
      </dgm:t>
    </dgm:pt>
    <dgm:pt modelId="{E5627CD5-2FB9-4897-AC4B-312EF2DA485A}">
      <dgm:prSet/>
      <dgm:spPr/>
      <dgm:t>
        <a:bodyPr/>
        <a:lstStyle/>
        <a:p>
          <a:r>
            <a:rPr lang="en-US" dirty="0">
              <a:solidFill>
                <a:schemeClr val="tx2"/>
              </a:solidFill>
              <a:latin typeface="Cambria" panose="02040503050406030204" pitchFamily="18" charset="0"/>
            </a:rPr>
            <a:t>Public Officials &amp; Public Entity</a:t>
          </a:r>
        </a:p>
      </dgm:t>
    </dgm:pt>
    <dgm:pt modelId="{40477D4C-322B-4205-915D-9EC5FE8AC224}" type="parTrans" cxnId="{1EAF77B8-F05C-44D4-AF6F-9EDCDC82333B}">
      <dgm:prSet/>
      <dgm:spPr/>
      <dgm:t>
        <a:bodyPr/>
        <a:lstStyle/>
        <a:p>
          <a:endParaRPr lang="en-US"/>
        </a:p>
      </dgm:t>
    </dgm:pt>
    <dgm:pt modelId="{C520A4AC-120D-49B7-ACA0-65610567E715}" type="sibTrans" cxnId="{1EAF77B8-F05C-44D4-AF6F-9EDCDC82333B}">
      <dgm:prSet/>
      <dgm:spPr/>
      <dgm:t>
        <a:bodyPr/>
        <a:lstStyle/>
        <a:p>
          <a:endParaRPr lang="en-US"/>
        </a:p>
      </dgm:t>
    </dgm:pt>
    <dgm:pt modelId="{5F8B895A-935C-4703-AA81-CC50FAE6667D}" type="pres">
      <dgm:prSet presAssocID="{12CA7F7B-7E41-4B99-8BFE-B5C522765358}" presName="diagram" presStyleCnt="0">
        <dgm:presLayoutVars>
          <dgm:dir/>
          <dgm:resizeHandles val="exact"/>
        </dgm:presLayoutVars>
      </dgm:prSet>
      <dgm:spPr/>
    </dgm:pt>
    <dgm:pt modelId="{EDA3817A-4C98-4E27-AEB6-F763C1C08226}" type="pres">
      <dgm:prSet presAssocID="{9A452801-7242-4306-B13B-3F9207C43D71}" presName="node" presStyleLbl="node1" presStyleIdx="0" presStyleCnt="8">
        <dgm:presLayoutVars>
          <dgm:bulletEnabled val="1"/>
        </dgm:presLayoutVars>
      </dgm:prSet>
      <dgm:spPr/>
    </dgm:pt>
    <dgm:pt modelId="{8D0CD6A9-30D4-4DEC-A32B-B83444FD4434}" type="pres">
      <dgm:prSet presAssocID="{6D4C5927-F900-45E7-A02A-E71BBBB46806}" presName="sibTrans" presStyleCnt="0"/>
      <dgm:spPr/>
    </dgm:pt>
    <dgm:pt modelId="{62C8E208-24BF-4C6B-9BAD-5DFAD8B225F6}" type="pres">
      <dgm:prSet presAssocID="{8285FDDF-BE10-4DC2-B94F-6FD8A6AC594B}" presName="node" presStyleLbl="node1" presStyleIdx="1" presStyleCnt="8">
        <dgm:presLayoutVars>
          <dgm:bulletEnabled val="1"/>
        </dgm:presLayoutVars>
      </dgm:prSet>
      <dgm:spPr/>
    </dgm:pt>
    <dgm:pt modelId="{690D8652-EC1A-4A9E-BABF-543B7B09169D}" type="pres">
      <dgm:prSet presAssocID="{A8581055-CEC6-49BD-A511-37652DD2C3E8}" presName="sibTrans" presStyleCnt="0"/>
      <dgm:spPr/>
    </dgm:pt>
    <dgm:pt modelId="{7AB84149-F5C5-4314-9EBF-39FE626C8BA1}" type="pres">
      <dgm:prSet presAssocID="{8BD67EA0-F215-4652-A01D-81D2469F8CA7}" presName="node" presStyleLbl="node1" presStyleIdx="2" presStyleCnt="8">
        <dgm:presLayoutVars>
          <dgm:bulletEnabled val="1"/>
        </dgm:presLayoutVars>
      </dgm:prSet>
      <dgm:spPr/>
    </dgm:pt>
    <dgm:pt modelId="{73208492-6D74-40E2-A920-5AD40370C642}" type="pres">
      <dgm:prSet presAssocID="{D5A3B7AD-3103-4D91-AC56-3894DADDB189}" presName="sibTrans" presStyleCnt="0"/>
      <dgm:spPr/>
    </dgm:pt>
    <dgm:pt modelId="{F0943E77-92E3-4560-8AF7-9878CCC241C3}" type="pres">
      <dgm:prSet presAssocID="{C5FDAD70-05E9-409C-A06D-9BB6644D02BC}" presName="node" presStyleLbl="node1" presStyleIdx="3" presStyleCnt="8">
        <dgm:presLayoutVars>
          <dgm:bulletEnabled val="1"/>
        </dgm:presLayoutVars>
      </dgm:prSet>
      <dgm:spPr/>
    </dgm:pt>
    <dgm:pt modelId="{84E6F1BF-4049-4968-B400-EBA2D81CE564}" type="pres">
      <dgm:prSet presAssocID="{4B7133ED-F7A3-4E2C-8C8F-5D3E91F0BDC0}" presName="sibTrans" presStyleCnt="0"/>
      <dgm:spPr/>
    </dgm:pt>
    <dgm:pt modelId="{90ADEA92-FBBF-4282-85AA-B48187C9440C}" type="pres">
      <dgm:prSet presAssocID="{89CA1FC9-67AB-40A0-8697-7F9B0A58FB20}" presName="node" presStyleLbl="node1" presStyleIdx="4" presStyleCnt="8">
        <dgm:presLayoutVars>
          <dgm:bulletEnabled val="1"/>
        </dgm:presLayoutVars>
      </dgm:prSet>
      <dgm:spPr/>
    </dgm:pt>
    <dgm:pt modelId="{2D70267F-D0E2-43D8-ADCB-65BA55F0FD61}" type="pres">
      <dgm:prSet presAssocID="{646A3294-2231-4AD9-A059-D5BBD4EA4C17}" presName="sibTrans" presStyleCnt="0"/>
      <dgm:spPr/>
    </dgm:pt>
    <dgm:pt modelId="{2DE4AF65-5316-4B33-B74F-1D149E43B895}" type="pres">
      <dgm:prSet presAssocID="{E76D63B0-9ACB-4B75-AE05-6024F1571CF1}" presName="node" presStyleLbl="node1" presStyleIdx="5" presStyleCnt="8">
        <dgm:presLayoutVars>
          <dgm:bulletEnabled val="1"/>
        </dgm:presLayoutVars>
      </dgm:prSet>
      <dgm:spPr/>
    </dgm:pt>
    <dgm:pt modelId="{9552FE50-26A9-4BF2-B865-1BAF175A6DF4}" type="pres">
      <dgm:prSet presAssocID="{15402A2D-5F80-4076-833E-AE807D5B9B81}" presName="sibTrans" presStyleCnt="0"/>
      <dgm:spPr/>
    </dgm:pt>
    <dgm:pt modelId="{0719FD89-375A-46AF-A215-6DD246873C04}" type="pres">
      <dgm:prSet presAssocID="{1D7ADD89-A4B7-4E7D-A3A7-4C59B58FD203}" presName="node" presStyleLbl="node1" presStyleIdx="6" presStyleCnt="8">
        <dgm:presLayoutVars>
          <dgm:bulletEnabled val="1"/>
        </dgm:presLayoutVars>
      </dgm:prSet>
      <dgm:spPr/>
    </dgm:pt>
    <dgm:pt modelId="{F5F60CF7-29E9-470C-B7E8-CD6F5F447476}" type="pres">
      <dgm:prSet presAssocID="{8E96F989-029F-4EAC-9286-0413B20DCA5D}" presName="sibTrans" presStyleCnt="0"/>
      <dgm:spPr/>
    </dgm:pt>
    <dgm:pt modelId="{9D00BC23-A974-4D1B-98F5-EDE61EC65301}" type="pres">
      <dgm:prSet presAssocID="{E5627CD5-2FB9-4897-AC4B-312EF2DA485A}" presName="node" presStyleLbl="node1" presStyleIdx="7" presStyleCnt="8">
        <dgm:presLayoutVars>
          <dgm:bulletEnabled val="1"/>
        </dgm:presLayoutVars>
      </dgm:prSet>
      <dgm:spPr/>
    </dgm:pt>
  </dgm:ptLst>
  <dgm:cxnLst>
    <dgm:cxn modelId="{8A4B3100-4A24-45BA-88BC-9F4E963FBBCA}" type="presOf" srcId="{8285FDDF-BE10-4DC2-B94F-6FD8A6AC594B}" destId="{62C8E208-24BF-4C6B-9BAD-5DFAD8B225F6}" srcOrd="0" destOrd="0" presId="urn:microsoft.com/office/officeart/2005/8/layout/default"/>
    <dgm:cxn modelId="{ABB30603-35B1-44EE-BC83-0059C5BC982B}" type="presOf" srcId="{89CA1FC9-67AB-40A0-8697-7F9B0A58FB20}" destId="{90ADEA92-FBBF-4282-85AA-B48187C9440C}" srcOrd="0" destOrd="0" presId="urn:microsoft.com/office/officeart/2005/8/layout/default"/>
    <dgm:cxn modelId="{3FEFB334-B24A-41FE-84DE-46A1D9B16C96}" srcId="{12CA7F7B-7E41-4B99-8BFE-B5C522765358}" destId="{E76D63B0-9ACB-4B75-AE05-6024F1571CF1}" srcOrd="5" destOrd="0" parTransId="{238D0EC8-3A99-4C06-BCAF-2D9F93159645}" sibTransId="{15402A2D-5F80-4076-833E-AE807D5B9B81}"/>
    <dgm:cxn modelId="{D9D4B03A-EDB7-4A3A-9403-F3584DDA73D6}" type="presOf" srcId="{E76D63B0-9ACB-4B75-AE05-6024F1571CF1}" destId="{2DE4AF65-5316-4B33-B74F-1D149E43B895}" srcOrd="0" destOrd="0" presId="urn:microsoft.com/office/officeart/2005/8/layout/default"/>
    <dgm:cxn modelId="{3E78BD3C-6D28-499C-A482-05BCD627A576}" srcId="{12CA7F7B-7E41-4B99-8BFE-B5C522765358}" destId="{1D7ADD89-A4B7-4E7D-A3A7-4C59B58FD203}" srcOrd="6" destOrd="0" parTransId="{4D75AFC7-F0FD-4889-8357-2A3D11F3BB36}" sibTransId="{8E96F989-029F-4EAC-9286-0413B20DCA5D}"/>
    <dgm:cxn modelId="{988F933F-228E-4725-BEDF-9AA08033D087}" srcId="{12CA7F7B-7E41-4B99-8BFE-B5C522765358}" destId="{8285FDDF-BE10-4DC2-B94F-6FD8A6AC594B}" srcOrd="1" destOrd="0" parTransId="{D4666D63-8952-4B19-8C7A-BB8017E9D057}" sibTransId="{A8581055-CEC6-49BD-A511-37652DD2C3E8}"/>
    <dgm:cxn modelId="{06389177-8E5D-4427-9496-B46C9162782F}" srcId="{12CA7F7B-7E41-4B99-8BFE-B5C522765358}" destId="{9A452801-7242-4306-B13B-3F9207C43D71}" srcOrd="0" destOrd="0" parTransId="{CFF0383E-F777-44D8-B7AE-5360A2AA1E03}" sibTransId="{6D4C5927-F900-45E7-A02A-E71BBBB46806}"/>
    <dgm:cxn modelId="{F155167A-421A-4F24-822A-9D034C0DAEBF}" srcId="{12CA7F7B-7E41-4B99-8BFE-B5C522765358}" destId="{89CA1FC9-67AB-40A0-8697-7F9B0A58FB20}" srcOrd="4" destOrd="0" parTransId="{9889BCE0-95A4-429E-ABE0-0FE3AA731A8B}" sibTransId="{646A3294-2231-4AD9-A059-D5BBD4EA4C17}"/>
    <dgm:cxn modelId="{DDBA1593-5690-44C7-82C5-B33C3CC4F009}" srcId="{12CA7F7B-7E41-4B99-8BFE-B5C522765358}" destId="{C5FDAD70-05E9-409C-A06D-9BB6644D02BC}" srcOrd="3" destOrd="0" parTransId="{31315A62-FE73-468A-88C5-E252161311F0}" sibTransId="{4B7133ED-F7A3-4E2C-8C8F-5D3E91F0BDC0}"/>
    <dgm:cxn modelId="{B7666597-92A6-497D-BFCD-75DED69042DF}" type="presOf" srcId="{12CA7F7B-7E41-4B99-8BFE-B5C522765358}" destId="{5F8B895A-935C-4703-AA81-CC50FAE6667D}" srcOrd="0" destOrd="0" presId="urn:microsoft.com/office/officeart/2005/8/layout/default"/>
    <dgm:cxn modelId="{F484BEA7-0D9B-4A93-AB3E-A8D69B982FC4}" type="presOf" srcId="{9A452801-7242-4306-B13B-3F9207C43D71}" destId="{EDA3817A-4C98-4E27-AEB6-F763C1C08226}" srcOrd="0" destOrd="0" presId="urn:microsoft.com/office/officeart/2005/8/layout/default"/>
    <dgm:cxn modelId="{1EAF77B8-F05C-44D4-AF6F-9EDCDC82333B}" srcId="{12CA7F7B-7E41-4B99-8BFE-B5C522765358}" destId="{E5627CD5-2FB9-4897-AC4B-312EF2DA485A}" srcOrd="7" destOrd="0" parTransId="{40477D4C-322B-4205-915D-9EC5FE8AC224}" sibTransId="{C520A4AC-120D-49B7-ACA0-65610567E715}"/>
    <dgm:cxn modelId="{0967EAC8-8A6E-4141-BB30-210D305E2821}" srcId="{12CA7F7B-7E41-4B99-8BFE-B5C522765358}" destId="{8BD67EA0-F215-4652-A01D-81D2469F8CA7}" srcOrd="2" destOrd="0" parTransId="{F38AD0E8-E476-42BF-BA62-A7B2B1E417DA}" sibTransId="{D5A3B7AD-3103-4D91-AC56-3894DADDB189}"/>
    <dgm:cxn modelId="{93680EC9-C622-46BB-AC7D-AE9D9B92CDE6}" type="presOf" srcId="{E5627CD5-2FB9-4897-AC4B-312EF2DA485A}" destId="{9D00BC23-A974-4D1B-98F5-EDE61EC65301}" srcOrd="0" destOrd="0" presId="urn:microsoft.com/office/officeart/2005/8/layout/default"/>
    <dgm:cxn modelId="{5B690ADC-879D-4F86-8EAA-8800EF4CEBC9}" type="presOf" srcId="{1D7ADD89-A4B7-4E7D-A3A7-4C59B58FD203}" destId="{0719FD89-375A-46AF-A215-6DD246873C04}" srcOrd="0" destOrd="0" presId="urn:microsoft.com/office/officeart/2005/8/layout/default"/>
    <dgm:cxn modelId="{6AE5A2E8-2095-46FD-83D8-37019A974459}" type="presOf" srcId="{C5FDAD70-05E9-409C-A06D-9BB6644D02BC}" destId="{F0943E77-92E3-4560-8AF7-9878CCC241C3}" srcOrd="0" destOrd="0" presId="urn:microsoft.com/office/officeart/2005/8/layout/default"/>
    <dgm:cxn modelId="{D1F999F7-B688-4CCA-9244-FC02D4DE20AF}" type="presOf" srcId="{8BD67EA0-F215-4652-A01D-81D2469F8CA7}" destId="{7AB84149-F5C5-4314-9EBF-39FE626C8BA1}" srcOrd="0" destOrd="0" presId="urn:microsoft.com/office/officeart/2005/8/layout/default"/>
    <dgm:cxn modelId="{B1A3EF74-380F-4E99-ADFF-893BEE2FDB50}" type="presParOf" srcId="{5F8B895A-935C-4703-AA81-CC50FAE6667D}" destId="{EDA3817A-4C98-4E27-AEB6-F763C1C08226}" srcOrd="0" destOrd="0" presId="urn:microsoft.com/office/officeart/2005/8/layout/default"/>
    <dgm:cxn modelId="{8FF084E8-2A03-4DC0-BAA8-FC1E351722A5}" type="presParOf" srcId="{5F8B895A-935C-4703-AA81-CC50FAE6667D}" destId="{8D0CD6A9-30D4-4DEC-A32B-B83444FD4434}" srcOrd="1" destOrd="0" presId="urn:microsoft.com/office/officeart/2005/8/layout/default"/>
    <dgm:cxn modelId="{7C4FC48C-BB9E-460F-8C4A-3E934A76A15A}" type="presParOf" srcId="{5F8B895A-935C-4703-AA81-CC50FAE6667D}" destId="{62C8E208-24BF-4C6B-9BAD-5DFAD8B225F6}" srcOrd="2" destOrd="0" presId="urn:microsoft.com/office/officeart/2005/8/layout/default"/>
    <dgm:cxn modelId="{A2AE738B-7BCC-4DD6-94D0-4A2F1C7AEFEA}" type="presParOf" srcId="{5F8B895A-935C-4703-AA81-CC50FAE6667D}" destId="{690D8652-EC1A-4A9E-BABF-543B7B09169D}" srcOrd="3" destOrd="0" presId="urn:microsoft.com/office/officeart/2005/8/layout/default"/>
    <dgm:cxn modelId="{A187423A-A30D-4D14-87D9-EBECA85E5D5D}" type="presParOf" srcId="{5F8B895A-935C-4703-AA81-CC50FAE6667D}" destId="{7AB84149-F5C5-4314-9EBF-39FE626C8BA1}" srcOrd="4" destOrd="0" presId="urn:microsoft.com/office/officeart/2005/8/layout/default"/>
    <dgm:cxn modelId="{315A84B6-71F7-4275-86E6-3636EDE932C9}" type="presParOf" srcId="{5F8B895A-935C-4703-AA81-CC50FAE6667D}" destId="{73208492-6D74-40E2-A920-5AD40370C642}" srcOrd="5" destOrd="0" presId="urn:microsoft.com/office/officeart/2005/8/layout/default"/>
    <dgm:cxn modelId="{5F64C415-855B-4E19-A5EA-013A4CE346D0}" type="presParOf" srcId="{5F8B895A-935C-4703-AA81-CC50FAE6667D}" destId="{F0943E77-92E3-4560-8AF7-9878CCC241C3}" srcOrd="6" destOrd="0" presId="urn:microsoft.com/office/officeart/2005/8/layout/default"/>
    <dgm:cxn modelId="{6E1E5CA7-8CA6-4689-AE9E-311176E28DD6}" type="presParOf" srcId="{5F8B895A-935C-4703-AA81-CC50FAE6667D}" destId="{84E6F1BF-4049-4968-B400-EBA2D81CE564}" srcOrd="7" destOrd="0" presId="urn:microsoft.com/office/officeart/2005/8/layout/default"/>
    <dgm:cxn modelId="{1FA2C5C6-21B4-42DF-A379-140A932E52D3}" type="presParOf" srcId="{5F8B895A-935C-4703-AA81-CC50FAE6667D}" destId="{90ADEA92-FBBF-4282-85AA-B48187C9440C}" srcOrd="8" destOrd="0" presId="urn:microsoft.com/office/officeart/2005/8/layout/default"/>
    <dgm:cxn modelId="{44B6FED0-7E26-4C8D-B281-79671390522C}" type="presParOf" srcId="{5F8B895A-935C-4703-AA81-CC50FAE6667D}" destId="{2D70267F-D0E2-43D8-ADCB-65BA55F0FD61}" srcOrd="9" destOrd="0" presId="urn:microsoft.com/office/officeart/2005/8/layout/default"/>
    <dgm:cxn modelId="{BAF6E353-161B-4881-9F6D-1CAB0FFEBE07}" type="presParOf" srcId="{5F8B895A-935C-4703-AA81-CC50FAE6667D}" destId="{2DE4AF65-5316-4B33-B74F-1D149E43B895}" srcOrd="10" destOrd="0" presId="urn:microsoft.com/office/officeart/2005/8/layout/default"/>
    <dgm:cxn modelId="{DF982845-2CCD-43E4-8827-B8C6CD3B8EF3}" type="presParOf" srcId="{5F8B895A-935C-4703-AA81-CC50FAE6667D}" destId="{9552FE50-26A9-4BF2-B865-1BAF175A6DF4}" srcOrd="11" destOrd="0" presId="urn:microsoft.com/office/officeart/2005/8/layout/default"/>
    <dgm:cxn modelId="{E6F18A6A-8FDC-4FA3-91E4-D4B7CA757F99}" type="presParOf" srcId="{5F8B895A-935C-4703-AA81-CC50FAE6667D}" destId="{0719FD89-375A-46AF-A215-6DD246873C04}" srcOrd="12" destOrd="0" presId="urn:microsoft.com/office/officeart/2005/8/layout/default"/>
    <dgm:cxn modelId="{3EC17AC3-5852-4B8B-BFC0-10854928A1BD}" type="presParOf" srcId="{5F8B895A-935C-4703-AA81-CC50FAE6667D}" destId="{F5F60CF7-29E9-470C-B7E8-CD6F5F447476}" srcOrd="13" destOrd="0" presId="urn:microsoft.com/office/officeart/2005/8/layout/default"/>
    <dgm:cxn modelId="{610A1021-7C91-4DDC-8795-ABFDBC5F6E3A}" type="presParOf" srcId="{5F8B895A-935C-4703-AA81-CC50FAE6667D}" destId="{9D00BC23-A974-4D1B-98F5-EDE61EC6530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C8655-5D49-47AA-B5E4-096208244239}"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CF1741A0-C3C8-499E-910C-1066144A4F5E}">
      <dgm:prSet/>
      <dgm:spPr/>
      <dgm:t>
        <a:bodyPr/>
        <a:lstStyle/>
        <a:p>
          <a:r>
            <a:rPr lang="en-US" b="0" i="0" dirty="0"/>
            <a:t>About 20% of all U.S. corporations are nonprofits.</a:t>
          </a:r>
          <a:endParaRPr lang="en-US" dirty="0"/>
        </a:p>
      </dgm:t>
    </dgm:pt>
    <dgm:pt modelId="{CC48A565-185E-4919-88C6-FD726BC6F3E4}" type="parTrans" cxnId="{97845B43-8611-4A31-AA3F-5D8E106E1917}">
      <dgm:prSet/>
      <dgm:spPr/>
      <dgm:t>
        <a:bodyPr/>
        <a:lstStyle/>
        <a:p>
          <a:endParaRPr lang="en-US"/>
        </a:p>
      </dgm:t>
    </dgm:pt>
    <dgm:pt modelId="{CDCB4696-81F5-4A93-BD8C-9626D304CACD}" type="sibTrans" cxnId="{97845B43-8611-4A31-AA3F-5D8E106E1917}">
      <dgm:prSet/>
      <dgm:spPr/>
      <dgm:t>
        <a:bodyPr/>
        <a:lstStyle/>
        <a:p>
          <a:endParaRPr lang="en-US"/>
        </a:p>
      </dgm:t>
    </dgm:pt>
    <dgm:pt modelId="{1E55C6AD-54A1-48C9-8C90-46DA5315E39B}">
      <dgm:prSet/>
      <dgm:spPr/>
      <dgm:t>
        <a:bodyPr/>
        <a:lstStyle/>
        <a:p>
          <a:r>
            <a:rPr lang="en-US" dirty="0"/>
            <a:t>Not all the board actions are covered by the federal Volunteer Protection Act. </a:t>
          </a:r>
          <a:r>
            <a:rPr lang="en-US" b="0" i="0" dirty="0"/>
            <a:t>The Volunteer Protection Act is a federal law that protects volunteers against allegations of harm.</a:t>
          </a:r>
          <a:endParaRPr lang="en-US" dirty="0"/>
        </a:p>
      </dgm:t>
    </dgm:pt>
    <dgm:pt modelId="{D0CFF4F1-6F26-4EBB-A05D-E6E4AFBB65A0}" type="parTrans" cxnId="{42699234-800E-4ADE-81F3-CA8C615322EE}">
      <dgm:prSet/>
      <dgm:spPr/>
      <dgm:t>
        <a:bodyPr/>
        <a:lstStyle/>
        <a:p>
          <a:endParaRPr lang="en-US"/>
        </a:p>
      </dgm:t>
    </dgm:pt>
    <dgm:pt modelId="{70D036A7-2DB6-4337-AFE8-B1F84D7089C0}" type="sibTrans" cxnId="{42699234-800E-4ADE-81F3-CA8C615322EE}">
      <dgm:prSet/>
      <dgm:spPr/>
      <dgm:t>
        <a:bodyPr/>
        <a:lstStyle/>
        <a:p>
          <a:endParaRPr lang="en-US"/>
        </a:p>
      </dgm:t>
    </dgm:pt>
    <dgm:pt modelId="{DCF87B0A-D381-4671-B89C-D683CF91998E}">
      <dgm:prSet/>
      <dgm:spPr/>
      <dgm:t>
        <a:bodyPr/>
        <a:lstStyle/>
        <a:p>
          <a:r>
            <a:rPr lang="en-US" dirty="0"/>
            <a:t>Nonprofit boards that fail to protect their organizations with a D&amp;O insurance policy may find that the cost of just one claim is far larger than the cost of any insurance premiums they would have paid, if they had purchased a D&amp;O insurance policy. </a:t>
          </a:r>
        </a:p>
      </dgm:t>
    </dgm:pt>
    <dgm:pt modelId="{8213CF57-1E67-4050-860A-69C976E194C5}" type="parTrans" cxnId="{CBCE9BB0-0A24-4828-B500-3DABA541DF9D}">
      <dgm:prSet/>
      <dgm:spPr/>
    </dgm:pt>
    <dgm:pt modelId="{A868A294-17E5-4C59-82BC-DEC5C7F7C8D0}" type="sibTrans" cxnId="{CBCE9BB0-0A24-4828-B500-3DABA541DF9D}">
      <dgm:prSet/>
      <dgm:spPr/>
    </dgm:pt>
    <dgm:pt modelId="{C9B2B730-9846-4E58-93F5-442EDCB0BD68}" type="pres">
      <dgm:prSet presAssocID="{0E3C8655-5D49-47AA-B5E4-096208244239}" presName="Name0" presStyleCnt="0">
        <dgm:presLayoutVars>
          <dgm:dir/>
          <dgm:resizeHandles val="exact"/>
        </dgm:presLayoutVars>
      </dgm:prSet>
      <dgm:spPr/>
    </dgm:pt>
    <dgm:pt modelId="{8FAD20E8-012C-43A7-8745-E22A84F8F7E2}" type="pres">
      <dgm:prSet presAssocID="{CF1741A0-C3C8-499E-910C-1066144A4F5E}" presName="node" presStyleLbl="node1" presStyleIdx="0" presStyleCnt="3">
        <dgm:presLayoutVars>
          <dgm:bulletEnabled val="1"/>
        </dgm:presLayoutVars>
      </dgm:prSet>
      <dgm:spPr/>
    </dgm:pt>
    <dgm:pt modelId="{0763D573-B2CF-4350-8726-4A147B2B7034}" type="pres">
      <dgm:prSet presAssocID="{CDCB4696-81F5-4A93-BD8C-9626D304CACD}" presName="sibTrans" presStyleCnt="0"/>
      <dgm:spPr/>
    </dgm:pt>
    <dgm:pt modelId="{479AFFC5-1672-4F14-A66E-31669F8D1B07}" type="pres">
      <dgm:prSet presAssocID="{1E55C6AD-54A1-48C9-8C90-46DA5315E39B}" presName="node" presStyleLbl="node1" presStyleIdx="1" presStyleCnt="3">
        <dgm:presLayoutVars>
          <dgm:bulletEnabled val="1"/>
        </dgm:presLayoutVars>
      </dgm:prSet>
      <dgm:spPr/>
    </dgm:pt>
    <dgm:pt modelId="{2B109414-AEF5-4696-8B43-32713AD1C058}" type="pres">
      <dgm:prSet presAssocID="{70D036A7-2DB6-4337-AFE8-B1F84D7089C0}" presName="sibTrans" presStyleCnt="0"/>
      <dgm:spPr/>
    </dgm:pt>
    <dgm:pt modelId="{CF52E368-6EB8-4835-AB89-390D88076C32}" type="pres">
      <dgm:prSet presAssocID="{DCF87B0A-D381-4671-B89C-D683CF91998E}" presName="node" presStyleLbl="node1" presStyleIdx="2" presStyleCnt="3">
        <dgm:presLayoutVars>
          <dgm:bulletEnabled val="1"/>
        </dgm:presLayoutVars>
      </dgm:prSet>
      <dgm:spPr/>
    </dgm:pt>
  </dgm:ptLst>
  <dgm:cxnLst>
    <dgm:cxn modelId="{7CC8ED2D-E637-4C09-90E5-7065B5D2D4F4}" type="presOf" srcId="{0E3C8655-5D49-47AA-B5E4-096208244239}" destId="{C9B2B730-9846-4E58-93F5-442EDCB0BD68}" srcOrd="0" destOrd="0" presId="urn:microsoft.com/office/officeart/2005/8/layout/hList6"/>
    <dgm:cxn modelId="{42699234-800E-4ADE-81F3-CA8C615322EE}" srcId="{0E3C8655-5D49-47AA-B5E4-096208244239}" destId="{1E55C6AD-54A1-48C9-8C90-46DA5315E39B}" srcOrd="1" destOrd="0" parTransId="{D0CFF4F1-6F26-4EBB-A05D-E6E4AFBB65A0}" sibTransId="{70D036A7-2DB6-4337-AFE8-B1F84D7089C0}"/>
    <dgm:cxn modelId="{97845B43-8611-4A31-AA3F-5D8E106E1917}" srcId="{0E3C8655-5D49-47AA-B5E4-096208244239}" destId="{CF1741A0-C3C8-499E-910C-1066144A4F5E}" srcOrd="0" destOrd="0" parTransId="{CC48A565-185E-4919-88C6-FD726BC6F3E4}" sibTransId="{CDCB4696-81F5-4A93-BD8C-9626D304CACD}"/>
    <dgm:cxn modelId="{CBCE9BB0-0A24-4828-B500-3DABA541DF9D}" srcId="{0E3C8655-5D49-47AA-B5E4-096208244239}" destId="{DCF87B0A-D381-4671-B89C-D683CF91998E}" srcOrd="2" destOrd="0" parTransId="{8213CF57-1E67-4050-860A-69C976E194C5}" sibTransId="{A868A294-17E5-4C59-82BC-DEC5C7F7C8D0}"/>
    <dgm:cxn modelId="{52E25BBF-532F-4910-A54B-2420A209177D}" type="presOf" srcId="{1E55C6AD-54A1-48C9-8C90-46DA5315E39B}" destId="{479AFFC5-1672-4F14-A66E-31669F8D1B07}" srcOrd="0" destOrd="0" presId="urn:microsoft.com/office/officeart/2005/8/layout/hList6"/>
    <dgm:cxn modelId="{1786B9E8-8588-45C3-B1C1-22A5EAC6EF15}" type="presOf" srcId="{DCF87B0A-D381-4671-B89C-D683CF91998E}" destId="{CF52E368-6EB8-4835-AB89-390D88076C32}" srcOrd="0" destOrd="0" presId="urn:microsoft.com/office/officeart/2005/8/layout/hList6"/>
    <dgm:cxn modelId="{BD7C86F5-64EC-40AB-A7F2-FB638892FCD9}" type="presOf" srcId="{CF1741A0-C3C8-499E-910C-1066144A4F5E}" destId="{8FAD20E8-012C-43A7-8745-E22A84F8F7E2}" srcOrd="0" destOrd="0" presId="urn:microsoft.com/office/officeart/2005/8/layout/hList6"/>
    <dgm:cxn modelId="{FC631E1F-8006-4599-9D64-8C0D7D913DA4}" type="presParOf" srcId="{C9B2B730-9846-4E58-93F5-442EDCB0BD68}" destId="{8FAD20E8-012C-43A7-8745-E22A84F8F7E2}" srcOrd="0" destOrd="0" presId="urn:microsoft.com/office/officeart/2005/8/layout/hList6"/>
    <dgm:cxn modelId="{B8A3036B-B581-4BF9-86FB-F4BE59173A00}" type="presParOf" srcId="{C9B2B730-9846-4E58-93F5-442EDCB0BD68}" destId="{0763D573-B2CF-4350-8726-4A147B2B7034}" srcOrd="1" destOrd="0" presId="urn:microsoft.com/office/officeart/2005/8/layout/hList6"/>
    <dgm:cxn modelId="{606BBE8D-DA9D-486B-AF50-DB2C9F8C8D2F}" type="presParOf" srcId="{C9B2B730-9846-4E58-93F5-442EDCB0BD68}" destId="{479AFFC5-1672-4F14-A66E-31669F8D1B07}" srcOrd="2" destOrd="0" presId="urn:microsoft.com/office/officeart/2005/8/layout/hList6"/>
    <dgm:cxn modelId="{7D61FAEE-F2B2-4A1F-BA22-E8848D21B7DE}" type="presParOf" srcId="{C9B2B730-9846-4E58-93F5-442EDCB0BD68}" destId="{2B109414-AEF5-4696-8B43-32713AD1C058}" srcOrd="3" destOrd="0" presId="urn:microsoft.com/office/officeart/2005/8/layout/hList6"/>
    <dgm:cxn modelId="{D2CB48DB-216D-40F7-8983-FAD76DC9A280}" type="presParOf" srcId="{C9B2B730-9846-4E58-93F5-442EDCB0BD68}" destId="{CF52E368-6EB8-4835-AB89-390D88076C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3B8E80-6AA3-4E61-AF36-A26A4E7A9E8E}"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4B6D9BEB-BCAE-4F2F-BBB2-BB7DD3F296A1}">
      <dgm:prSet/>
      <dgm:spPr/>
      <dgm:t>
        <a:bodyPr/>
        <a:lstStyle/>
        <a:p>
          <a:r>
            <a:rPr lang="en-US" dirty="0">
              <a:solidFill>
                <a:schemeClr val="tx2"/>
              </a:solidFill>
              <a:latin typeface="Cambria" panose="02040503050406030204" pitchFamily="18" charset="0"/>
            </a:rPr>
            <a:t>Protecting Personal Assets </a:t>
          </a:r>
        </a:p>
      </dgm:t>
    </dgm:pt>
    <dgm:pt modelId="{C8B289DE-E882-49B0-BD74-487A58B5290E}" type="parTrans" cxnId="{9FD22ADC-85DF-451C-A70C-709B39E9E2E6}">
      <dgm:prSet/>
      <dgm:spPr/>
      <dgm:t>
        <a:bodyPr/>
        <a:lstStyle/>
        <a:p>
          <a:endParaRPr lang="en-US"/>
        </a:p>
      </dgm:t>
    </dgm:pt>
    <dgm:pt modelId="{26759D0D-0E7D-4C5B-A509-640F50F52DE5}" type="sibTrans" cxnId="{9FD22ADC-85DF-451C-A70C-709B39E9E2E6}">
      <dgm:prSet/>
      <dgm:spPr/>
      <dgm:t>
        <a:bodyPr/>
        <a:lstStyle/>
        <a:p>
          <a:endParaRPr lang="en-US"/>
        </a:p>
      </dgm:t>
    </dgm:pt>
    <dgm:pt modelId="{0147654C-B5BE-45ED-987A-E0254CDE9C1C}">
      <dgm:prSet/>
      <dgm:spPr/>
      <dgm:t>
        <a:bodyPr/>
        <a:lstStyle/>
        <a:p>
          <a:r>
            <a:rPr lang="en-US" dirty="0">
              <a:solidFill>
                <a:schemeClr val="tx2"/>
              </a:solidFill>
              <a:latin typeface="Cambria" panose="02040503050406030204" pitchFamily="18" charset="0"/>
            </a:rPr>
            <a:t>Attracting and Retaining High quality Board Members</a:t>
          </a:r>
        </a:p>
      </dgm:t>
    </dgm:pt>
    <dgm:pt modelId="{A2F8F48F-B73C-46FD-85B3-CFEFED973647}" type="parTrans" cxnId="{7C6B0EAD-9A9D-49FF-BDD1-09141F706770}">
      <dgm:prSet/>
      <dgm:spPr/>
      <dgm:t>
        <a:bodyPr/>
        <a:lstStyle/>
        <a:p>
          <a:endParaRPr lang="en-US"/>
        </a:p>
      </dgm:t>
    </dgm:pt>
    <dgm:pt modelId="{5AB4F6FD-7E1B-4DE1-956D-B4F941B21017}" type="sibTrans" cxnId="{7C6B0EAD-9A9D-49FF-BDD1-09141F706770}">
      <dgm:prSet/>
      <dgm:spPr/>
      <dgm:t>
        <a:bodyPr/>
        <a:lstStyle/>
        <a:p>
          <a:endParaRPr lang="en-US"/>
        </a:p>
      </dgm:t>
    </dgm:pt>
    <dgm:pt modelId="{60F87D50-200C-4570-B282-FFB0DFC0E7CE}">
      <dgm:prSet/>
      <dgm:spPr/>
      <dgm:t>
        <a:bodyPr/>
        <a:lstStyle/>
        <a:p>
          <a:r>
            <a:rPr lang="en-US" dirty="0">
              <a:solidFill>
                <a:schemeClr val="tx2"/>
              </a:solidFill>
              <a:latin typeface="Cambria" panose="02040503050406030204" pitchFamily="18" charset="0"/>
            </a:rPr>
            <a:t>Maintaining </a:t>
          </a:r>
          <a:r>
            <a:rPr lang="en-US">
              <a:solidFill>
                <a:schemeClr val="tx2"/>
              </a:solidFill>
              <a:latin typeface="Cambria" panose="02040503050406030204" pitchFamily="18" charset="0"/>
            </a:rPr>
            <a:t>Financial Stabilty </a:t>
          </a:r>
          <a:endParaRPr lang="en-US" dirty="0">
            <a:solidFill>
              <a:schemeClr val="tx2"/>
            </a:solidFill>
            <a:latin typeface="Cambria" panose="02040503050406030204" pitchFamily="18" charset="0"/>
          </a:endParaRPr>
        </a:p>
      </dgm:t>
    </dgm:pt>
    <dgm:pt modelId="{EFF13B08-F317-4307-A727-4D730F9F8C28}" type="parTrans" cxnId="{793EC670-802D-45DE-BDB1-2BF3E26B75EC}">
      <dgm:prSet/>
      <dgm:spPr/>
      <dgm:t>
        <a:bodyPr/>
        <a:lstStyle/>
        <a:p>
          <a:endParaRPr lang="en-US"/>
        </a:p>
      </dgm:t>
    </dgm:pt>
    <dgm:pt modelId="{BA3FE2AA-ECC8-40E0-9666-147CA90E7463}" type="sibTrans" cxnId="{793EC670-802D-45DE-BDB1-2BF3E26B75EC}">
      <dgm:prSet/>
      <dgm:spPr/>
      <dgm:t>
        <a:bodyPr/>
        <a:lstStyle/>
        <a:p>
          <a:endParaRPr lang="en-US"/>
        </a:p>
      </dgm:t>
    </dgm:pt>
    <dgm:pt modelId="{59FC776B-61C3-4793-903E-ED27773AB397}">
      <dgm:prSet/>
      <dgm:spPr/>
      <dgm:t>
        <a:bodyPr/>
        <a:lstStyle/>
        <a:p>
          <a:r>
            <a:rPr lang="en-US">
              <a:solidFill>
                <a:schemeClr val="tx2"/>
              </a:solidFill>
              <a:latin typeface="Cambria" panose="02040503050406030204" pitchFamily="18" charset="0"/>
            </a:rPr>
            <a:t>Preserving the reputation of the organization</a:t>
          </a:r>
          <a:endParaRPr lang="en-US" dirty="0">
            <a:solidFill>
              <a:schemeClr val="tx2"/>
            </a:solidFill>
            <a:latin typeface="Cambria" panose="02040503050406030204" pitchFamily="18" charset="0"/>
          </a:endParaRPr>
        </a:p>
      </dgm:t>
    </dgm:pt>
    <dgm:pt modelId="{B1718F00-6A45-42C2-BDC1-6A38A0050EB3}" type="parTrans" cxnId="{15AF786E-1550-4B87-A393-3850A0C9787C}">
      <dgm:prSet/>
      <dgm:spPr/>
      <dgm:t>
        <a:bodyPr/>
        <a:lstStyle/>
        <a:p>
          <a:endParaRPr lang="en-US"/>
        </a:p>
      </dgm:t>
    </dgm:pt>
    <dgm:pt modelId="{C44EB6F6-40F4-4871-B932-386B1FCC8C6D}" type="sibTrans" cxnId="{15AF786E-1550-4B87-A393-3850A0C9787C}">
      <dgm:prSet/>
      <dgm:spPr/>
      <dgm:t>
        <a:bodyPr/>
        <a:lstStyle/>
        <a:p>
          <a:endParaRPr lang="en-US"/>
        </a:p>
      </dgm:t>
    </dgm:pt>
    <dgm:pt modelId="{4DB8D325-075B-4995-9FC8-E60C9E492CEF}">
      <dgm:prSet/>
      <dgm:spPr/>
      <dgm:t>
        <a:bodyPr/>
        <a:lstStyle/>
        <a:p>
          <a:r>
            <a:rPr lang="en-US" dirty="0">
              <a:solidFill>
                <a:schemeClr val="tx2"/>
              </a:solidFill>
              <a:latin typeface="Cambria" panose="02040503050406030204" pitchFamily="18" charset="0"/>
            </a:rPr>
            <a:t>Encouraging Transparency and Accountability </a:t>
          </a:r>
        </a:p>
      </dgm:t>
    </dgm:pt>
    <dgm:pt modelId="{8DB51127-3244-4D7C-AEC6-6DE80071FD19}" type="parTrans" cxnId="{C333EBB8-55EF-4391-B151-E7A2D3B87536}">
      <dgm:prSet/>
      <dgm:spPr/>
      <dgm:t>
        <a:bodyPr/>
        <a:lstStyle/>
        <a:p>
          <a:endParaRPr lang="en-US"/>
        </a:p>
      </dgm:t>
    </dgm:pt>
    <dgm:pt modelId="{52B4E57A-727C-4B76-A72C-53501B6DC308}" type="sibTrans" cxnId="{C333EBB8-55EF-4391-B151-E7A2D3B87536}">
      <dgm:prSet/>
      <dgm:spPr/>
      <dgm:t>
        <a:bodyPr/>
        <a:lstStyle/>
        <a:p>
          <a:endParaRPr lang="en-US"/>
        </a:p>
      </dgm:t>
    </dgm:pt>
    <dgm:pt modelId="{0AFDDBAC-8B44-46BC-AD95-B457AE056A52}" type="pres">
      <dgm:prSet presAssocID="{0D3B8E80-6AA3-4E61-AF36-A26A4E7A9E8E}" presName="Name0" presStyleCnt="0">
        <dgm:presLayoutVars>
          <dgm:dir/>
          <dgm:resizeHandles val="exact"/>
        </dgm:presLayoutVars>
      </dgm:prSet>
      <dgm:spPr/>
    </dgm:pt>
    <dgm:pt modelId="{28116B6D-478D-4565-BA4C-913A51BEA12D}" type="pres">
      <dgm:prSet presAssocID="{4B6D9BEB-BCAE-4F2F-BBB2-BB7DD3F296A1}" presName="node" presStyleLbl="node1" presStyleIdx="0" presStyleCnt="5">
        <dgm:presLayoutVars>
          <dgm:bulletEnabled val="1"/>
        </dgm:presLayoutVars>
      </dgm:prSet>
      <dgm:spPr/>
    </dgm:pt>
    <dgm:pt modelId="{64AE8AEE-6025-4C7D-89F4-E70F5A852861}" type="pres">
      <dgm:prSet presAssocID="{26759D0D-0E7D-4C5B-A509-640F50F52DE5}" presName="sibTrans" presStyleCnt="0"/>
      <dgm:spPr/>
    </dgm:pt>
    <dgm:pt modelId="{42C86D78-8232-48EC-987D-B6F448682633}" type="pres">
      <dgm:prSet presAssocID="{0147654C-B5BE-45ED-987A-E0254CDE9C1C}" presName="node" presStyleLbl="node1" presStyleIdx="1" presStyleCnt="5">
        <dgm:presLayoutVars>
          <dgm:bulletEnabled val="1"/>
        </dgm:presLayoutVars>
      </dgm:prSet>
      <dgm:spPr/>
    </dgm:pt>
    <dgm:pt modelId="{67BC97BC-824C-48D5-8F62-7A46A89C3EF0}" type="pres">
      <dgm:prSet presAssocID="{5AB4F6FD-7E1B-4DE1-956D-B4F941B21017}" presName="sibTrans" presStyleCnt="0"/>
      <dgm:spPr/>
    </dgm:pt>
    <dgm:pt modelId="{C6F640BF-98D0-4717-B91C-CB38DA0D9E26}" type="pres">
      <dgm:prSet presAssocID="{60F87D50-200C-4570-B282-FFB0DFC0E7CE}" presName="node" presStyleLbl="node1" presStyleIdx="2" presStyleCnt="5">
        <dgm:presLayoutVars>
          <dgm:bulletEnabled val="1"/>
        </dgm:presLayoutVars>
      </dgm:prSet>
      <dgm:spPr/>
    </dgm:pt>
    <dgm:pt modelId="{22B7B1CF-1380-4503-9C2C-AF45638FB037}" type="pres">
      <dgm:prSet presAssocID="{BA3FE2AA-ECC8-40E0-9666-147CA90E7463}" presName="sibTrans" presStyleCnt="0"/>
      <dgm:spPr/>
    </dgm:pt>
    <dgm:pt modelId="{8E297218-1179-45B8-A083-0806B36B35B2}" type="pres">
      <dgm:prSet presAssocID="{59FC776B-61C3-4793-903E-ED27773AB397}" presName="node" presStyleLbl="node1" presStyleIdx="3" presStyleCnt="5">
        <dgm:presLayoutVars>
          <dgm:bulletEnabled val="1"/>
        </dgm:presLayoutVars>
      </dgm:prSet>
      <dgm:spPr/>
    </dgm:pt>
    <dgm:pt modelId="{1ABC251F-E11B-4E13-85B8-94A15D67F66C}" type="pres">
      <dgm:prSet presAssocID="{C44EB6F6-40F4-4871-B932-386B1FCC8C6D}" presName="sibTrans" presStyleCnt="0"/>
      <dgm:spPr/>
    </dgm:pt>
    <dgm:pt modelId="{CC2ACB03-968E-42D7-8E98-C11BEA4042AB}" type="pres">
      <dgm:prSet presAssocID="{4DB8D325-075B-4995-9FC8-E60C9E492CEF}" presName="node" presStyleLbl="node1" presStyleIdx="4" presStyleCnt="5">
        <dgm:presLayoutVars>
          <dgm:bulletEnabled val="1"/>
        </dgm:presLayoutVars>
      </dgm:prSet>
      <dgm:spPr/>
    </dgm:pt>
  </dgm:ptLst>
  <dgm:cxnLst>
    <dgm:cxn modelId="{7C548D32-5B41-45C4-87B6-7B480F82A0F8}" type="presOf" srcId="{0147654C-B5BE-45ED-987A-E0254CDE9C1C}" destId="{42C86D78-8232-48EC-987D-B6F448682633}" srcOrd="0" destOrd="0" presId="urn:microsoft.com/office/officeart/2005/8/layout/hList6"/>
    <dgm:cxn modelId="{15AF786E-1550-4B87-A393-3850A0C9787C}" srcId="{0D3B8E80-6AA3-4E61-AF36-A26A4E7A9E8E}" destId="{59FC776B-61C3-4793-903E-ED27773AB397}" srcOrd="3" destOrd="0" parTransId="{B1718F00-6A45-42C2-BDC1-6A38A0050EB3}" sibTransId="{C44EB6F6-40F4-4871-B932-386B1FCC8C6D}"/>
    <dgm:cxn modelId="{793EC670-802D-45DE-BDB1-2BF3E26B75EC}" srcId="{0D3B8E80-6AA3-4E61-AF36-A26A4E7A9E8E}" destId="{60F87D50-200C-4570-B282-FFB0DFC0E7CE}" srcOrd="2" destOrd="0" parTransId="{EFF13B08-F317-4307-A727-4D730F9F8C28}" sibTransId="{BA3FE2AA-ECC8-40E0-9666-147CA90E7463}"/>
    <dgm:cxn modelId="{3E981571-CC88-4254-95E4-5D53BCDF4192}" type="presOf" srcId="{0D3B8E80-6AA3-4E61-AF36-A26A4E7A9E8E}" destId="{0AFDDBAC-8B44-46BC-AD95-B457AE056A52}" srcOrd="0" destOrd="0" presId="urn:microsoft.com/office/officeart/2005/8/layout/hList6"/>
    <dgm:cxn modelId="{5A52D18C-82C4-4307-9D31-DD641EAA1AAD}" type="presOf" srcId="{4DB8D325-075B-4995-9FC8-E60C9E492CEF}" destId="{CC2ACB03-968E-42D7-8E98-C11BEA4042AB}" srcOrd="0" destOrd="0" presId="urn:microsoft.com/office/officeart/2005/8/layout/hList6"/>
    <dgm:cxn modelId="{E5F7B3A6-9B7B-414C-B2B9-547618F16DE0}" type="presOf" srcId="{59FC776B-61C3-4793-903E-ED27773AB397}" destId="{8E297218-1179-45B8-A083-0806B36B35B2}" srcOrd="0" destOrd="0" presId="urn:microsoft.com/office/officeart/2005/8/layout/hList6"/>
    <dgm:cxn modelId="{7C6B0EAD-9A9D-49FF-BDD1-09141F706770}" srcId="{0D3B8E80-6AA3-4E61-AF36-A26A4E7A9E8E}" destId="{0147654C-B5BE-45ED-987A-E0254CDE9C1C}" srcOrd="1" destOrd="0" parTransId="{A2F8F48F-B73C-46FD-85B3-CFEFED973647}" sibTransId="{5AB4F6FD-7E1B-4DE1-956D-B4F941B21017}"/>
    <dgm:cxn modelId="{C333EBB8-55EF-4391-B151-E7A2D3B87536}" srcId="{0D3B8E80-6AA3-4E61-AF36-A26A4E7A9E8E}" destId="{4DB8D325-075B-4995-9FC8-E60C9E492CEF}" srcOrd="4" destOrd="0" parTransId="{8DB51127-3244-4D7C-AEC6-6DE80071FD19}" sibTransId="{52B4E57A-727C-4B76-A72C-53501B6DC308}"/>
    <dgm:cxn modelId="{9FD22ADC-85DF-451C-A70C-709B39E9E2E6}" srcId="{0D3B8E80-6AA3-4E61-AF36-A26A4E7A9E8E}" destId="{4B6D9BEB-BCAE-4F2F-BBB2-BB7DD3F296A1}" srcOrd="0" destOrd="0" parTransId="{C8B289DE-E882-49B0-BD74-487A58B5290E}" sibTransId="{26759D0D-0E7D-4C5B-A509-640F50F52DE5}"/>
    <dgm:cxn modelId="{5F3D12E3-A667-4BC3-BBA3-AF0AD5CD1857}" type="presOf" srcId="{60F87D50-200C-4570-B282-FFB0DFC0E7CE}" destId="{C6F640BF-98D0-4717-B91C-CB38DA0D9E26}" srcOrd="0" destOrd="0" presId="urn:microsoft.com/office/officeart/2005/8/layout/hList6"/>
    <dgm:cxn modelId="{79305DFA-7769-4D96-8139-D1D422B391E1}" type="presOf" srcId="{4B6D9BEB-BCAE-4F2F-BBB2-BB7DD3F296A1}" destId="{28116B6D-478D-4565-BA4C-913A51BEA12D}" srcOrd="0" destOrd="0" presId="urn:microsoft.com/office/officeart/2005/8/layout/hList6"/>
    <dgm:cxn modelId="{244E09D6-0606-49E2-A34E-307D9DF69878}" type="presParOf" srcId="{0AFDDBAC-8B44-46BC-AD95-B457AE056A52}" destId="{28116B6D-478D-4565-BA4C-913A51BEA12D}" srcOrd="0" destOrd="0" presId="urn:microsoft.com/office/officeart/2005/8/layout/hList6"/>
    <dgm:cxn modelId="{1C758ED1-517E-48F2-937F-40132D8203D1}" type="presParOf" srcId="{0AFDDBAC-8B44-46BC-AD95-B457AE056A52}" destId="{64AE8AEE-6025-4C7D-89F4-E70F5A852861}" srcOrd="1" destOrd="0" presId="urn:microsoft.com/office/officeart/2005/8/layout/hList6"/>
    <dgm:cxn modelId="{63E79D12-9F14-42AE-89EA-99CCC2DA326C}" type="presParOf" srcId="{0AFDDBAC-8B44-46BC-AD95-B457AE056A52}" destId="{42C86D78-8232-48EC-987D-B6F448682633}" srcOrd="2" destOrd="0" presId="urn:microsoft.com/office/officeart/2005/8/layout/hList6"/>
    <dgm:cxn modelId="{55B2C386-424B-419B-B1E6-8B6D98F81A38}" type="presParOf" srcId="{0AFDDBAC-8B44-46BC-AD95-B457AE056A52}" destId="{67BC97BC-824C-48D5-8F62-7A46A89C3EF0}" srcOrd="3" destOrd="0" presId="urn:microsoft.com/office/officeart/2005/8/layout/hList6"/>
    <dgm:cxn modelId="{425EA2C9-CFC1-42A7-9671-5975B019A0DC}" type="presParOf" srcId="{0AFDDBAC-8B44-46BC-AD95-B457AE056A52}" destId="{C6F640BF-98D0-4717-B91C-CB38DA0D9E26}" srcOrd="4" destOrd="0" presId="urn:microsoft.com/office/officeart/2005/8/layout/hList6"/>
    <dgm:cxn modelId="{42CFD987-B601-4F2A-9B19-C4D1069D9E97}" type="presParOf" srcId="{0AFDDBAC-8B44-46BC-AD95-B457AE056A52}" destId="{22B7B1CF-1380-4503-9C2C-AF45638FB037}" srcOrd="5" destOrd="0" presId="urn:microsoft.com/office/officeart/2005/8/layout/hList6"/>
    <dgm:cxn modelId="{29554603-84BF-4CB7-864F-553C275657FF}" type="presParOf" srcId="{0AFDDBAC-8B44-46BC-AD95-B457AE056A52}" destId="{8E297218-1179-45B8-A083-0806B36B35B2}" srcOrd="6" destOrd="0" presId="urn:microsoft.com/office/officeart/2005/8/layout/hList6"/>
    <dgm:cxn modelId="{DDC55B70-5BF2-4223-B95A-8B4AF242C28A}" type="presParOf" srcId="{0AFDDBAC-8B44-46BC-AD95-B457AE056A52}" destId="{1ABC251F-E11B-4E13-85B8-94A15D67F66C}" srcOrd="7" destOrd="0" presId="urn:microsoft.com/office/officeart/2005/8/layout/hList6"/>
    <dgm:cxn modelId="{5E964127-76B0-4C85-8E0D-43683B4F1B41}" type="presParOf" srcId="{0AFDDBAC-8B44-46BC-AD95-B457AE056A52}" destId="{CC2ACB03-968E-42D7-8E98-C11BEA4042AB}"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3817A-4C98-4E27-AEB6-F763C1C08226}">
      <dsp:nvSpPr>
        <dsp:cNvPr id="0" name=""/>
        <dsp:cNvSpPr/>
      </dsp:nvSpPr>
      <dsp:spPr>
        <a:xfrm>
          <a:off x="482203" y="545"/>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Community Associations</a:t>
          </a:r>
        </a:p>
      </dsp:txBody>
      <dsp:txXfrm>
        <a:off x="482203" y="545"/>
        <a:ext cx="2270373" cy="1362223"/>
      </dsp:txXfrm>
    </dsp:sp>
    <dsp:sp modelId="{62C8E208-24BF-4C6B-9BAD-5DFAD8B225F6}">
      <dsp:nvSpPr>
        <dsp:cNvPr id="0" name=""/>
        <dsp:cNvSpPr/>
      </dsp:nvSpPr>
      <dsp:spPr>
        <a:xfrm>
          <a:off x="2979613" y="545"/>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Educators</a:t>
          </a:r>
        </a:p>
      </dsp:txBody>
      <dsp:txXfrm>
        <a:off x="2979613" y="545"/>
        <a:ext cx="2270373" cy="1362223"/>
      </dsp:txXfrm>
    </dsp:sp>
    <dsp:sp modelId="{7AB84149-F5C5-4314-9EBF-39FE626C8BA1}">
      <dsp:nvSpPr>
        <dsp:cNvPr id="0" name=""/>
        <dsp:cNvSpPr/>
      </dsp:nvSpPr>
      <dsp:spPr>
        <a:xfrm>
          <a:off x="5477023" y="545"/>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Financial Institutions</a:t>
          </a:r>
        </a:p>
      </dsp:txBody>
      <dsp:txXfrm>
        <a:off x="5477023" y="545"/>
        <a:ext cx="2270373" cy="1362223"/>
      </dsp:txXfrm>
    </dsp:sp>
    <dsp:sp modelId="{F0943E77-92E3-4560-8AF7-9878CCC241C3}">
      <dsp:nvSpPr>
        <dsp:cNvPr id="0" name=""/>
        <dsp:cNvSpPr/>
      </dsp:nvSpPr>
      <dsp:spPr>
        <a:xfrm>
          <a:off x="482203" y="1589807"/>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solidFill>
                <a:schemeClr val="tx2"/>
              </a:solidFill>
              <a:latin typeface="Cambria" panose="02040503050406030204" pitchFamily="18" charset="0"/>
            </a:rPr>
            <a:t>Healthcare</a:t>
          </a:r>
        </a:p>
      </dsp:txBody>
      <dsp:txXfrm>
        <a:off x="482203" y="1589807"/>
        <a:ext cx="2270373" cy="1362223"/>
      </dsp:txXfrm>
    </dsp:sp>
    <dsp:sp modelId="{90ADEA92-FBBF-4282-85AA-B48187C9440C}">
      <dsp:nvSpPr>
        <dsp:cNvPr id="0" name=""/>
        <dsp:cNvSpPr/>
      </dsp:nvSpPr>
      <dsp:spPr>
        <a:xfrm>
          <a:off x="2979613" y="1589807"/>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Non-Profit</a:t>
          </a:r>
        </a:p>
      </dsp:txBody>
      <dsp:txXfrm>
        <a:off x="2979613" y="1589807"/>
        <a:ext cx="2270373" cy="1362223"/>
      </dsp:txXfrm>
    </dsp:sp>
    <dsp:sp modelId="{2DE4AF65-5316-4B33-B74F-1D149E43B895}">
      <dsp:nvSpPr>
        <dsp:cNvPr id="0" name=""/>
        <dsp:cNvSpPr/>
      </dsp:nvSpPr>
      <dsp:spPr>
        <a:xfrm>
          <a:off x="5477023" y="1589807"/>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Privately Held</a:t>
          </a:r>
        </a:p>
      </dsp:txBody>
      <dsp:txXfrm>
        <a:off x="5477023" y="1589807"/>
        <a:ext cx="2270373" cy="1362223"/>
      </dsp:txXfrm>
    </dsp:sp>
    <dsp:sp modelId="{0719FD89-375A-46AF-A215-6DD246873C04}">
      <dsp:nvSpPr>
        <dsp:cNvPr id="0" name=""/>
        <dsp:cNvSpPr/>
      </dsp:nvSpPr>
      <dsp:spPr>
        <a:xfrm>
          <a:off x="1730908" y="3179068"/>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Publicly Held</a:t>
          </a:r>
        </a:p>
      </dsp:txBody>
      <dsp:txXfrm>
        <a:off x="1730908" y="3179068"/>
        <a:ext cx="2270373" cy="1362223"/>
      </dsp:txXfrm>
    </dsp:sp>
    <dsp:sp modelId="{9D00BC23-A974-4D1B-98F5-EDE61EC65301}">
      <dsp:nvSpPr>
        <dsp:cNvPr id="0" name=""/>
        <dsp:cNvSpPr/>
      </dsp:nvSpPr>
      <dsp:spPr>
        <a:xfrm>
          <a:off x="4228318" y="3179068"/>
          <a:ext cx="2270373" cy="136222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2"/>
              </a:solidFill>
              <a:latin typeface="Cambria" panose="02040503050406030204" pitchFamily="18" charset="0"/>
            </a:rPr>
            <a:t>Public Officials &amp; Public Entity</a:t>
          </a:r>
        </a:p>
      </dsp:txBody>
      <dsp:txXfrm>
        <a:off x="4228318" y="3179068"/>
        <a:ext cx="2270373" cy="1362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D20E8-012C-43A7-8745-E22A84F8F7E2}">
      <dsp:nvSpPr>
        <dsp:cNvPr id="0" name=""/>
        <dsp:cNvSpPr/>
      </dsp:nvSpPr>
      <dsp:spPr>
        <a:xfrm rot="16200000">
          <a:off x="-956010" y="957014"/>
          <a:ext cx="4525963" cy="2611933"/>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0" tIns="0" rIns="105737" bIns="0" numCol="1" spcCol="1270" anchor="ctr" anchorCtr="0">
          <a:noAutofit/>
        </a:bodyPr>
        <a:lstStyle/>
        <a:p>
          <a:pPr marL="0" lvl="0" indent="0" algn="ctr" defTabSz="755650">
            <a:lnSpc>
              <a:spcPct val="90000"/>
            </a:lnSpc>
            <a:spcBef>
              <a:spcPct val="0"/>
            </a:spcBef>
            <a:spcAft>
              <a:spcPct val="35000"/>
            </a:spcAft>
            <a:buNone/>
          </a:pPr>
          <a:r>
            <a:rPr lang="en-US" sz="1700" b="0" i="0" kern="1200" dirty="0"/>
            <a:t>About 20% of all U.S. corporations are nonprofits.</a:t>
          </a:r>
          <a:endParaRPr lang="en-US" sz="1700" kern="1200" dirty="0"/>
        </a:p>
      </dsp:txBody>
      <dsp:txXfrm rot="5400000">
        <a:off x="1005" y="905192"/>
        <a:ext cx="2611933" cy="2715577"/>
      </dsp:txXfrm>
    </dsp:sp>
    <dsp:sp modelId="{479AFFC5-1672-4F14-A66E-31669F8D1B07}">
      <dsp:nvSpPr>
        <dsp:cNvPr id="0" name=""/>
        <dsp:cNvSpPr/>
      </dsp:nvSpPr>
      <dsp:spPr>
        <a:xfrm rot="16200000">
          <a:off x="1851818" y="957014"/>
          <a:ext cx="4525963" cy="2611933"/>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0" tIns="0" rIns="105737" bIns="0" numCol="1" spcCol="1270" anchor="ctr" anchorCtr="0">
          <a:noAutofit/>
        </a:bodyPr>
        <a:lstStyle/>
        <a:p>
          <a:pPr marL="0" lvl="0" indent="0" algn="ctr" defTabSz="755650">
            <a:lnSpc>
              <a:spcPct val="90000"/>
            </a:lnSpc>
            <a:spcBef>
              <a:spcPct val="0"/>
            </a:spcBef>
            <a:spcAft>
              <a:spcPct val="35000"/>
            </a:spcAft>
            <a:buNone/>
          </a:pPr>
          <a:r>
            <a:rPr lang="en-US" sz="1700" kern="1200" dirty="0"/>
            <a:t>Not all the board actions are covered by the federal Volunteer Protection Act. </a:t>
          </a:r>
          <a:r>
            <a:rPr lang="en-US" sz="1700" b="0" i="0" kern="1200" dirty="0"/>
            <a:t>The Volunteer Protection Act is a federal law that protects volunteers against allegations of harm.</a:t>
          </a:r>
          <a:endParaRPr lang="en-US" sz="1700" kern="1200" dirty="0"/>
        </a:p>
      </dsp:txBody>
      <dsp:txXfrm rot="5400000">
        <a:off x="2808833" y="905192"/>
        <a:ext cx="2611933" cy="2715577"/>
      </dsp:txXfrm>
    </dsp:sp>
    <dsp:sp modelId="{CF52E368-6EB8-4835-AB89-390D88076C32}">
      <dsp:nvSpPr>
        <dsp:cNvPr id="0" name=""/>
        <dsp:cNvSpPr/>
      </dsp:nvSpPr>
      <dsp:spPr>
        <a:xfrm rot="16200000">
          <a:off x="4659647" y="957014"/>
          <a:ext cx="4525963" cy="2611933"/>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0" tIns="0" rIns="105737" bIns="0" numCol="1" spcCol="1270" anchor="ctr" anchorCtr="0">
          <a:noAutofit/>
        </a:bodyPr>
        <a:lstStyle/>
        <a:p>
          <a:pPr marL="0" lvl="0" indent="0" algn="ctr" defTabSz="755650">
            <a:lnSpc>
              <a:spcPct val="90000"/>
            </a:lnSpc>
            <a:spcBef>
              <a:spcPct val="0"/>
            </a:spcBef>
            <a:spcAft>
              <a:spcPct val="35000"/>
            </a:spcAft>
            <a:buNone/>
          </a:pPr>
          <a:r>
            <a:rPr lang="en-US" sz="1700" kern="1200" dirty="0"/>
            <a:t>Nonprofit boards that fail to protect their organizations with a D&amp;O insurance policy may find that the cost of just one claim is far larger than the cost of any insurance premiums they would have paid, if they had purchased a D&amp;O insurance policy. </a:t>
          </a:r>
        </a:p>
      </dsp:txBody>
      <dsp:txXfrm rot="5400000">
        <a:off x="5616662" y="905192"/>
        <a:ext cx="2611933" cy="2715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16B6D-478D-4565-BA4C-913A51BEA12D}">
      <dsp:nvSpPr>
        <dsp:cNvPr id="0" name=""/>
        <dsp:cNvSpPr/>
      </dsp:nvSpPr>
      <dsp:spPr>
        <a:xfrm rot="16200000">
          <a:off x="-1483017" y="1487438"/>
          <a:ext cx="4525963" cy="1551086"/>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4445" bIns="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2"/>
              </a:solidFill>
              <a:latin typeface="Cambria" panose="02040503050406030204" pitchFamily="18" charset="0"/>
            </a:rPr>
            <a:t>Protecting Personal Assets </a:t>
          </a:r>
        </a:p>
      </dsp:txBody>
      <dsp:txXfrm rot="5400000">
        <a:off x="4421" y="905193"/>
        <a:ext cx="1551086" cy="2715577"/>
      </dsp:txXfrm>
    </dsp:sp>
    <dsp:sp modelId="{42C86D78-8232-48EC-987D-B6F448682633}">
      <dsp:nvSpPr>
        <dsp:cNvPr id="0" name=""/>
        <dsp:cNvSpPr/>
      </dsp:nvSpPr>
      <dsp:spPr>
        <a:xfrm rot="16200000">
          <a:off x="184400" y="1487438"/>
          <a:ext cx="4525963" cy="1551086"/>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4445" bIns="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2"/>
              </a:solidFill>
              <a:latin typeface="Cambria" panose="02040503050406030204" pitchFamily="18" charset="0"/>
            </a:rPr>
            <a:t>Attracting and Retaining High quality Board Members</a:t>
          </a:r>
        </a:p>
      </dsp:txBody>
      <dsp:txXfrm rot="5400000">
        <a:off x="1671838" y="905193"/>
        <a:ext cx="1551086" cy="2715577"/>
      </dsp:txXfrm>
    </dsp:sp>
    <dsp:sp modelId="{C6F640BF-98D0-4717-B91C-CB38DA0D9E26}">
      <dsp:nvSpPr>
        <dsp:cNvPr id="0" name=""/>
        <dsp:cNvSpPr/>
      </dsp:nvSpPr>
      <dsp:spPr>
        <a:xfrm rot="16200000">
          <a:off x="1851818" y="1487438"/>
          <a:ext cx="4525963" cy="1551086"/>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4445" bIns="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2"/>
              </a:solidFill>
              <a:latin typeface="Cambria" panose="02040503050406030204" pitchFamily="18" charset="0"/>
            </a:rPr>
            <a:t>Maintaining </a:t>
          </a:r>
          <a:r>
            <a:rPr lang="en-US" sz="1600" kern="1200">
              <a:solidFill>
                <a:schemeClr val="tx2"/>
              </a:solidFill>
              <a:latin typeface="Cambria" panose="02040503050406030204" pitchFamily="18" charset="0"/>
            </a:rPr>
            <a:t>Financial Stabilty </a:t>
          </a:r>
          <a:endParaRPr lang="en-US" sz="1600" kern="1200" dirty="0">
            <a:solidFill>
              <a:schemeClr val="tx2"/>
            </a:solidFill>
            <a:latin typeface="Cambria" panose="02040503050406030204" pitchFamily="18" charset="0"/>
          </a:endParaRPr>
        </a:p>
      </dsp:txBody>
      <dsp:txXfrm rot="5400000">
        <a:off x="3339256" y="905193"/>
        <a:ext cx="1551086" cy="2715577"/>
      </dsp:txXfrm>
    </dsp:sp>
    <dsp:sp modelId="{8E297218-1179-45B8-A083-0806B36B35B2}">
      <dsp:nvSpPr>
        <dsp:cNvPr id="0" name=""/>
        <dsp:cNvSpPr/>
      </dsp:nvSpPr>
      <dsp:spPr>
        <a:xfrm rot="16200000">
          <a:off x="3519236" y="1487438"/>
          <a:ext cx="4525963" cy="1551086"/>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4445" bIns="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2"/>
              </a:solidFill>
              <a:latin typeface="Cambria" panose="02040503050406030204" pitchFamily="18" charset="0"/>
            </a:rPr>
            <a:t>Preserving the reputation of the organization</a:t>
          </a:r>
          <a:endParaRPr lang="en-US" sz="1600" kern="1200" dirty="0">
            <a:solidFill>
              <a:schemeClr val="tx2"/>
            </a:solidFill>
            <a:latin typeface="Cambria" panose="02040503050406030204" pitchFamily="18" charset="0"/>
          </a:endParaRPr>
        </a:p>
      </dsp:txBody>
      <dsp:txXfrm rot="5400000">
        <a:off x="5006674" y="905193"/>
        <a:ext cx="1551086" cy="2715577"/>
      </dsp:txXfrm>
    </dsp:sp>
    <dsp:sp modelId="{CC2ACB03-968E-42D7-8E98-C11BEA4042AB}">
      <dsp:nvSpPr>
        <dsp:cNvPr id="0" name=""/>
        <dsp:cNvSpPr/>
      </dsp:nvSpPr>
      <dsp:spPr>
        <a:xfrm rot="16200000">
          <a:off x="5186654" y="1487438"/>
          <a:ext cx="4525963" cy="1551086"/>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4445" bIns="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2"/>
              </a:solidFill>
              <a:latin typeface="Cambria" panose="02040503050406030204" pitchFamily="18" charset="0"/>
            </a:rPr>
            <a:t>Encouraging Transparency and Accountability </a:t>
          </a:r>
        </a:p>
      </dsp:txBody>
      <dsp:txXfrm rot="5400000">
        <a:off x="6674092" y="905193"/>
        <a:ext cx="1551086" cy="271557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6FD4E2EF-01E0-4D47-B8AD-FA67A96B8302}" type="datetimeFigureOut">
              <a:rPr lang="en-US" smtClean="0"/>
              <a:t>4/18/2024</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EB57CA04-1E6C-4DE9-8F2E-0CA280540C83}" type="slidenum">
              <a:rPr lang="en-US" smtClean="0"/>
              <a:t>‹#›</a:t>
            </a:fld>
            <a:endParaRPr lang="en-US" dirty="0"/>
          </a:p>
        </p:txBody>
      </p:sp>
    </p:spTree>
    <p:extLst>
      <p:ext uri="{BB962C8B-B14F-4D97-AF65-F5344CB8AC3E}">
        <p14:creationId xmlns:p14="http://schemas.microsoft.com/office/powerpoint/2010/main" val="3111820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B6BA7C8A-6822-4633-A5ED-1E383FBE7585}" type="datetimeFigureOut">
              <a:rPr lang="en-US" smtClean="0"/>
              <a:t>4/18/2024</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9B020964-B8F9-4D9A-BADD-D66B04F6A572}" type="slidenum">
              <a:rPr lang="en-US" smtClean="0"/>
              <a:t>‹#›</a:t>
            </a:fld>
            <a:endParaRPr lang="en-US" dirty="0"/>
          </a:p>
        </p:txBody>
      </p:sp>
    </p:spTree>
    <p:extLst>
      <p:ext uri="{BB962C8B-B14F-4D97-AF65-F5344CB8AC3E}">
        <p14:creationId xmlns:p14="http://schemas.microsoft.com/office/powerpoint/2010/main" val="1769740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020964-B8F9-4D9A-BADD-D66B04F6A572}" type="slidenum">
              <a:rPr lang="en-US" smtClean="0"/>
              <a:t>1</a:t>
            </a:fld>
            <a:endParaRPr lang="en-US" dirty="0"/>
          </a:p>
        </p:txBody>
      </p:sp>
    </p:spTree>
    <p:extLst>
      <p:ext uri="{BB962C8B-B14F-4D97-AF65-F5344CB8AC3E}">
        <p14:creationId xmlns:p14="http://schemas.microsoft.com/office/powerpoint/2010/main" val="44025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AB7B2F-DA08-427A-B350-B16D7E9D051E}" type="datetime1">
              <a:rPr lang="en-US" smtClean="0"/>
              <a:t>4/18/2024</a:t>
            </a:fld>
            <a:endParaRPr lang="en-US" dirty="0"/>
          </a:p>
        </p:txBody>
      </p:sp>
      <p:sp>
        <p:nvSpPr>
          <p:cNvPr id="5" name="Footer Placeholder 4"/>
          <p:cNvSpPr>
            <a:spLocks noGrp="1"/>
          </p:cNvSpPr>
          <p:nvPr>
            <p:ph type="ftr" sz="quarter" idx="11"/>
          </p:nvPr>
        </p:nvSpPr>
        <p:spPr/>
        <p:txBody>
          <a:bodyPr/>
          <a:lstStyle/>
          <a:p>
            <a:r>
              <a:rPr lang="it-IT"/>
              <a:t>(c) 2019. Cincinnati Financial Corporation</a:t>
            </a:r>
            <a:endParaRPr lang="en-US" dirty="0"/>
          </a:p>
        </p:txBody>
      </p:sp>
      <p:sp>
        <p:nvSpPr>
          <p:cNvPr id="6" name="Slide Number Placeholder 5"/>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79955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DEABF-839B-4C95-9DC9-2B2AE2532721}" type="datetime1">
              <a:rPr lang="en-US" smtClean="0"/>
              <a:t>4/18/2024</a:t>
            </a:fld>
            <a:endParaRPr lang="en-US" dirty="0"/>
          </a:p>
        </p:txBody>
      </p:sp>
      <p:sp>
        <p:nvSpPr>
          <p:cNvPr id="5" name="Footer Placeholder 4"/>
          <p:cNvSpPr>
            <a:spLocks noGrp="1"/>
          </p:cNvSpPr>
          <p:nvPr>
            <p:ph type="ftr" sz="quarter" idx="11"/>
          </p:nvPr>
        </p:nvSpPr>
        <p:spPr/>
        <p:txBody>
          <a:bodyPr/>
          <a:lstStyle/>
          <a:p>
            <a:r>
              <a:rPr lang="it-IT"/>
              <a:t>(c) 2019. Cincinnati Financial Corporation</a:t>
            </a:r>
            <a:endParaRPr lang="en-US" dirty="0"/>
          </a:p>
        </p:txBody>
      </p:sp>
      <p:sp>
        <p:nvSpPr>
          <p:cNvPr id="6" name="Slide Number Placeholder 5"/>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76169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799A-BDF6-4700-979F-0E4680663C98}" type="datetime1">
              <a:rPr lang="en-US" smtClean="0"/>
              <a:t>4/18/2024</a:t>
            </a:fld>
            <a:endParaRPr lang="en-US" dirty="0"/>
          </a:p>
        </p:txBody>
      </p:sp>
      <p:sp>
        <p:nvSpPr>
          <p:cNvPr id="5" name="Footer Placeholder 4"/>
          <p:cNvSpPr>
            <a:spLocks noGrp="1"/>
          </p:cNvSpPr>
          <p:nvPr>
            <p:ph type="ftr" sz="quarter" idx="11"/>
          </p:nvPr>
        </p:nvSpPr>
        <p:spPr/>
        <p:txBody>
          <a:bodyPr/>
          <a:lstStyle/>
          <a:p>
            <a:r>
              <a:rPr lang="it-IT"/>
              <a:t>(c) 2019. Cincinnati Financial Corporation</a:t>
            </a:r>
            <a:endParaRPr lang="en-US" dirty="0"/>
          </a:p>
        </p:txBody>
      </p:sp>
      <p:sp>
        <p:nvSpPr>
          <p:cNvPr id="6" name="Slide Number Placeholder 5"/>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413427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4510CE-0CF5-4532-8339-99E84BC39606}" type="datetime1">
              <a:rPr lang="en-US" smtClean="0"/>
              <a:t>4/18/2024</a:t>
            </a:fld>
            <a:endParaRPr lang="en-US" dirty="0"/>
          </a:p>
        </p:txBody>
      </p:sp>
      <p:sp>
        <p:nvSpPr>
          <p:cNvPr id="5" name="Footer Placeholder 4"/>
          <p:cNvSpPr>
            <a:spLocks noGrp="1"/>
          </p:cNvSpPr>
          <p:nvPr>
            <p:ph type="ftr" sz="quarter" idx="11"/>
          </p:nvPr>
        </p:nvSpPr>
        <p:spPr/>
        <p:txBody>
          <a:bodyPr/>
          <a:lstStyle/>
          <a:p>
            <a:r>
              <a:rPr lang="it-IT"/>
              <a:t>(c) 2019. Cincinnati Financial Corporation</a:t>
            </a:r>
            <a:endParaRPr lang="en-US" dirty="0"/>
          </a:p>
        </p:txBody>
      </p:sp>
      <p:sp>
        <p:nvSpPr>
          <p:cNvPr id="6" name="Slide Number Placeholder 5"/>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1952615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8A7CDB-8E8A-44C9-AFE9-56F46D503708}" type="datetime1">
              <a:rPr lang="en-US" smtClean="0"/>
              <a:t>4/18/2024</a:t>
            </a:fld>
            <a:endParaRPr lang="en-US" dirty="0"/>
          </a:p>
        </p:txBody>
      </p:sp>
      <p:sp>
        <p:nvSpPr>
          <p:cNvPr id="5" name="Footer Placeholder 4"/>
          <p:cNvSpPr>
            <a:spLocks noGrp="1"/>
          </p:cNvSpPr>
          <p:nvPr>
            <p:ph type="ftr" sz="quarter" idx="11"/>
          </p:nvPr>
        </p:nvSpPr>
        <p:spPr/>
        <p:txBody>
          <a:bodyPr/>
          <a:lstStyle/>
          <a:p>
            <a:r>
              <a:rPr lang="it-IT"/>
              <a:t>(c) 2019. Cincinnati Financial Corporation</a:t>
            </a:r>
            <a:endParaRPr lang="en-US" dirty="0"/>
          </a:p>
        </p:txBody>
      </p:sp>
      <p:sp>
        <p:nvSpPr>
          <p:cNvPr id="6" name="Slide Number Placeholder 5"/>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168036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758A7-68A5-4353-BC90-301645D71041}" type="datetime1">
              <a:rPr lang="en-US" smtClean="0"/>
              <a:t>4/18/2024</a:t>
            </a:fld>
            <a:endParaRPr lang="en-US" dirty="0"/>
          </a:p>
        </p:txBody>
      </p:sp>
      <p:sp>
        <p:nvSpPr>
          <p:cNvPr id="6" name="Footer Placeholder 5"/>
          <p:cNvSpPr>
            <a:spLocks noGrp="1"/>
          </p:cNvSpPr>
          <p:nvPr>
            <p:ph type="ftr" sz="quarter" idx="11"/>
          </p:nvPr>
        </p:nvSpPr>
        <p:spPr/>
        <p:txBody>
          <a:bodyPr/>
          <a:lstStyle/>
          <a:p>
            <a:r>
              <a:rPr lang="it-IT"/>
              <a:t>(c) 2019. Cincinnati Financial Corporation</a:t>
            </a:r>
            <a:endParaRPr lang="en-US" dirty="0"/>
          </a:p>
        </p:txBody>
      </p:sp>
      <p:sp>
        <p:nvSpPr>
          <p:cNvPr id="7" name="Slide Number Placeholder 6"/>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384472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C90992-9204-47C7-B3D9-39BAB9122E26}" type="datetime1">
              <a:rPr lang="en-US" smtClean="0"/>
              <a:t>4/18/2024</a:t>
            </a:fld>
            <a:endParaRPr lang="en-US" dirty="0"/>
          </a:p>
        </p:txBody>
      </p:sp>
      <p:sp>
        <p:nvSpPr>
          <p:cNvPr id="8" name="Footer Placeholder 7"/>
          <p:cNvSpPr>
            <a:spLocks noGrp="1"/>
          </p:cNvSpPr>
          <p:nvPr>
            <p:ph type="ftr" sz="quarter" idx="11"/>
          </p:nvPr>
        </p:nvSpPr>
        <p:spPr/>
        <p:txBody>
          <a:bodyPr/>
          <a:lstStyle/>
          <a:p>
            <a:r>
              <a:rPr lang="it-IT"/>
              <a:t>(c) 2019. Cincinnati Financial Corporation</a:t>
            </a:r>
            <a:endParaRPr lang="en-US" dirty="0"/>
          </a:p>
        </p:txBody>
      </p:sp>
      <p:sp>
        <p:nvSpPr>
          <p:cNvPr id="9" name="Slide Number Placeholder 8"/>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114756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9057F5-6A17-4B64-A9F8-CE33542A0378}" type="datetime1">
              <a:rPr lang="en-US" smtClean="0"/>
              <a:t>4/18/2024</a:t>
            </a:fld>
            <a:endParaRPr lang="en-US" dirty="0"/>
          </a:p>
        </p:txBody>
      </p:sp>
      <p:sp>
        <p:nvSpPr>
          <p:cNvPr id="4" name="Footer Placeholder 3"/>
          <p:cNvSpPr>
            <a:spLocks noGrp="1"/>
          </p:cNvSpPr>
          <p:nvPr>
            <p:ph type="ftr" sz="quarter" idx="11"/>
          </p:nvPr>
        </p:nvSpPr>
        <p:spPr/>
        <p:txBody>
          <a:bodyPr/>
          <a:lstStyle/>
          <a:p>
            <a:r>
              <a:rPr lang="it-IT"/>
              <a:t>(c) 2019. Cincinnati Financial Corporation</a:t>
            </a:r>
            <a:endParaRPr lang="en-US" dirty="0"/>
          </a:p>
        </p:txBody>
      </p:sp>
      <p:sp>
        <p:nvSpPr>
          <p:cNvPr id="5" name="Slide Number Placeholder 4"/>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424010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flip="none" rotWithShape="1">
          <a:gsLst>
            <a:gs pos="38000">
              <a:srgbClr val="EFFDFF"/>
            </a:gs>
            <a:gs pos="2000">
              <a:srgbClr val="01658D"/>
            </a:gs>
          </a:gsLst>
          <a:lin ang="15000000" scaled="0"/>
          <a:tileRect/>
        </a:gradFill>
        <a:effectLst/>
      </p:bgPr>
    </p:bg>
    <p:spTree>
      <p:nvGrpSpPr>
        <p:cNvPr id="1" name=""/>
        <p:cNvGrpSpPr/>
        <p:nvPr/>
      </p:nvGrpSpPr>
      <p:grpSpPr>
        <a:xfrm>
          <a:off x="0" y="0"/>
          <a:ext cx="0" cy="0"/>
          <a:chOff x="0" y="0"/>
          <a:chExt cx="0" cy="0"/>
        </a:xfrm>
      </p:grpSpPr>
      <p:pic>
        <p:nvPicPr>
          <p:cNvPr id="6" name="Picture 2" descr="http://cfcnet.cinfin.com/MyCompany/PoliciesGuidelines/LogoGuidelines/Logo/CICs_PPoint.png">
            <a:extLst>
              <a:ext uri="{FF2B5EF4-FFF2-40B4-BE49-F238E27FC236}">
                <a16:creationId xmlns:a16="http://schemas.microsoft.com/office/drawing/2014/main" id="{186F4ABB-ED52-4641-B61C-FF570B4BC81A}"/>
              </a:ext>
            </a:extLst>
          </p:cNvPr>
          <p:cNvPicPr>
            <a:picLocks noChangeAspect="1" noChangeArrowheads="1"/>
          </p:cNvPicPr>
          <p:nvPr userDrawn="1"/>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7391400" y="5867400"/>
            <a:ext cx="1600200" cy="713640"/>
          </a:xfrm>
          <a:prstGeom prst="rect">
            <a:avLst/>
          </a:prstGeom>
          <a:noFill/>
        </p:spPr>
      </p:pic>
    </p:spTree>
    <p:extLst>
      <p:ext uri="{BB962C8B-B14F-4D97-AF65-F5344CB8AC3E}">
        <p14:creationId xmlns:p14="http://schemas.microsoft.com/office/powerpoint/2010/main" val="393887006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65D7B9-396C-4204-80A8-3D43A60C14BC}" type="datetime1">
              <a:rPr lang="en-US" smtClean="0"/>
              <a:t>4/18/2024</a:t>
            </a:fld>
            <a:endParaRPr lang="en-US" dirty="0"/>
          </a:p>
        </p:txBody>
      </p:sp>
      <p:sp>
        <p:nvSpPr>
          <p:cNvPr id="6" name="Footer Placeholder 5"/>
          <p:cNvSpPr>
            <a:spLocks noGrp="1"/>
          </p:cNvSpPr>
          <p:nvPr>
            <p:ph type="ftr" sz="quarter" idx="11"/>
          </p:nvPr>
        </p:nvSpPr>
        <p:spPr/>
        <p:txBody>
          <a:bodyPr/>
          <a:lstStyle/>
          <a:p>
            <a:r>
              <a:rPr lang="it-IT"/>
              <a:t>(c) 2019. Cincinnati Financial Corporation</a:t>
            </a:r>
            <a:endParaRPr lang="en-US" dirty="0"/>
          </a:p>
        </p:txBody>
      </p:sp>
      <p:sp>
        <p:nvSpPr>
          <p:cNvPr id="7" name="Slide Number Placeholder 6"/>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281245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B02AF7-0F2A-4253-B2AA-A5F3852D8600}" type="datetime1">
              <a:rPr lang="en-US" smtClean="0"/>
              <a:t>4/18/2024</a:t>
            </a:fld>
            <a:endParaRPr lang="en-US" dirty="0"/>
          </a:p>
        </p:txBody>
      </p:sp>
      <p:sp>
        <p:nvSpPr>
          <p:cNvPr id="6" name="Footer Placeholder 5"/>
          <p:cNvSpPr>
            <a:spLocks noGrp="1"/>
          </p:cNvSpPr>
          <p:nvPr>
            <p:ph type="ftr" sz="quarter" idx="11"/>
          </p:nvPr>
        </p:nvSpPr>
        <p:spPr/>
        <p:txBody>
          <a:bodyPr/>
          <a:lstStyle/>
          <a:p>
            <a:r>
              <a:rPr lang="it-IT"/>
              <a:t>(c) 2019. Cincinnati Financial Corporation</a:t>
            </a:r>
            <a:endParaRPr lang="en-US" dirty="0"/>
          </a:p>
        </p:txBody>
      </p:sp>
      <p:sp>
        <p:nvSpPr>
          <p:cNvPr id="7" name="Slide Number Placeholder 6"/>
          <p:cNvSpPr>
            <a:spLocks noGrp="1"/>
          </p:cNvSpPr>
          <p:nvPr>
            <p:ph type="sldNum" sz="quarter" idx="12"/>
          </p:nvPr>
        </p:nvSpPr>
        <p:spPr/>
        <p:txBody>
          <a:bodyPr/>
          <a:lstStyle/>
          <a:p>
            <a:fld id="{326441A9-C5A2-49FB-8753-991DC824A18C}" type="slidenum">
              <a:rPr lang="en-US" smtClean="0"/>
              <a:t>‹#›</a:t>
            </a:fld>
            <a:endParaRPr lang="en-US" dirty="0"/>
          </a:p>
        </p:txBody>
      </p:sp>
    </p:spTree>
    <p:extLst>
      <p:ext uri="{BB962C8B-B14F-4D97-AF65-F5344CB8AC3E}">
        <p14:creationId xmlns:p14="http://schemas.microsoft.com/office/powerpoint/2010/main" val="122265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14F6E"/>
            </a:gs>
            <a:gs pos="0">
              <a:srgbClr val="01658D"/>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1E30E-8098-4B61-AEDC-4044A922F506}" type="datetime1">
              <a:rPr lang="en-US" smtClean="0"/>
              <a:t>4/18/2024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(c) 2019. Cincinnati Financial Corporation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441A9-C5A2-49FB-8753-991DC824A18C}" type="slidenum">
              <a:rPr lang="en-US" smtClean="0"/>
              <a:t>‹#›</a:t>
            </a:fld>
            <a:endParaRPr lang="en-US" dirty="0"/>
          </a:p>
        </p:txBody>
      </p:sp>
    </p:spTree>
    <p:extLst>
      <p:ext uri="{BB962C8B-B14F-4D97-AF65-F5344CB8AC3E}">
        <p14:creationId xmlns:p14="http://schemas.microsoft.com/office/powerpoint/2010/main" val="697771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fcnet.cinfin.com/MyCompany/PoliciesGuidelines/LogoGuidelines/Logo/CICs_PPoint.png"/>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6553200" y="5428760"/>
            <a:ext cx="2362200" cy="1053469"/>
          </a:xfrm>
          <a:prstGeom prst="rect">
            <a:avLst/>
          </a:prstGeom>
          <a:noFill/>
        </p:spPr>
      </p:pic>
      <p:sp>
        <p:nvSpPr>
          <p:cNvPr id="2" name="Title 1"/>
          <p:cNvSpPr>
            <a:spLocks noGrp="1"/>
          </p:cNvSpPr>
          <p:nvPr>
            <p:ph type="ctrTitle"/>
          </p:nvPr>
        </p:nvSpPr>
        <p:spPr>
          <a:xfrm>
            <a:off x="685800" y="1564979"/>
            <a:ext cx="7772400" cy="1470025"/>
          </a:xfrm>
        </p:spPr>
        <p:txBody>
          <a:bodyPr>
            <a:normAutofit fontScale="90000"/>
          </a:bodyPr>
          <a:lstStyle/>
          <a:p>
            <a:br>
              <a:rPr lang="en-US" dirty="0">
                <a:solidFill>
                  <a:schemeClr val="bg1"/>
                </a:solidFill>
                <a:effectLst>
                  <a:outerShdw blurRad="38100" dist="38100" dir="2700000" algn="tl">
                    <a:srgbClr val="000000">
                      <a:alpha val="43137"/>
                    </a:srgbClr>
                  </a:outerShdw>
                </a:effectLst>
                <a:latin typeface="Cambria" panose="02040503050406030204" pitchFamily="18" charset="0"/>
              </a:rPr>
            </a:br>
            <a:br>
              <a:rPr lang="en-US" dirty="0">
                <a:solidFill>
                  <a:schemeClr val="bg1"/>
                </a:solidFill>
                <a:effectLst>
                  <a:outerShdw blurRad="38100" dist="38100" dir="2700000" algn="tl">
                    <a:srgbClr val="000000">
                      <a:alpha val="43137"/>
                    </a:srgbClr>
                  </a:outerShdw>
                </a:effectLst>
                <a:latin typeface="Cambria" panose="02040503050406030204" pitchFamily="18" charset="0"/>
              </a:rPr>
            </a:br>
            <a:r>
              <a:rPr lang="en-US" sz="8000" dirty="0">
                <a:solidFill>
                  <a:schemeClr val="bg1"/>
                </a:solidFill>
                <a:effectLst>
                  <a:outerShdw blurRad="38100" dist="38100" dir="2700000" algn="tl">
                    <a:srgbClr val="000000">
                      <a:alpha val="43137"/>
                    </a:srgbClr>
                  </a:outerShdw>
                </a:effectLst>
                <a:latin typeface="Cambria" panose="02040503050406030204" pitchFamily="18" charset="0"/>
              </a:rPr>
              <a:t>Role of Directors and Officers</a:t>
            </a:r>
          </a:p>
        </p:txBody>
      </p:sp>
      <p:cxnSp>
        <p:nvCxnSpPr>
          <p:cNvPr id="7" name="Straight Connector 6"/>
          <p:cNvCxnSpPr/>
          <p:nvPr/>
        </p:nvCxnSpPr>
        <p:spPr>
          <a:xfrm>
            <a:off x="685800" y="914400"/>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2D504745-32B2-415F-86CE-587C90DF8DC7}"/>
              </a:ext>
            </a:extLst>
          </p:cNvPr>
          <p:cNvSpPr>
            <a:spLocks noGrp="1"/>
          </p:cNvSpPr>
          <p:nvPr>
            <p:ph type="ftr" sz="quarter" idx="11"/>
          </p:nvPr>
        </p:nvSpPr>
        <p:spPr>
          <a:xfrm>
            <a:off x="304800" y="6356350"/>
            <a:ext cx="2895600" cy="365125"/>
          </a:xfrm>
        </p:spPr>
        <p:txBody>
          <a:bodyPr/>
          <a:lstStyle/>
          <a:p>
            <a:r>
              <a:rPr lang="it-IT" dirty="0">
                <a:solidFill>
                  <a:schemeClr val="bg1">
                    <a:lumMod val="85000"/>
                  </a:schemeClr>
                </a:solidFill>
              </a:rPr>
              <a:t> © 2019. Cincinnati Financial Corporation</a:t>
            </a:r>
            <a:endParaRPr lang="en-US" dirty="0">
              <a:solidFill>
                <a:schemeClr val="bg1">
                  <a:lumMod val="85000"/>
                </a:schemeClr>
              </a:solidFill>
            </a:endParaRPr>
          </a:p>
        </p:txBody>
      </p:sp>
      <p:sp>
        <p:nvSpPr>
          <p:cNvPr id="4" name="TextBox 3">
            <a:extLst>
              <a:ext uri="{FF2B5EF4-FFF2-40B4-BE49-F238E27FC236}">
                <a16:creationId xmlns:a16="http://schemas.microsoft.com/office/drawing/2014/main" id="{F77A70A1-4DEF-4F10-9F41-6B1160ED68ED}"/>
              </a:ext>
            </a:extLst>
          </p:cNvPr>
          <p:cNvSpPr txBox="1"/>
          <p:nvPr/>
        </p:nvSpPr>
        <p:spPr>
          <a:xfrm>
            <a:off x="457200" y="6048573"/>
            <a:ext cx="7543800" cy="307777"/>
          </a:xfrm>
          <a:prstGeom prst="rect">
            <a:avLst/>
          </a:prstGeom>
          <a:noFill/>
        </p:spPr>
        <p:txBody>
          <a:bodyPr wrap="square" rtlCol="0">
            <a:spAutoFit/>
          </a:bodyPr>
          <a:lstStyle/>
          <a:p>
            <a:r>
              <a:rPr lang="en-US" sz="1400" dirty="0">
                <a:solidFill>
                  <a:schemeClr val="bg1">
                    <a:lumMod val="85000"/>
                  </a:schemeClr>
                </a:solidFill>
              </a:rPr>
              <a:t>Dion Young RPLU; Field=Representative Underwriter, Management Liability</a:t>
            </a:r>
          </a:p>
        </p:txBody>
      </p:sp>
    </p:spTree>
    <p:extLst>
      <p:ext uri="{BB962C8B-B14F-4D97-AF65-F5344CB8AC3E}">
        <p14:creationId xmlns:p14="http://schemas.microsoft.com/office/powerpoint/2010/main" val="321704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US" dirty="0">
                <a:solidFill>
                  <a:schemeClr val="tx2"/>
                </a:solidFill>
                <a:effectLst>
                  <a:outerShdw blurRad="50800" dist="38100" dir="5400000" algn="t" rotWithShape="0">
                    <a:prstClr val="black">
                      <a:alpha val="40000"/>
                    </a:prstClr>
                  </a:outerShdw>
                </a:effectLst>
                <a:latin typeface="Cambria" panose="02040503050406030204" pitchFamily="18" charset="0"/>
              </a:rPr>
              <a:t>D&amp;O Common Claims Examples</a:t>
            </a:r>
          </a:p>
        </p:txBody>
      </p:sp>
      <p:sp>
        <p:nvSpPr>
          <p:cNvPr id="3" name="Content Placeholder 2"/>
          <p:cNvSpPr>
            <a:spLocks noGrp="1"/>
          </p:cNvSpPr>
          <p:nvPr>
            <p:ph idx="4294967295"/>
          </p:nvPr>
        </p:nvSpPr>
        <p:spPr>
          <a:xfrm>
            <a:off x="457200" y="1600200"/>
            <a:ext cx="8229600" cy="4525963"/>
          </a:xfrm>
        </p:spPr>
        <p:txBody>
          <a:bodyPr>
            <a:noAutofit/>
          </a:bodyPr>
          <a:lstStyle/>
          <a:p>
            <a:pPr>
              <a:spcBef>
                <a:spcPts val="1200"/>
              </a:spcBef>
              <a:buFont typeface="Wingdings" panose="05000000000000000000" pitchFamily="2" charset="2"/>
              <a:buChar char="Ø"/>
            </a:pPr>
            <a:r>
              <a:rPr lang="en-US" sz="2400" dirty="0">
                <a:solidFill>
                  <a:schemeClr val="tx2"/>
                </a:solidFill>
                <a:latin typeface="Cambria" panose="02040503050406030204" pitchFamily="18" charset="0"/>
              </a:rPr>
              <a:t>Directors allegedly using organization funds for personal expenses. </a:t>
            </a:r>
          </a:p>
          <a:p>
            <a:pPr>
              <a:spcBef>
                <a:spcPts val="1200"/>
              </a:spcBef>
              <a:buFont typeface="Wingdings" panose="05000000000000000000" pitchFamily="2" charset="2"/>
              <a:buChar char="Ø"/>
            </a:pPr>
            <a:r>
              <a:rPr lang="en-US" sz="2400" dirty="0">
                <a:solidFill>
                  <a:schemeClr val="tx2"/>
                </a:solidFill>
                <a:latin typeface="Cambria" panose="02040503050406030204" pitchFamily="18" charset="0"/>
              </a:rPr>
              <a:t>Board decisions leading to a decline in donations. </a:t>
            </a:r>
          </a:p>
          <a:p>
            <a:pPr>
              <a:spcBef>
                <a:spcPts val="1200"/>
              </a:spcBef>
              <a:buFont typeface="Wingdings" panose="05000000000000000000" pitchFamily="2" charset="2"/>
              <a:buChar char="Ø"/>
            </a:pPr>
            <a:r>
              <a:rPr lang="en-US" sz="2400" b="0" i="0" dirty="0">
                <a:solidFill>
                  <a:schemeClr val="accent1">
                    <a:lumMod val="75000"/>
                  </a:schemeClr>
                </a:solidFill>
                <a:effectLst/>
              </a:rPr>
              <a:t>Allegations of improper management decisions or actions that result in financial loss or harm to the organization or its stakeholders.</a:t>
            </a:r>
            <a:endParaRPr lang="en-US" sz="2400" b="1" dirty="0">
              <a:solidFill>
                <a:schemeClr val="accent1">
                  <a:lumMod val="75000"/>
                </a:schemeClr>
              </a:solidFill>
            </a:endParaRPr>
          </a:p>
          <a:p>
            <a:pPr>
              <a:spcBef>
                <a:spcPts val="1200"/>
              </a:spcBef>
              <a:buFont typeface="Wingdings" panose="05000000000000000000" pitchFamily="2" charset="2"/>
              <a:buChar char="Ø"/>
            </a:pPr>
            <a:r>
              <a:rPr lang="en-US" sz="2400" dirty="0">
                <a:solidFill>
                  <a:schemeClr val="accent1">
                    <a:lumMod val="75000"/>
                  </a:schemeClr>
                </a:solidFill>
              </a:rPr>
              <a:t>If your nonprofit is a membership-based operation, your business could be at risk for any discrepancy in membership standards. Any oversight or leniency you give a particular person could be seen as discrimination by those who did not receive the same treatment and standards.</a:t>
            </a:r>
          </a:p>
          <a:p>
            <a:pPr>
              <a:spcBef>
                <a:spcPts val="1200"/>
              </a:spcBef>
              <a:buFont typeface="Wingdings" panose="05000000000000000000" pitchFamily="2" charset="2"/>
              <a:buChar char="Ø"/>
            </a:pPr>
            <a:endParaRPr lang="en-US" sz="2400" dirty="0">
              <a:solidFill>
                <a:schemeClr val="accent1">
                  <a:lumMod val="75000"/>
                </a:schemeClr>
              </a:solidFill>
            </a:endParaRP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21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Autofit/>
          </a:bodyPr>
          <a:lstStyle/>
          <a:p>
            <a:r>
              <a:rPr lang="en-US" dirty="0">
                <a:solidFill>
                  <a:schemeClr val="tx2"/>
                </a:solidFill>
                <a:effectLst>
                  <a:outerShdw blurRad="38100" dist="38100" dir="2700000" algn="tl">
                    <a:srgbClr val="000000">
                      <a:alpha val="43137"/>
                    </a:srgbClr>
                  </a:outerShdw>
                </a:effectLst>
                <a:latin typeface="Cambria" panose="02040503050406030204" pitchFamily="18" charset="0"/>
              </a:rPr>
              <a:t>Summary of Benefits of Directors and Officers Liability Insurance</a:t>
            </a:r>
          </a:p>
        </p:txBody>
      </p:sp>
      <p:cxnSp>
        <p:nvCxnSpPr>
          <p:cNvPr id="5" name="Straight Connector 4"/>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a:extLst>
              <a:ext uri="{FF2B5EF4-FFF2-40B4-BE49-F238E27FC236}">
                <a16:creationId xmlns:a16="http://schemas.microsoft.com/office/drawing/2014/main" id="{5F4FC250-77DE-4B8D-916B-BF308DBE7E5F}"/>
              </a:ext>
            </a:extLst>
          </p:cNvPr>
          <p:cNvGraphicFramePr/>
          <p:nvPr>
            <p:extLst>
              <p:ext uri="{D42A27DB-BD31-4B8C-83A1-F6EECF244321}">
                <p14:modId xmlns:p14="http://schemas.microsoft.com/office/powerpoint/2010/main" val="32886245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74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US" dirty="0">
                <a:solidFill>
                  <a:schemeClr val="tx2"/>
                </a:solidFill>
                <a:effectLst>
                  <a:outerShdw blurRad="38100" dist="38100" dir="2700000" algn="tl">
                    <a:srgbClr val="000000">
                      <a:alpha val="43137"/>
                    </a:srgbClr>
                  </a:outerShdw>
                </a:effectLst>
                <a:latin typeface="Cambria" panose="02040503050406030204" pitchFamily="18" charset="0"/>
              </a:rPr>
              <a:t>Questions and Answers</a:t>
            </a:r>
            <a:endParaRPr lang="en-US" dirty="0">
              <a:solidFill>
                <a:schemeClr val="tx2"/>
              </a:solidFill>
            </a:endParaRPr>
          </a:p>
        </p:txBody>
      </p:sp>
      <p:sp>
        <p:nvSpPr>
          <p:cNvPr id="3" name="Content Placeholder 2"/>
          <p:cNvSpPr>
            <a:spLocks noGrp="1"/>
          </p:cNvSpPr>
          <p:nvPr>
            <p:ph idx="4294967295"/>
          </p:nvPr>
        </p:nvSpPr>
        <p:spPr>
          <a:xfrm>
            <a:off x="457200" y="1600201"/>
            <a:ext cx="8229600" cy="533400"/>
          </a:xfrm>
        </p:spPr>
        <p:txBody>
          <a:bodyPr>
            <a:normAutofit/>
          </a:bodyPr>
          <a:lstStyle/>
          <a:p>
            <a:pPr marL="0" indent="0">
              <a:buNone/>
            </a:pPr>
            <a:r>
              <a:rPr lang="en-US" sz="1200" dirty="0">
                <a:solidFill>
                  <a:schemeClr val="tx2"/>
                </a:solidFill>
                <a:latin typeface="Cambria" panose="02040503050406030204" pitchFamily="18" charset="0"/>
              </a:rPr>
              <a:t>Ask me anything.</a:t>
            </a:r>
          </a:p>
          <a:p>
            <a:pPr marL="0" indent="0">
              <a:buNone/>
            </a:pPr>
            <a:endParaRPr lang="en-US" sz="1200" dirty="0">
              <a:solidFill>
                <a:schemeClr val="tx2"/>
              </a:solidFill>
              <a:latin typeface="Cambria" panose="02040503050406030204" pitchFamily="18" charset="0"/>
            </a:endParaRPr>
          </a:p>
          <a:p>
            <a:pPr marL="0" indent="0">
              <a:buNone/>
            </a:pPr>
            <a:endParaRPr lang="en-US" sz="1200" dirty="0">
              <a:solidFill>
                <a:schemeClr val="tx2"/>
              </a:solidFill>
              <a:latin typeface="Cambria" panose="02040503050406030204" pitchFamily="18" charset="0"/>
            </a:endParaRPr>
          </a:p>
          <a:p>
            <a:pPr marL="0" indent="0">
              <a:buNone/>
            </a:pPr>
            <a:endParaRPr lang="en-US" sz="1200" dirty="0">
              <a:solidFill>
                <a:schemeClr val="tx2"/>
              </a:solidFill>
              <a:latin typeface="Cambria" panose="02040503050406030204" pitchFamily="18" charset="0"/>
            </a:endParaRP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13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dirty="0">
                <a:solidFill>
                  <a:schemeClr val="tx2"/>
                </a:solidFill>
                <a:latin typeface="Cambria" panose="02040503050406030204" pitchFamily="18" charset="0"/>
              </a:rPr>
              <a:t>Agenda</a:t>
            </a:r>
          </a:p>
        </p:txBody>
      </p:sp>
      <p:sp>
        <p:nvSpPr>
          <p:cNvPr id="3" name="Content Placeholder 2"/>
          <p:cNvSpPr>
            <a:spLocks noGrp="1"/>
          </p:cNvSpPr>
          <p:nvPr>
            <p:ph idx="4294967295"/>
          </p:nvPr>
        </p:nvSpPr>
        <p:spPr>
          <a:xfrm>
            <a:off x="457200" y="1600200"/>
            <a:ext cx="8229600" cy="4525963"/>
          </a:xfrm>
        </p:spPr>
        <p:txBody>
          <a:bodyPr>
            <a:noAutofit/>
          </a:bodyPr>
          <a:lstStyle/>
          <a:p>
            <a:r>
              <a:rPr lang="en-US" sz="2400" dirty="0">
                <a:solidFill>
                  <a:schemeClr val="tx2"/>
                </a:solidFill>
                <a:latin typeface="Cambria" panose="02040503050406030204" pitchFamily="18" charset="0"/>
              </a:rPr>
              <a:t>Basic Overview – Directors &amp; Officers (D&amp;O)</a:t>
            </a:r>
          </a:p>
          <a:p>
            <a:r>
              <a:rPr lang="en-US" sz="2400" dirty="0">
                <a:solidFill>
                  <a:schemeClr val="tx2"/>
                </a:solidFill>
                <a:latin typeface="Cambria" panose="02040503050406030204" pitchFamily="18" charset="0"/>
              </a:rPr>
              <a:t>Importance of D&amp;O Insurance for Nonprofit Boards</a:t>
            </a:r>
          </a:p>
          <a:p>
            <a:r>
              <a:rPr lang="en-US" sz="2400" dirty="0">
                <a:solidFill>
                  <a:schemeClr val="tx2"/>
                </a:solidFill>
                <a:latin typeface="Cambria" panose="02040503050406030204" pitchFamily="18" charset="0"/>
              </a:rPr>
              <a:t>What Issues Place Officers at Risk of Claim</a:t>
            </a:r>
          </a:p>
          <a:p>
            <a:r>
              <a:rPr lang="en-US" sz="2400" dirty="0">
                <a:solidFill>
                  <a:schemeClr val="tx2"/>
                </a:solidFill>
                <a:latin typeface="Cambria" panose="02040503050406030204" pitchFamily="18" charset="0"/>
              </a:rPr>
              <a:t>How Does D&amp;O Insurance Protect Nonprofit Directors</a:t>
            </a:r>
          </a:p>
          <a:p>
            <a:r>
              <a:rPr lang="en-US" sz="2400" b="0" i="0" dirty="0">
                <a:solidFill>
                  <a:srgbClr val="194F7D"/>
                </a:solidFill>
                <a:effectLst/>
              </a:rPr>
              <a:t>Why Nonprofit Organizations Need Coverage More Than For-Profit Corporations</a:t>
            </a:r>
          </a:p>
          <a:p>
            <a:r>
              <a:rPr lang="en-US" sz="2400" b="0" i="0" dirty="0">
                <a:solidFill>
                  <a:srgbClr val="194F7D"/>
                </a:solidFill>
                <a:effectLst/>
              </a:rPr>
              <a:t>Counting the Cost of Not Purchasing D&amp;O Insurance</a:t>
            </a:r>
          </a:p>
          <a:p>
            <a:r>
              <a:rPr lang="en-US" sz="2400" dirty="0">
                <a:solidFill>
                  <a:srgbClr val="194F7D"/>
                </a:solidFill>
              </a:rPr>
              <a:t>Claim Examples </a:t>
            </a:r>
            <a:endParaRPr lang="en-US" sz="2400" b="0" i="0" dirty="0">
              <a:solidFill>
                <a:srgbClr val="194F7D"/>
              </a:solidFill>
              <a:effectLst/>
            </a:endParaRPr>
          </a:p>
          <a:p>
            <a:pPr marL="0" indent="0">
              <a:buNone/>
            </a:pPr>
            <a:endParaRPr lang="en-US" sz="2400" b="0" i="0" dirty="0">
              <a:solidFill>
                <a:srgbClr val="194F7D"/>
              </a:solidFill>
              <a:effectLst/>
            </a:endParaRP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03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dirty="0">
                <a:solidFill>
                  <a:schemeClr val="tx2"/>
                </a:solidFill>
                <a:latin typeface="Cambria" panose="02040503050406030204" pitchFamily="18" charset="0"/>
              </a:rPr>
              <a:t>Directors &amp; Officers Liability </a:t>
            </a:r>
          </a:p>
        </p:txBody>
      </p:sp>
      <p:sp>
        <p:nvSpPr>
          <p:cNvPr id="3" name="Content Placeholder 2"/>
          <p:cNvSpPr>
            <a:spLocks noGrp="1"/>
          </p:cNvSpPr>
          <p:nvPr>
            <p:ph idx="4294967295"/>
          </p:nvPr>
        </p:nvSpPr>
        <p:spPr>
          <a:xfrm>
            <a:off x="457200" y="1600200"/>
            <a:ext cx="8229600" cy="4525963"/>
          </a:xfrm>
        </p:spPr>
        <p:txBody>
          <a:bodyPr>
            <a:noAutofit/>
          </a:bodyPr>
          <a:lstStyle/>
          <a:p>
            <a:pPr marL="0" lvl="0" indent="0">
              <a:spcBef>
                <a:spcPts val="1200"/>
              </a:spcBef>
              <a:buNone/>
            </a:pPr>
            <a:r>
              <a:rPr lang="en-US" sz="2100" dirty="0">
                <a:solidFill>
                  <a:schemeClr val="tx2"/>
                </a:solidFill>
                <a:latin typeface="Cambria" panose="02040503050406030204" pitchFamily="18" charset="0"/>
              </a:rPr>
              <a:t>D&amp;O Liability coverage insures against claims alleging wrongful acts committed in the course of managing a business.  The insured receives protection for covered claims, relieving the business and any insured person of the need to pay the significant costs of defense and potential settlements or judgements.  </a:t>
            </a:r>
          </a:p>
          <a:p>
            <a:pPr marL="0" lvl="0" indent="0">
              <a:spcBef>
                <a:spcPts val="1200"/>
              </a:spcBef>
              <a:buNone/>
            </a:pPr>
            <a:r>
              <a:rPr lang="en-US" sz="2100" dirty="0">
                <a:solidFill>
                  <a:schemeClr val="tx2"/>
                </a:solidFill>
                <a:latin typeface="Cambria" panose="02040503050406030204" pitchFamily="18" charset="0"/>
              </a:rPr>
              <a:t>This coverage also protects the personal assets of the Directors and Officers when the organization is unable to indemnify or defend them.</a:t>
            </a: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33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US" dirty="0">
                <a:solidFill>
                  <a:schemeClr val="tx2"/>
                </a:solidFill>
                <a:effectLst>
                  <a:outerShdw blurRad="38100" dist="38100" dir="2700000" algn="tl">
                    <a:srgbClr val="000000">
                      <a:alpha val="43137"/>
                    </a:srgbClr>
                  </a:outerShdw>
                </a:effectLst>
                <a:latin typeface="Cambria" panose="02040503050406030204" pitchFamily="18" charset="0"/>
              </a:rPr>
              <a:t>Risk-Specific Policy Terms</a:t>
            </a:r>
            <a:endParaRPr lang="en-US" dirty="0">
              <a:solidFill>
                <a:schemeClr val="tx2"/>
              </a:solidFill>
            </a:endParaRP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Diagram 5">
            <a:extLst>
              <a:ext uri="{FF2B5EF4-FFF2-40B4-BE49-F238E27FC236}">
                <a16:creationId xmlns:a16="http://schemas.microsoft.com/office/drawing/2014/main" id="{06551AA3-EC11-4E92-BB41-392039A70558}"/>
              </a:ext>
            </a:extLst>
          </p:cNvPr>
          <p:cNvGraphicFramePr/>
          <p:nvPr/>
        </p:nvGraphicFramePr>
        <p:xfrm>
          <a:off x="457200" y="1630362"/>
          <a:ext cx="8229600" cy="454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526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81413"/>
            <a:ext cx="8229600" cy="1143000"/>
          </a:xfrm>
        </p:spPr>
        <p:txBody>
          <a:bodyPr>
            <a:normAutofit/>
          </a:bodyPr>
          <a:lstStyle/>
          <a:p>
            <a:r>
              <a:rPr lang="en-US" dirty="0">
                <a:solidFill>
                  <a:schemeClr val="tx2"/>
                </a:solidFill>
                <a:effectLst>
                  <a:outerShdw blurRad="38100" dist="38100" dir="2700000" algn="tl">
                    <a:srgbClr val="000000">
                      <a:alpha val="43137"/>
                    </a:srgbClr>
                  </a:outerShdw>
                </a:effectLst>
                <a:latin typeface="Cambria" panose="02040503050406030204" pitchFamily="18" charset="0"/>
              </a:rPr>
              <a:t>Which Nonprofits Need D&amp;O*</a:t>
            </a:r>
            <a:endParaRPr lang="en-US" dirty="0">
              <a:solidFill>
                <a:schemeClr val="tx2"/>
              </a:solidFill>
            </a:endParaRPr>
          </a:p>
        </p:txBody>
      </p:sp>
      <p:sp>
        <p:nvSpPr>
          <p:cNvPr id="3" name="Content Placeholder 2"/>
          <p:cNvSpPr>
            <a:spLocks noGrp="1"/>
          </p:cNvSpPr>
          <p:nvPr>
            <p:ph idx="4294967295"/>
          </p:nvPr>
        </p:nvSpPr>
        <p:spPr>
          <a:xfrm>
            <a:off x="457200" y="2239331"/>
            <a:ext cx="8229600" cy="4337256"/>
          </a:xfrm>
        </p:spPr>
        <p:txBody>
          <a:bodyPr numCol="2">
            <a:normAutofit fontScale="70000" lnSpcReduction="20000"/>
          </a:bodyPr>
          <a:lstStyle/>
          <a:p>
            <a:r>
              <a:rPr lang="en-US" sz="3000" dirty="0">
                <a:solidFill>
                  <a:schemeClr val="tx2"/>
                </a:solidFill>
                <a:latin typeface="Cambria" panose="02040503050406030204" pitchFamily="18" charset="0"/>
              </a:rPr>
              <a:t>Health and human services organizations(hospitals, clinics, nursing homes and social service organizations)</a:t>
            </a:r>
          </a:p>
          <a:p>
            <a:r>
              <a:rPr lang="en-US" sz="3000" dirty="0">
                <a:solidFill>
                  <a:schemeClr val="tx2"/>
                </a:solidFill>
                <a:latin typeface="Cambria" panose="02040503050406030204" pitchFamily="18" charset="0"/>
              </a:rPr>
              <a:t>Education Institutions(such as schools, colleges, and universities)</a:t>
            </a:r>
          </a:p>
          <a:p>
            <a:r>
              <a:rPr lang="en-US" sz="3000" dirty="0">
                <a:solidFill>
                  <a:schemeClr val="tx2"/>
                </a:solidFill>
                <a:latin typeface="Cambria" panose="02040503050406030204" pitchFamily="18" charset="0"/>
              </a:rPr>
              <a:t>Environmental and conservation organizations</a:t>
            </a:r>
          </a:p>
          <a:p>
            <a:r>
              <a:rPr lang="en-US" sz="3000" dirty="0">
                <a:solidFill>
                  <a:schemeClr val="tx2"/>
                </a:solidFill>
                <a:latin typeface="Cambria" panose="02040503050406030204" pitchFamily="18" charset="0"/>
              </a:rPr>
              <a:t>Social advocacy and civil rights organizations</a:t>
            </a:r>
          </a:p>
          <a:p>
            <a:r>
              <a:rPr lang="en-US" sz="3000" dirty="0">
                <a:solidFill>
                  <a:schemeClr val="tx2"/>
                </a:solidFill>
                <a:latin typeface="Cambria" panose="02040503050406030204" pitchFamily="18" charset="0"/>
              </a:rPr>
              <a:t>Charitable organizations that provide direct services to people in need (such as food banks and homeless shelters)</a:t>
            </a:r>
          </a:p>
          <a:p>
            <a:r>
              <a:rPr lang="en-US" sz="3000" dirty="0">
                <a:solidFill>
                  <a:schemeClr val="tx2"/>
                </a:solidFill>
                <a:latin typeface="Cambria" panose="02040503050406030204" pitchFamily="18" charset="0"/>
              </a:rPr>
              <a:t>Foundations and grantmaking organizations</a:t>
            </a:r>
          </a:p>
          <a:p>
            <a:r>
              <a:rPr lang="en-US" sz="3000" dirty="0">
                <a:solidFill>
                  <a:schemeClr val="tx2"/>
                </a:solidFill>
                <a:latin typeface="Cambria" panose="02040503050406030204" pitchFamily="18" charset="0"/>
              </a:rPr>
              <a:t>Research and scientific organizations </a:t>
            </a:r>
          </a:p>
          <a:p>
            <a:r>
              <a:rPr lang="en-US" sz="3000" dirty="0">
                <a:solidFill>
                  <a:schemeClr val="tx2"/>
                </a:solidFill>
                <a:latin typeface="Cambria" panose="02040503050406030204" pitchFamily="18" charset="0"/>
              </a:rPr>
              <a:t>Trade and Professional associations</a:t>
            </a:r>
          </a:p>
          <a:p>
            <a:r>
              <a:rPr lang="en-US" sz="3000" dirty="0">
                <a:solidFill>
                  <a:schemeClr val="tx2"/>
                </a:solidFill>
                <a:latin typeface="Cambria" panose="02040503050406030204" pitchFamily="18" charset="0"/>
              </a:rPr>
              <a:t>Public broadcasting and media organizations</a:t>
            </a:r>
          </a:p>
          <a:p>
            <a:r>
              <a:rPr lang="en-US" sz="3000" dirty="0">
                <a:solidFill>
                  <a:schemeClr val="tx2"/>
                </a:solidFill>
                <a:latin typeface="Cambria" panose="02040503050406030204" pitchFamily="18" charset="0"/>
              </a:rPr>
              <a:t>Veteran and military organizations</a:t>
            </a:r>
          </a:p>
          <a:p>
            <a:r>
              <a:rPr lang="en-US" sz="3000" dirty="0">
                <a:solidFill>
                  <a:schemeClr val="tx2"/>
                </a:solidFill>
                <a:latin typeface="Cambria" panose="02040503050406030204" pitchFamily="18" charset="0"/>
              </a:rPr>
              <a:t>Public safety and crime prevention organizations</a:t>
            </a:r>
          </a:p>
          <a:p>
            <a:endParaRPr lang="en-US" sz="3000" dirty="0">
              <a:solidFill>
                <a:schemeClr val="tx2"/>
              </a:solidFill>
              <a:latin typeface="Cambria" panose="02040503050406030204" pitchFamily="18" charset="0"/>
            </a:endParaRPr>
          </a:p>
          <a:p>
            <a:pPr marL="0" indent="0">
              <a:buNone/>
            </a:pPr>
            <a:endParaRPr lang="en-US" sz="3000" dirty="0">
              <a:solidFill>
                <a:schemeClr val="tx2"/>
              </a:solidFill>
              <a:latin typeface="Cambria" panose="02040503050406030204" pitchFamily="18" charset="0"/>
            </a:endParaRP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41155F9-0028-4F1A-978A-1AB3F6CAC570}"/>
              </a:ext>
            </a:extLst>
          </p:cNvPr>
          <p:cNvSpPr txBox="1"/>
          <p:nvPr/>
        </p:nvSpPr>
        <p:spPr>
          <a:xfrm>
            <a:off x="495300" y="1228699"/>
            <a:ext cx="8153400" cy="215444"/>
          </a:xfrm>
          <a:prstGeom prst="rect">
            <a:avLst/>
          </a:prstGeom>
          <a:noFill/>
        </p:spPr>
        <p:txBody>
          <a:bodyPr wrap="square" rtlCol="0">
            <a:spAutoFit/>
          </a:bodyPr>
          <a:lstStyle/>
          <a:p>
            <a:r>
              <a:rPr lang="en-US" sz="800" dirty="0"/>
              <a:t>*Note that this list is not complete listing of non-profits with D&amp;O exposure but is a representative sample.  </a:t>
            </a:r>
          </a:p>
        </p:txBody>
      </p:sp>
      <p:sp>
        <p:nvSpPr>
          <p:cNvPr id="6" name="TextBox 5">
            <a:extLst>
              <a:ext uri="{FF2B5EF4-FFF2-40B4-BE49-F238E27FC236}">
                <a16:creationId xmlns:a16="http://schemas.microsoft.com/office/drawing/2014/main" id="{E7F61062-3945-432A-85B3-1FA8EA7668C6}"/>
              </a:ext>
            </a:extLst>
          </p:cNvPr>
          <p:cNvSpPr txBox="1"/>
          <p:nvPr/>
        </p:nvSpPr>
        <p:spPr>
          <a:xfrm>
            <a:off x="601980" y="1620508"/>
            <a:ext cx="8229600" cy="523220"/>
          </a:xfrm>
          <a:prstGeom prst="rect">
            <a:avLst/>
          </a:prstGeom>
          <a:noFill/>
          <a:ln>
            <a:solidFill>
              <a:schemeClr val="tx2"/>
            </a:solidFill>
          </a:ln>
        </p:spPr>
        <p:txBody>
          <a:bodyPr wrap="square" numCol="4" rtlCol="0" anchor="ctr">
            <a:spAutoFit/>
          </a:bodyPr>
          <a:lstStyle/>
          <a:p>
            <a:pPr algn="ctr"/>
            <a:r>
              <a:rPr lang="en-US" sz="1400" dirty="0">
                <a:solidFill>
                  <a:schemeClr val="accent2"/>
                </a:solidFill>
              </a:rPr>
              <a:t>DUTY </a:t>
            </a:r>
            <a:r>
              <a:rPr lang="en-US" sz="1000" dirty="0">
                <a:solidFill>
                  <a:schemeClr val="accent2"/>
                </a:solidFill>
              </a:rPr>
              <a:t>(loyalty/obedience/diligence)</a:t>
            </a:r>
          </a:p>
          <a:p>
            <a:pPr algn="ctr"/>
            <a:endParaRPr lang="en-US" sz="800" dirty="0">
              <a:solidFill>
                <a:schemeClr val="accent2"/>
              </a:solidFill>
            </a:endParaRPr>
          </a:p>
          <a:p>
            <a:pPr algn="ctr"/>
            <a:r>
              <a:rPr lang="en-US" sz="800" dirty="0">
                <a:solidFill>
                  <a:schemeClr val="accent2"/>
                </a:solidFill>
              </a:rPr>
              <a:t> </a:t>
            </a:r>
            <a:r>
              <a:rPr lang="en-US" sz="1400" dirty="0">
                <a:solidFill>
                  <a:schemeClr val="accent2"/>
                </a:solidFill>
              </a:rPr>
              <a:t>BREACH</a:t>
            </a:r>
          </a:p>
          <a:p>
            <a:pPr algn="ctr"/>
            <a:endParaRPr lang="en-US" sz="1400" dirty="0">
              <a:solidFill>
                <a:schemeClr val="accent2"/>
              </a:solidFill>
            </a:endParaRPr>
          </a:p>
          <a:p>
            <a:pPr algn="ctr"/>
            <a:r>
              <a:rPr lang="en-US" sz="1400" dirty="0">
                <a:solidFill>
                  <a:schemeClr val="accent2"/>
                </a:solidFill>
              </a:rPr>
              <a:t>CAUSE </a:t>
            </a:r>
          </a:p>
          <a:p>
            <a:pPr algn="ctr"/>
            <a:endParaRPr lang="en-US" sz="1400" dirty="0">
              <a:solidFill>
                <a:schemeClr val="accent2"/>
              </a:solidFill>
            </a:endParaRPr>
          </a:p>
          <a:p>
            <a:pPr algn="ctr"/>
            <a:r>
              <a:rPr lang="en-US" sz="1400" dirty="0">
                <a:solidFill>
                  <a:schemeClr val="accent2"/>
                </a:solidFill>
              </a:rPr>
              <a:t>HARM</a:t>
            </a:r>
          </a:p>
        </p:txBody>
      </p:sp>
    </p:spTree>
    <p:extLst>
      <p:ext uri="{BB962C8B-B14F-4D97-AF65-F5344CB8AC3E}">
        <p14:creationId xmlns:p14="http://schemas.microsoft.com/office/powerpoint/2010/main" val="107831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2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2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2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anim calcmode="lin" valueType="num">
                                      <p:cBhvr>
                                        <p:cTn id="43"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2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anim calcmode="lin" valueType="num">
                                      <p:cBhvr>
                                        <p:cTn id="48"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2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anim calcmode="lin" valueType="num">
                                      <p:cBhvr>
                                        <p:cTn id="53"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2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anim calcmode="lin" valueType="num">
                                      <p:cBhvr>
                                        <p:cTn id="58"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2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a:solidFill>
                  <a:schemeClr val="tx2"/>
                </a:solidFill>
                <a:effectLst>
                  <a:outerShdw blurRad="38100" dist="38100" dir="2700000" algn="tl">
                    <a:srgbClr val="000000">
                      <a:alpha val="43137"/>
                    </a:srgbClr>
                  </a:outerShdw>
                </a:effectLst>
                <a:latin typeface="Cambria" panose="02040503050406030204" pitchFamily="18" charset="0"/>
              </a:rPr>
              <a:t>The Importance of D&amp;O Insurance for Nonprofit Boards</a:t>
            </a:r>
            <a:endParaRPr lang="en-US" dirty="0">
              <a:solidFill>
                <a:schemeClr val="tx2"/>
              </a:solidFill>
            </a:endParaRPr>
          </a:p>
        </p:txBody>
      </p:sp>
      <p:graphicFrame>
        <p:nvGraphicFramePr>
          <p:cNvPr id="5" name="Content Placeholder 4">
            <a:extLst>
              <a:ext uri="{FF2B5EF4-FFF2-40B4-BE49-F238E27FC236}">
                <a16:creationId xmlns:a16="http://schemas.microsoft.com/office/drawing/2014/main" id="{E1C553CE-737C-4084-9F94-7DA700DF63BC}"/>
              </a:ext>
            </a:extLst>
          </p:cNvPr>
          <p:cNvGraphicFramePr>
            <a:graphicFrameLocks noGrp="1"/>
          </p:cNvGraphicFramePr>
          <p:nvPr>
            <p:ph idx="4294967295"/>
            <p:extLst>
              <p:ext uri="{D42A27DB-BD31-4B8C-83A1-F6EECF244321}">
                <p14:modId xmlns:p14="http://schemas.microsoft.com/office/powerpoint/2010/main" val="1747760337"/>
              </p:ext>
            </p:extLst>
          </p:nvPr>
        </p:nvGraphicFramePr>
        <p:xfrm>
          <a:off x="457200" y="1524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21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fontScale="90000"/>
          </a:bodyPr>
          <a:lstStyle/>
          <a:p>
            <a:r>
              <a:rPr lang="en-US" dirty="0">
                <a:solidFill>
                  <a:schemeClr val="tx2"/>
                </a:solidFill>
                <a:effectLst>
                  <a:outerShdw blurRad="50800" dist="38100" dir="5400000" algn="t" rotWithShape="0">
                    <a:prstClr val="black">
                      <a:alpha val="40000"/>
                    </a:prstClr>
                  </a:outerShdw>
                </a:effectLst>
                <a:latin typeface="Cambria" panose="02040503050406030204" pitchFamily="18" charset="0"/>
              </a:rPr>
              <a:t>Does D&amp;O Insurance Protect Nonprofit Directors</a:t>
            </a: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8E1FCC2-9F06-4FF9-8634-378DC1E38166}"/>
              </a:ext>
            </a:extLst>
          </p:cNvPr>
          <p:cNvSpPr/>
          <p:nvPr/>
        </p:nvSpPr>
        <p:spPr>
          <a:xfrm>
            <a:off x="76200" y="1676399"/>
            <a:ext cx="9067800" cy="4800601"/>
          </a:xfrm>
          <a:prstGeom prst="rect">
            <a:avLst/>
          </a:prstGeom>
        </p:spPr>
        <p:txBody>
          <a:bodyPr/>
          <a:lstStyle/>
          <a:p>
            <a:pPr lvl="0">
              <a:buChar char="•"/>
            </a:pPr>
            <a:endParaRPr lang="en-US" sz="2400" dirty="0">
              <a:solidFill>
                <a:schemeClr val="tx2"/>
              </a:solidFill>
              <a:latin typeface="Cambria" panose="02040503050406030204" pitchFamily="18" charset="0"/>
            </a:endParaRPr>
          </a:p>
        </p:txBody>
      </p:sp>
      <p:sp>
        <p:nvSpPr>
          <p:cNvPr id="6" name="Rectangle 5">
            <a:extLst>
              <a:ext uri="{FF2B5EF4-FFF2-40B4-BE49-F238E27FC236}">
                <a16:creationId xmlns:a16="http://schemas.microsoft.com/office/drawing/2014/main" id="{1204A3B1-B637-4290-986C-4B8CDE59EE8E}"/>
              </a:ext>
            </a:extLst>
          </p:cNvPr>
          <p:cNvSpPr/>
          <p:nvPr/>
        </p:nvSpPr>
        <p:spPr>
          <a:xfrm>
            <a:off x="533400" y="1525313"/>
            <a:ext cx="7543800" cy="2385268"/>
          </a:xfrm>
          <a:prstGeom prst="rect">
            <a:avLst/>
          </a:prstGeom>
        </p:spPr>
        <p:txBody>
          <a:bodyPr wrap="square">
            <a:spAutoFit/>
          </a:bodyPr>
          <a:lstStyle/>
          <a:p>
            <a:pPr marL="285750" indent="-285750">
              <a:spcBef>
                <a:spcPts val="576"/>
              </a:spcBef>
              <a:buFont typeface="Arial" panose="020B0604020202020204" pitchFamily="34" charset="0"/>
              <a:buChar char="•"/>
            </a:pPr>
            <a:r>
              <a:rPr lang="en-US" b="0" i="0" dirty="0">
                <a:solidFill>
                  <a:srgbClr val="434343"/>
                </a:solidFill>
                <a:effectLst/>
                <a:latin typeface="Barlow" panose="00000500000000000000" pitchFamily="2" charset="0"/>
              </a:rPr>
              <a:t>D&amp;O insurance will not prevent claims from occurring; however, it does mitigate the high costs associated with defending claims. Lawsuits and potential claims may originate with vendors, donors, competitors, employees, government regulators or others.</a:t>
            </a:r>
          </a:p>
          <a:p>
            <a:pPr marL="285750" indent="-285750">
              <a:spcBef>
                <a:spcPts val="576"/>
              </a:spcBef>
              <a:buFont typeface="Arial" panose="020B0604020202020204" pitchFamily="34" charset="0"/>
              <a:buChar char="•"/>
            </a:pPr>
            <a:r>
              <a:rPr lang="en-US" b="0" i="0" dirty="0">
                <a:solidFill>
                  <a:srgbClr val="434343"/>
                </a:solidFill>
                <a:effectLst/>
                <a:latin typeface="Barlow" panose="00000500000000000000" pitchFamily="2" charset="0"/>
              </a:rPr>
              <a:t>D&amp;O insurance policies are common and necessary to cover the actions and decisions of board directors and officers. D&amp;O insurance policies offer coverage for defense costs, settlements, judgments arising from lawsuits and wrongful allegations brought against the nonprofit.</a:t>
            </a:r>
            <a:endParaRPr lang="en-US" dirty="0">
              <a:solidFill>
                <a:schemeClr val="tx2"/>
              </a:solidFill>
              <a:latin typeface="Cambria" panose="02040503050406030204" pitchFamily="18" charset="0"/>
            </a:endParaRPr>
          </a:p>
        </p:txBody>
      </p:sp>
    </p:spTree>
    <p:extLst>
      <p:ext uri="{BB962C8B-B14F-4D97-AF65-F5344CB8AC3E}">
        <p14:creationId xmlns:p14="http://schemas.microsoft.com/office/powerpoint/2010/main" val="132742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fontScale="90000"/>
          </a:bodyPr>
          <a:lstStyle/>
          <a:p>
            <a:r>
              <a:rPr lang="en-US" dirty="0">
                <a:solidFill>
                  <a:schemeClr val="tx2"/>
                </a:solidFill>
                <a:effectLst>
                  <a:outerShdw blurRad="38100" dist="38100" dir="2700000" algn="tl">
                    <a:srgbClr val="000000">
                      <a:alpha val="43137"/>
                    </a:srgbClr>
                  </a:outerShdw>
                </a:effectLst>
                <a:latin typeface="Cambria" panose="02040503050406030204" pitchFamily="18" charset="0"/>
              </a:rPr>
              <a:t>What Issues Place Directors and Officers at Risk of a D&amp;O Claim </a:t>
            </a:r>
            <a:endParaRPr lang="en-US" dirty="0">
              <a:solidFill>
                <a:schemeClr val="tx2"/>
              </a:solidFill>
            </a:endParaRPr>
          </a:p>
        </p:txBody>
      </p:sp>
      <p:sp>
        <p:nvSpPr>
          <p:cNvPr id="3" name="Content Placeholder 2"/>
          <p:cNvSpPr>
            <a:spLocks noGrp="1"/>
          </p:cNvSpPr>
          <p:nvPr>
            <p:ph idx="4294967295"/>
          </p:nvPr>
        </p:nvSpPr>
        <p:spPr>
          <a:xfrm>
            <a:off x="457200" y="1600200"/>
            <a:ext cx="8229600" cy="4525963"/>
          </a:xfrm>
        </p:spPr>
        <p:txBody>
          <a:bodyPr>
            <a:noAutofit/>
          </a:bodyPr>
          <a:lstStyle/>
          <a:p>
            <a:pPr algn="l" fontAlgn="base"/>
            <a:r>
              <a:rPr lang="en-US" sz="2400" b="0" i="0" dirty="0">
                <a:solidFill>
                  <a:schemeClr val="accent1">
                    <a:lumMod val="75000"/>
                  </a:schemeClr>
                </a:solidFill>
                <a:effectLst/>
              </a:rPr>
              <a:t>As </a:t>
            </a:r>
            <a:r>
              <a:rPr lang="en-US" sz="2400" dirty="0">
                <a:solidFill>
                  <a:schemeClr val="accent1">
                    <a:lumMod val="75000"/>
                  </a:schemeClr>
                </a:solidFill>
              </a:rPr>
              <a:t>Directors and Officers on a nonprofit board, you </a:t>
            </a:r>
            <a:r>
              <a:rPr lang="en-US" sz="2400" b="0" i="0" dirty="0">
                <a:solidFill>
                  <a:schemeClr val="accent1">
                    <a:lumMod val="75000"/>
                  </a:schemeClr>
                </a:solidFill>
                <a:effectLst/>
              </a:rPr>
              <a:t>agree to accept the multitude of duties and responsibilities that come with the position. Such as setting the organizations policies and procedures which can open the door for allegations Board directors also deal with any major complaints or claims against the nonprofit.</a:t>
            </a:r>
          </a:p>
          <a:p>
            <a:pPr algn="l" fontAlgn="base"/>
            <a:r>
              <a:rPr lang="en-US" sz="2400" b="0" i="0" dirty="0">
                <a:solidFill>
                  <a:schemeClr val="accent1">
                    <a:lumMod val="75000"/>
                  </a:schemeClr>
                </a:solidFill>
                <a:effectLst/>
              </a:rPr>
              <a:t>Nonprofit organizations may receive complaints or allegations because of how they handle public relations, fundraising, budgeting and setting human resources policies.</a:t>
            </a:r>
          </a:p>
          <a:p>
            <a:pPr algn="l" fontAlgn="base"/>
            <a:r>
              <a:rPr lang="en-US" sz="2400" b="0" i="0" dirty="0">
                <a:solidFill>
                  <a:schemeClr val="accent1">
                    <a:lumMod val="75000"/>
                  </a:schemeClr>
                </a:solidFill>
                <a:effectLst/>
              </a:rPr>
              <a:t>Boards of directors have the broad responsibility of overseeing all programs and services of the nonprofit, which makes them liable for all essential operations of the organization.</a:t>
            </a: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7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fontScale="90000"/>
          </a:bodyPr>
          <a:lstStyle/>
          <a:p>
            <a:r>
              <a:rPr lang="en-US" b="0" i="0" dirty="0">
                <a:solidFill>
                  <a:srgbClr val="194F7D"/>
                </a:solidFill>
                <a:effectLst/>
                <a:latin typeface="Barlow" panose="00000500000000000000" pitchFamily="2" charset="0"/>
              </a:rPr>
              <a:t>Counting the Cost of Not Purchasing D&amp;O Insurance</a:t>
            </a:r>
            <a:br>
              <a:rPr lang="en-US" b="0" i="0" dirty="0">
                <a:solidFill>
                  <a:srgbClr val="194F7D"/>
                </a:solidFill>
                <a:effectLst/>
                <a:latin typeface="Barlow" panose="00000500000000000000" pitchFamily="2" charset="0"/>
              </a:rPr>
            </a:br>
            <a:endParaRPr lang="en-US" dirty="0">
              <a:solidFill>
                <a:schemeClr val="tx2"/>
              </a:solidFill>
            </a:endParaRPr>
          </a:p>
        </p:txBody>
      </p:sp>
      <p:sp>
        <p:nvSpPr>
          <p:cNvPr id="3" name="Content Placeholder 2"/>
          <p:cNvSpPr>
            <a:spLocks noGrp="1"/>
          </p:cNvSpPr>
          <p:nvPr>
            <p:ph idx="4294967295"/>
          </p:nvPr>
        </p:nvSpPr>
        <p:spPr>
          <a:xfrm>
            <a:off x="0" y="1600200"/>
            <a:ext cx="8229600" cy="4525963"/>
          </a:xfrm>
        </p:spPr>
        <p:txBody>
          <a:bodyPr>
            <a:normAutofit/>
          </a:bodyPr>
          <a:lstStyle/>
          <a:p>
            <a:pPr lvl="1">
              <a:spcBef>
                <a:spcPts val="1200"/>
              </a:spcBef>
              <a:buFont typeface="Wingdings" panose="05000000000000000000" pitchFamily="2" charset="2"/>
              <a:buChar char="Ø"/>
            </a:pPr>
            <a:r>
              <a:rPr lang="en-US" sz="2400" b="0" i="0" dirty="0">
                <a:solidFill>
                  <a:schemeClr val="accent1">
                    <a:lumMod val="75000"/>
                  </a:schemeClr>
                </a:solidFill>
                <a:effectLst/>
              </a:rPr>
              <a:t>When someone chooses to make an allegation against a director or officer of a nonprofit organization, or against the organization itself, they don’t typically consider the size of the organization or whether it can afford potential damages</a:t>
            </a:r>
            <a:r>
              <a:rPr lang="en-US" sz="1600" b="0" i="0" dirty="0">
                <a:solidFill>
                  <a:srgbClr val="434343"/>
                </a:solidFill>
                <a:effectLst/>
                <a:latin typeface="Barlow" panose="00000500000000000000" pitchFamily="2" charset="0"/>
              </a:rPr>
              <a:t>. </a:t>
            </a:r>
            <a:endParaRPr lang="en-US" sz="2400" dirty="0">
              <a:solidFill>
                <a:schemeClr val="tx2"/>
              </a:solidFill>
              <a:latin typeface="Cambria" panose="02040503050406030204" pitchFamily="18" charset="0"/>
            </a:endParaRPr>
          </a:p>
          <a:p>
            <a:pPr lvl="1">
              <a:spcBef>
                <a:spcPts val="1200"/>
              </a:spcBef>
              <a:buFont typeface="Wingdings" panose="05000000000000000000" pitchFamily="2" charset="2"/>
              <a:buChar char="Ø"/>
            </a:pPr>
            <a:r>
              <a:rPr lang="en-US" sz="2400" dirty="0">
                <a:solidFill>
                  <a:schemeClr val="tx2"/>
                </a:solidFill>
                <a:latin typeface="Cambria" panose="02040503050406030204" pitchFamily="18" charset="0"/>
              </a:rPr>
              <a:t>Damages can be sizeable, and can easily exceed the net worth of many directors and officers</a:t>
            </a:r>
          </a:p>
          <a:p>
            <a:pPr lvl="1">
              <a:spcBef>
                <a:spcPts val="1200"/>
              </a:spcBef>
              <a:buFont typeface="Wingdings" panose="05000000000000000000" pitchFamily="2" charset="2"/>
              <a:buChar char="Ø"/>
            </a:pPr>
            <a:r>
              <a:rPr lang="en-US" sz="2400" b="0" i="0" dirty="0">
                <a:solidFill>
                  <a:schemeClr val="accent1">
                    <a:lumMod val="75000"/>
                  </a:schemeClr>
                </a:solidFill>
                <a:effectLst/>
              </a:rPr>
              <a:t>The litigiousness of our environment makes it necessary for nonprofit organizations of all sizes to secure D&amp;O insurance.</a:t>
            </a:r>
            <a:endParaRPr lang="en-US" sz="2400" dirty="0">
              <a:solidFill>
                <a:schemeClr val="accent1">
                  <a:lumMod val="75000"/>
                </a:schemeClr>
              </a:solidFill>
            </a:endParaRPr>
          </a:p>
        </p:txBody>
      </p:sp>
      <p:cxnSp>
        <p:nvCxnSpPr>
          <p:cNvPr id="4" name="Straight Connector 3"/>
          <p:cNvCxnSpPr/>
          <p:nvPr/>
        </p:nvCxnSpPr>
        <p:spPr>
          <a:xfrm>
            <a:off x="685800" y="1397976"/>
            <a:ext cx="77724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093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C5E25AD0E7C5C64D85FD3CA1BBC8EBCC" ma:contentTypeVersion="7" ma:contentTypeDescription="Create a new document." ma:contentTypeScope="" ma:versionID="52b2f3e56709a22990060cd2ca903c56">
  <xsd:schema xmlns:xsd="http://www.w3.org/2001/XMLSchema" xmlns:xs="http://www.w3.org/2001/XMLSchema" xmlns:p="http://schemas.microsoft.com/office/2006/metadata/properties" xmlns:ns2="0c031f60-908f-4064-98fc-7849b5d7f0f2" targetNamespace="http://schemas.microsoft.com/office/2006/metadata/properties" ma:root="true" ma:fieldsID="503ab421f40b7eb43b36dddba2436ad9" ns2:_="">
    <xsd:import namespace="0c031f60-908f-4064-98fc-7849b5d7f0f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31f60-908f-4064-98fc-7849b5d7f0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7DE720-96A8-4DC8-BE79-6401A2CF5E9C}">
  <ds:schemaRefs>
    <ds:schemaRef ds:uri="http://schemas.microsoft.com/sharepoint/v3/contenttype/forms"/>
  </ds:schemaRefs>
</ds:datastoreItem>
</file>

<file path=customXml/itemProps2.xml><?xml version="1.0" encoding="utf-8"?>
<ds:datastoreItem xmlns:ds="http://schemas.openxmlformats.org/officeDocument/2006/customXml" ds:itemID="{2006D63B-AFF8-4D7D-8BA7-8174E0734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31f60-908f-4064-98fc-7849b5d7f0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009A84-F4C2-430F-A842-9CF8BD0C1B25}">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4218</TotalTime>
  <Words>850</Words>
  <Application>Microsoft Office PowerPoint</Application>
  <PresentationFormat>On-screen Show (4:3)</PresentationFormat>
  <Paragraphs>73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Barlow</vt:lpstr>
      <vt:lpstr>Calibri</vt:lpstr>
      <vt:lpstr>Cambria</vt:lpstr>
      <vt:lpstr>Wingdings</vt:lpstr>
      <vt:lpstr>Office Theme</vt:lpstr>
      <vt:lpstr>  Role of Directors and Officers</vt:lpstr>
      <vt:lpstr>Agenda</vt:lpstr>
      <vt:lpstr>Directors &amp; Officers Liability </vt:lpstr>
      <vt:lpstr>Risk-Specific Policy Terms</vt:lpstr>
      <vt:lpstr>Which Nonprofits Need D&amp;O*</vt:lpstr>
      <vt:lpstr>The Importance of D&amp;O Insurance for Nonprofit Boards</vt:lpstr>
      <vt:lpstr>Does D&amp;O Insurance Protect Nonprofit Directors</vt:lpstr>
      <vt:lpstr>What Issues Place Directors and Officers at Risk of a D&amp;O Claim </vt:lpstr>
      <vt:lpstr>Counting the Cost of Not Purchasing D&amp;O Insurance </vt:lpstr>
      <vt:lpstr>D&amp;O Common Claims Examples</vt:lpstr>
      <vt:lpstr>Summary of Benefits of Directors and Officers Liability Insurance</vt:lpstr>
      <vt:lpstr>Questions and Answers</vt:lpstr>
    </vt:vector>
  </TitlesOfParts>
  <Company>The Cincinnati Insurance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Liability &amp; Surety</dc:title>
  <dc:creator>Aumann, Greg</dc:creator>
  <cp:lastModifiedBy>Young, Dion</cp:lastModifiedBy>
  <cp:revision>241</cp:revision>
  <cp:lastPrinted>2018-01-22T14:08:32Z</cp:lastPrinted>
  <dcterms:created xsi:type="dcterms:W3CDTF">2014-04-17T12:16:36Z</dcterms:created>
  <dcterms:modified xsi:type="dcterms:W3CDTF">2024-04-19T04:19:45Z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0x010100C5E25AD0E7C5C64D85FD3CA1BBC8EBCC</vt:lpwstr>
  </property>
  <property fmtid="{D5CDD505-2E9C-101B-9397-08002B2CF9AE}" pid="3" name="Order">
    <vt:r8>1300</vt:r8>
  </property>
</Properties>
</file>