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78" r:id="rId3"/>
    <p:sldId id="288" r:id="rId4"/>
    <p:sldId id="285" r:id="rId5"/>
    <p:sldId id="289" r:id="rId6"/>
    <p:sldId id="257" r:id="rId7"/>
    <p:sldId id="279" r:id="rId8"/>
    <p:sldId id="272" r:id="rId9"/>
    <p:sldId id="284" r:id="rId10"/>
    <p:sldId id="282" r:id="rId11"/>
    <p:sldId id="259" r:id="rId12"/>
    <p:sldId id="280" r:id="rId13"/>
    <p:sldId id="293" r:id="rId14"/>
    <p:sldId id="268" r:id="rId15"/>
    <p:sldId id="274" r:id="rId16"/>
    <p:sldId id="275" r:id="rId17"/>
  </p:sldIdLst>
  <p:sldSz cx="18288000" cy="10287000"/>
  <p:notesSz cx="6950075" cy="9236075"/>
  <p:embeddedFontLst>
    <p:embeddedFont>
      <p:font typeface="Gill Sans" panose="020B0604020202020204" charset="0"/>
      <p:regular r:id="rId19"/>
      <p:bold r:id="rId20"/>
    </p:embeddedFont>
    <p:embeddedFont>
      <p:font typeface="Montserrat Classic" panose="020B0604020202020204" charset="0"/>
      <p:regular r:id="rId21"/>
    </p:embeddedFont>
    <p:embeddedFont>
      <p:font typeface="Montserrat Classic Bold" panose="020B0604020202020204" charset="0"/>
      <p:regular r:id="rId22"/>
    </p:embeddedFont>
    <p:embeddedFont>
      <p:font typeface="Poppins Ultra-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957"/>
    <a:srgbClr val="065DAA"/>
    <a:srgbClr val="A5D6E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22" autoAdjust="0"/>
  </p:normalViewPr>
  <p:slideViewPr>
    <p:cSldViewPr>
      <p:cViewPr varScale="1">
        <p:scale>
          <a:sx n="60" d="100"/>
          <a:sy n="60" d="100"/>
        </p:scale>
        <p:origin x="81" y="2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831BAA6-BB0F-45DF-BFF2-8A80E8D1F478}" type="datetimeFigureOut">
              <a:rPr lang="en-US" smtClean="0"/>
              <a:t>4/19/2024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28A55AA-145A-4930-81A4-F4EB12B40840}" type="slidenum">
              <a:rPr lang="en-US" smtClean="0"/>
              <a:t>‹#›</a:t>
            </a:fld>
            <a:endParaRPr lang="en-US"/>
          </a:p>
        </p:txBody>
      </p:sp>
    </p:spTree>
    <p:extLst>
      <p:ext uri="{BB962C8B-B14F-4D97-AF65-F5344CB8AC3E}">
        <p14:creationId xmlns:p14="http://schemas.microsoft.com/office/powerpoint/2010/main" val="133153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A55AA-145A-4930-81A4-F4EB12B40840}" type="slidenum">
              <a:rPr lang="en-US" smtClean="0"/>
              <a:t>7</a:t>
            </a:fld>
            <a:endParaRPr lang="en-US"/>
          </a:p>
        </p:txBody>
      </p:sp>
    </p:spTree>
    <p:extLst>
      <p:ext uri="{BB962C8B-B14F-4D97-AF65-F5344CB8AC3E}">
        <p14:creationId xmlns:p14="http://schemas.microsoft.com/office/powerpoint/2010/main" val="196728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pngall.com/statistics-png/download/7840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D2C0B079-D247-1464-C01C-4ACF247DD13B}"/>
              </a:ext>
            </a:extLst>
          </p:cNvPr>
          <p:cNvGrpSpPr/>
          <p:nvPr/>
        </p:nvGrpSpPr>
        <p:grpSpPr>
          <a:xfrm>
            <a:off x="6451878" y="-152911"/>
            <a:ext cx="7524215" cy="6537243"/>
            <a:chOff x="-122714" y="0"/>
            <a:chExt cx="935514" cy="812800"/>
          </a:xfrm>
          <a:solidFill>
            <a:schemeClr val="bg1"/>
          </a:solidFill>
        </p:grpSpPr>
        <p:sp>
          <p:nvSpPr>
            <p:cNvPr id="25" name="Freeform 3">
              <a:extLst>
                <a:ext uri="{FF2B5EF4-FFF2-40B4-BE49-F238E27FC236}">
                  <a16:creationId xmlns:a16="http://schemas.microsoft.com/office/drawing/2014/main" id="{4E70EFDF-8844-58F5-6216-BFE4E16EB8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a:p>
          </p:txBody>
        </p:sp>
        <p:sp>
          <p:nvSpPr>
            <p:cNvPr id="26" name="TextBox 4">
              <a:extLst>
                <a:ext uri="{FF2B5EF4-FFF2-40B4-BE49-F238E27FC236}">
                  <a16:creationId xmlns:a16="http://schemas.microsoft.com/office/drawing/2014/main" id="{D8266CA6-00D7-E14B-1AD3-D48B2069374B}"/>
                </a:ext>
              </a:extLst>
            </p:cNvPr>
            <p:cNvSpPr txBox="1"/>
            <p:nvPr/>
          </p:nvSpPr>
          <p:spPr>
            <a:xfrm>
              <a:off x="-122714" y="57150"/>
              <a:ext cx="660400" cy="698500"/>
            </a:xfrm>
            <a:prstGeom prst="rect">
              <a:avLst/>
            </a:prstGeom>
            <a:grpFill/>
          </p:spPr>
          <p:txBody>
            <a:bodyPr lIns="50800" tIns="50800" rIns="50800" bIns="50800" rtlCol="0" anchor="ctr"/>
            <a:lstStyle/>
            <a:p>
              <a:pPr algn="ctr">
                <a:lnSpc>
                  <a:spcPts val="2940"/>
                </a:lnSpc>
              </a:pPr>
              <a:endParaRPr/>
            </a:p>
          </p:txBody>
        </p:sp>
      </p:grpSp>
      <p:sp>
        <p:nvSpPr>
          <p:cNvPr id="2" name="TextBox 2"/>
          <p:cNvSpPr txBox="1"/>
          <p:nvPr/>
        </p:nvSpPr>
        <p:spPr>
          <a:xfrm>
            <a:off x="9829440" y="2227809"/>
            <a:ext cx="6208733" cy="2077492"/>
          </a:xfrm>
          <a:prstGeom prst="rect">
            <a:avLst/>
          </a:prstGeom>
        </p:spPr>
        <p:txBody>
          <a:bodyPr wrap="square" lIns="0" tIns="0" rIns="0" bIns="0" rtlCol="0" anchor="t">
            <a:spAutoFit/>
          </a:bodyPr>
          <a:lstStyle/>
          <a:p>
            <a:pPr algn="ctr">
              <a:lnSpc>
                <a:spcPts val="8057"/>
              </a:lnSpc>
            </a:pPr>
            <a:r>
              <a:rPr lang="en-US" sz="8800" dirty="0">
                <a:solidFill>
                  <a:srgbClr val="E21D37"/>
                </a:solidFill>
                <a:latin typeface="Montserrat Classic Bold"/>
              </a:rPr>
              <a:t>THE REDI </a:t>
            </a:r>
          </a:p>
          <a:p>
            <a:pPr algn="ctr">
              <a:lnSpc>
                <a:spcPts val="8057"/>
              </a:lnSpc>
            </a:pPr>
            <a:r>
              <a:rPr lang="en-US" sz="8800" dirty="0">
                <a:solidFill>
                  <a:srgbClr val="E21D37"/>
                </a:solidFill>
                <a:latin typeface="Montserrat Classic Bold"/>
              </a:rPr>
              <a:t>PROGRAM</a:t>
            </a:r>
          </a:p>
        </p:txBody>
      </p:sp>
      <p:grpSp>
        <p:nvGrpSpPr>
          <p:cNvPr id="3" name="Group 3"/>
          <p:cNvGrpSpPr/>
          <p:nvPr/>
        </p:nvGrpSpPr>
        <p:grpSpPr>
          <a:xfrm>
            <a:off x="2219737" y="1111961"/>
            <a:ext cx="4134097" cy="4134097"/>
            <a:chOff x="0" y="0"/>
            <a:chExt cx="5512130" cy="5512130"/>
          </a:xfrm>
        </p:grpSpPr>
        <p:sp>
          <p:nvSpPr>
            <p:cNvPr id="4" name="Freeform 4"/>
            <p:cNvSpPr/>
            <p:nvPr/>
          </p:nvSpPr>
          <p:spPr>
            <a:xfrm>
              <a:off x="0" y="0"/>
              <a:ext cx="5512130" cy="5512130"/>
            </a:xfrm>
            <a:custGeom>
              <a:avLst/>
              <a:gdLst/>
              <a:ahLst/>
              <a:cxnLst/>
              <a:rect l="l" t="t" r="r" b="b"/>
              <a:pathLst>
                <a:path w="5512130" h="5512130">
                  <a:moveTo>
                    <a:pt x="0" y="0"/>
                  </a:moveTo>
                  <a:lnTo>
                    <a:pt x="5512130" y="0"/>
                  </a:lnTo>
                  <a:lnTo>
                    <a:pt x="5512130" y="5512130"/>
                  </a:lnTo>
                  <a:lnTo>
                    <a:pt x="0" y="5512130"/>
                  </a:lnTo>
                  <a:lnTo>
                    <a:pt x="0" y="0"/>
                  </a:lnTo>
                  <a:close/>
                </a:path>
              </a:pathLst>
            </a:custGeom>
            <a:blipFill>
              <a:blip r:embed="rId2"/>
              <a:stretch>
                <a:fillRect l="-4493" t="-4503" r="-3972" b="-3553"/>
              </a:stretch>
            </a:blipFill>
          </p:spPr>
          <p:txBody>
            <a:bodyPr/>
            <a:lstStyle/>
            <a:p>
              <a:endParaRPr lang="en-US"/>
            </a:p>
          </p:txBody>
        </p:sp>
        <p:grpSp>
          <p:nvGrpSpPr>
            <p:cNvPr id="5" name="Group 5"/>
            <p:cNvGrpSpPr/>
            <p:nvPr/>
          </p:nvGrpSpPr>
          <p:grpSpPr>
            <a:xfrm>
              <a:off x="405824" y="526650"/>
              <a:ext cx="4831207" cy="4455234"/>
              <a:chOff x="0" y="0"/>
              <a:chExt cx="878011" cy="809682"/>
            </a:xfrm>
          </p:grpSpPr>
          <p:sp>
            <p:nvSpPr>
              <p:cNvPr id="6" name="Freeform 6"/>
              <p:cNvSpPr/>
              <p:nvPr/>
            </p:nvSpPr>
            <p:spPr>
              <a:xfrm>
                <a:off x="0" y="0"/>
                <a:ext cx="878011" cy="809682"/>
              </a:xfrm>
              <a:custGeom>
                <a:avLst/>
                <a:gdLst/>
                <a:ahLst/>
                <a:cxnLst/>
                <a:rect l="l" t="t" r="r" b="b"/>
                <a:pathLst>
                  <a:path w="878011" h="809682">
                    <a:moveTo>
                      <a:pt x="38460" y="0"/>
                    </a:moveTo>
                    <a:lnTo>
                      <a:pt x="839551" y="0"/>
                    </a:lnTo>
                    <a:cubicBezTo>
                      <a:pt x="860792" y="0"/>
                      <a:pt x="878011" y="17219"/>
                      <a:pt x="878011" y="38460"/>
                    </a:cubicBezTo>
                    <a:lnTo>
                      <a:pt x="878011" y="771223"/>
                    </a:lnTo>
                    <a:cubicBezTo>
                      <a:pt x="878011" y="792463"/>
                      <a:pt x="860792" y="809682"/>
                      <a:pt x="839551" y="809682"/>
                    </a:cubicBezTo>
                    <a:lnTo>
                      <a:pt x="38460" y="809682"/>
                    </a:lnTo>
                    <a:cubicBezTo>
                      <a:pt x="28259" y="809682"/>
                      <a:pt x="18477" y="805630"/>
                      <a:pt x="11265" y="798418"/>
                    </a:cubicBezTo>
                    <a:cubicBezTo>
                      <a:pt x="4052" y="791205"/>
                      <a:pt x="0" y="781423"/>
                      <a:pt x="0" y="771223"/>
                    </a:cubicBezTo>
                    <a:lnTo>
                      <a:pt x="0" y="38460"/>
                    </a:lnTo>
                    <a:cubicBezTo>
                      <a:pt x="0" y="17219"/>
                      <a:pt x="17219" y="0"/>
                      <a:pt x="38460" y="0"/>
                    </a:cubicBezTo>
                    <a:close/>
                  </a:path>
                </a:pathLst>
              </a:custGeom>
              <a:solidFill>
                <a:srgbClr val="FFFFFF"/>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1191"/>
                  </a:lnSpc>
                </a:pPr>
                <a:endParaRPr/>
              </a:p>
            </p:txBody>
          </p:sp>
        </p:grpSp>
        <p:sp>
          <p:nvSpPr>
            <p:cNvPr id="8" name="Freeform 8"/>
            <p:cNvSpPr/>
            <p:nvPr/>
          </p:nvSpPr>
          <p:spPr>
            <a:xfrm>
              <a:off x="548532" y="369445"/>
              <a:ext cx="3519549" cy="2555863"/>
            </a:xfrm>
            <a:custGeom>
              <a:avLst/>
              <a:gdLst/>
              <a:ahLst/>
              <a:cxnLst/>
              <a:rect l="l" t="t" r="r" b="b"/>
              <a:pathLst>
                <a:path w="3519549" h="2555863">
                  <a:moveTo>
                    <a:pt x="0" y="0"/>
                  </a:moveTo>
                  <a:lnTo>
                    <a:pt x="3519549" y="0"/>
                  </a:lnTo>
                  <a:lnTo>
                    <a:pt x="3519549" y="2555862"/>
                  </a:lnTo>
                  <a:lnTo>
                    <a:pt x="0" y="2555862"/>
                  </a:lnTo>
                  <a:lnTo>
                    <a:pt x="0" y="0"/>
                  </a:lnTo>
                  <a:close/>
                </a:path>
              </a:pathLst>
            </a:custGeom>
            <a:blipFill>
              <a:blip r:embed="rId3"/>
              <a:stretch>
                <a:fillRect l="-2887" t="-21453" r="-4283" b="-26126"/>
              </a:stretch>
            </a:blipFill>
          </p:spPr>
          <p:txBody>
            <a:bodyPr/>
            <a:lstStyle/>
            <a:p>
              <a:endParaRPr lang="en-US"/>
            </a:p>
          </p:txBody>
        </p:sp>
        <p:sp>
          <p:nvSpPr>
            <p:cNvPr id="9" name="Freeform 9"/>
            <p:cNvSpPr/>
            <p:nvPr/>
          </p:nvSpPr>
          <p:spPr>
            <a:xfrm>
              <a:off x="548532" y="2934610"/>
              <a:ext cx="4688499" cy="1877887"/>
            </a:xfrm>
            <a:custGeom>
              <a:avLst/>
              <a:gdLst/>
              <a:ahLst/>
              <a:cxnLst/>
              <a:rect l="l" t="t" r="r" b="b"/>
              <a:pathLst>
                <a:path w="4688499" h="1877887">
                  <a:moveTo>
                    <a:pt x="0" y="0"/>
                  </a:moveTo>
                  <a:lnTo>
                    <a:pt x="4688499" y="0"/>
                  </a:lnTo>
                  <a:lnTo>
                    <a:pt x="4688499" y="1877887"/>
                  </a:lnTo>
                  <a:lnTo>
                    <a:pt x="0" y="1877887"/>
                  </a:lnTo>
                  <a:lnTo>
                    <a:pt x="0" y="0"/>
                  </a:lnTo>
                  <a:close/>
                </a:path>
              </a:pathLst>
            </a:custGeom>
            <a:blipFill>
              <a:blip r:embed="rId4"/>
              <a:stretch>
                <a:fillRect l="-55544" t="-12080" r="-2318" b="-4139"/>
              </a:stretch>
            </a:blipFill>
          </p:spPr>
          <p:txBody>
            <a:bodyPr/>
            <a:lstStyle/>
            <a:p>
              <a:endParaRPr lang="en-US"/>
            </a:p>
          </p:txBody>
        </p:sp>
      </p:grpSp>
      <p:grpSp>
        <p:nvGrpSpPr>
          <p:cNvPr id="10" name="Group 10"/>
          <p:cNvGrpSpPr/>
          <p:nvPr/>
        </p:nvGrpSpPr>
        <p:grpSpPr>
          <a:xfrm>
            <a:off x="-1003655" y="189746"/>
            <a:ext cx="13646320" cy="601904"/>
            <a:chOff x="0" y="0"/>
            <a:chExt cx="3594093" cy="158526"/>
          </a:xfrm>
        </p:grpSpPr>
        <p:sp>
          <p:nvSpPr>
            <p:cNvPr id="11" name="Freeform 11"/>
            <p:cNvSpPr/>
            <p:nvPr/>
          </p:nvSpPr>
          <p:spPr>
            <a:xfrm>
              <a:off x="0" y="0"/>
              <a:ext cx="3594093" cy="158526"/>
            </a:xfrm>
            <a:custGeom>
              <a:avLst/>
              <a:gdLst/>
              <a:ahLst/>
              <a:cxnLst/>
              <a:rect l="l" t="t" r="r" b="b"/>
              <a:pathLst>
                <a:path w="3594093" h="158526">
                  <a:moveTo>
                    <a:pt x="203200" y="0"/>
                  </a:moveTo>
                  <a:lnTo>
                    <a:pt x="3594093" y="0"/>
                  </a:lnTo>
                  <a:lnTo>
                    <a:pt x="3390893" y="158526"/>
                  </a:lnTo>
                  <a:lnTo>
                    <a:pt x="0" y="158526"/>
                  </a:lnTo>
                  <a:lnTo>
                    <a:pt x="203200" y="0"/>
                  </a:lnTo>
                  <a:close/>
                </a:path>
              </a:pathLst>
            </a:custGeom>
            <a:solidFill>
              <a:srgbClr val="065DAA"/>
            </a:solidFill>
          </p:spPr>
          <p:txBody>
            <a:bodyPr/>
            <a:lstStyle/>
            <a:p>
              <a:endParaRPr lang="en-US"/>
            </a:p>
          </p:txBody>
        </p:sp>
        <p:sp>
          <p:nvSpPr>
            <p:cNvPr id="12" name="TextBox 12"/>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grpSp>
        <p:nvGrpSpPr>
          <p:cNvPr id="13" name="Group 13"/>
          <p:cNvGrpSpPr/>
          <p:nvPr/>
        </p:nvGrpSpPr>
        <p:grpSpPr>
          <a:xfrm rot="-10518078">
            <a:off x="-3793851" y="8617212"/>
            <a:ext cx="19863271" cy="2775531"/>
            <a:chOff x="0" y="0"/>
            <a:chExt cx="5231479" cy="731004"/>
          </a:xfrm>
        </p:grpSpPr>
        <p:sp>
          <p:nvSpPr>
            <p:cNvPr id="14" name="Freeform 14"/>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5" name="TextBox 1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281558">
            <a:off x="-944131" y="9323730"/>
            <a:ext cx="19863271" cy="2269057"/>
            <a:chOff x="0" y="0"/>
            <a:chExt cx="5231479" cy="597612"/>
          </a:xfrm>
        </p:grpSpPr>
        <p:sp>
          <p:nvSpPr>
            <p:cNvPr id="17" name="Freeform 17"/>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8" name="TextBox 1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a:off x="3554009" y="5693036"/>
            <a:ext cx="4137672" cy="2392261"/>
          </a:xfrm>
          <a:custGeom>
            <a:avLst/>
            <a:gdLst/>
            <a:ahLst/>
            <a:cxnLst/>
            <a:rect l="l" t="t" r="r" b="b"/>
            <a:pathLst>
              <a:path w="4137672" h="2392261">
                <a:moveTo>
                  <a:pt x="0" y="0"/>
                </a:moveTo>
                <a:lnTo>
                  <a:pt x="4137672" y="0"/>
                </a:lnTo>
                <a:lnTo>
                  <a:pt x="4137672" y="2392261"/>
                </a:lnTo>
                <a:lnTo>
                  <a:pt x="0" y="2392261"/>
                </a:lnTo>
                <a:lnTo>
                  <a:pt x="0" y="0"/>
                </a:lnTo>
                <a:close/>
              </a:path>
            </a:pathLst>
          </a:custGeom>
          <a:blipFill>
            <a:blip r:embed="rId5"/>
            <a:stretch>
              <a:fillRect/>
            </a:stretch>
          </a:blipFill>
        </p:spPr>
        <p:txBody>
          <a:bodyPr/>
          <a:lstStyle/>
          <a:p>
            <a:endParaRPr lang="en-US"/>
          </a:p>
        </p:txBody>
      </p:sp>
      <p:sp>
        <p:nvSpPr>
          <p:cNvPr id="20" name="TextBox 20"/>
          <p:cNvSpPr txBox="1"/>
          <p:nvPr/>
        </p:nvSpPr>
        <p:spPr>
          <a:xfrm>
            <a:off x="6565848" y="4293150"/>
            <a:ext cx="12153635" cy="763799"/>
          </a:xfrm>
          <a:prstGeom prst="rect">
            <a:avLst/>
          </a:prstGeom>
        </p:spPr>
        <p:txBody>
          <a:bodyPr lIns="0" tIns="0" rIns="0" bIns="0" rtlCol="0" anchor="t">
            <a:spAutoFit/>
          </a:bodyPr>
          <a:lstStyle/>
          <a:p>
            <a:pPr algn="ctr">
              <a:lnSpc>
                <a:spcPts val="6718"/>
              </a:lnSpc>
              <a:spcBef>
                <a:spcPct val="0"/>
              </a:spcBef>
            </a:pPr>
            <a:r>
              <a:rPr lang="en-US" sz="4799" dirty="0">
                <a:solidFill>
                  <a:srgbClr val="ED1B2E"/>
                </a:solidFill>
                <a:latin typeface="Montserrat Classic"/>
              </a:rPr>
              <a:t>Presented by:</a:t>
            </a:r>
          </a:p>
        </p:txBody>
      </p:sp>
      <p:grpSp>
        <p:nvGrpSpPr>
          <p:cNvPr id="21" name="Group 21"/>
          <p:cNvGrpSpPr/>
          <p:nvPr/>
        </p:nvGrpSpPr>
        <p:grpSpPr>
          <a:xfrm>
            <a:off x="9144001" y="5856484"/>
            <a:ext cx="4327948" cy="2079229"/>
            <a:chOff x="0" y="0"/>
            <a:chExt cx="5770597" cy="2772306"/>
          </a:xfrm>
        </p:grpSpPr>
        <p:sp>
          <p:nvSpPr>
            <p:cNvPr id="22" name="Freeform 22"/>
            <p:cNvSpPr/>
            <p:nvPr/>
          </p:nvSpPr>
          <p:spPr>
            <a:xfrm>
              <a:off x="0" y="0"/>
              <a:ext cx="3488465" cy="1772475"/>
            </a:xfrm>
            <a:custGeom>
              <a:avLst/>
              <a:gdLst/>
              <a:ahLst/>
              <a:cxnLst/>
              <a:rect l="l" t="t" r="r" b="b"/>
              <a:pathLst>
                <a:path w="3488465" h="1772475">
                  <a:moveTo>
                    <a:pt x="0" y="0"/>
                  </a:moveTo>
                  <a:lnTo>
                    <a:pt x="3488465" y="0"/>
                  </a:lnTo>
                  <a:lnTo>
                    <a:pt x="3488465" y="1772475"/>
                  </a:lnTo>
                  <a:lnTo>
                    <a:pt x="0" y="1772475"/>
                  </a:lnTo>
                  <a:lnTo>
                    <a:pt x="0" y="0"/>
                  </a:lnTo>
                  <a:close/>
                </a:path>
              </a:pathLst>
            </a:custGeom>
            <a:blipFill>
              <a:blip r:embed="rId6"/>
              <a:stretch>
                <a:fillRect l="-7800" r="-239927"/>
              </a:stretch>
            </a:blipFill>
          </p:spPr>
          <p:txBody>
            <a:bodyPr/>
            <a:lstStyle/>
            <a:p>
              <a:endParaRPr lang="en-US"/>
            </a:p>
          </p:txBody>
        </p:sp>
        <p:sp>
          <p:nvSpPr>
            <p:cNvPr id="23" name="Freeform 23"/>
            <p:cNvSpPr/>
            <p:nvPr/>
          </p:nvSpPr>
          <p:spPr>
            <a:xfrm>
              <a:off x="0" y="1533768"/>
              <a:ext cx="5770597" cy="1238537"/>
            </a:xfrm>
            <a:custGeom>
              <a:avLst/>
              <a:gdLst/>
              <a:ahLst/>
              <a:cxnLst/>
              <a:rect l="l" t="t" r="r" b="b"/>
              <a:pathLst>
                <a:path w="5770597" h="1238537">
                  <a:moveTo>
                    <a:pt x="0" y="0"/>
                  </a:moveTo>
                  <a:lnTo>
                    <a:pt x="5770597" y="0"/>
                  </a:lnTo>
                  <a:lnTo>
                    <a:pt x="5770597" y="1238538"/>
                  </a:lnTo>
                  <a:lnTo>
                    <a:pt x="0" y="1238538"/>
                  </a:lnTo>
                  <a:lnTo>
                    <a:pt x="0" y="0"/>
                  </a:lnTo>
                  <a:close/>
                </a:path>
              </a:pathLst>
            </a:custGeom>
            <a:blipFill>
              <a:blip r:embed="rId6"/>
              <a:stretch>
                <a:fillRect l="-46886"/>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281558">
            <a:off x="-944131" y="9323730"/>
            <a:ext cx="19863271" cy="2269057"/>
            <a:chOff x="0" y="0"/>
            <a:chExt cx="5231479" cy="597612"/>
          </a:xfrm>
        </p:grpSpPr>
        <p:sp>
          <p:nvSpPr>
            <p:cNvPr id="6" name="Freeform 6"/>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
            <a:extLst>
              <a:ext uri="{FF2B5EF4-FFF2-40B4-BE49-F238E27FC236}">
                <a16:creationId xmlns:a16="http://schemas.microsoft.com/office/drawing/2014/main" id="{C9E9848C-9AA2-7EC8-291F-2BD4768C5B14}"/>
              </a:ext>
            </a:extLst>
          </p:cNvPr>
          <p:cNvGrpSpPr/>
          <p:nvPr/>
        </p:nvGrpSpPr>
        <p:grpSpPr>
          <a:xfrm rot="10518078" flipH="1">
            <a:off x="578630" y="533749"/>
            <a:ext cx="19863271" cy="1772871"/>
            <a:chOff x="0" y="0"/>
            <a:chExt cx="5231479" cy="731004"/>
          </a:xfrm>
        </p:grpSpPr>
        <p:sp>
          <p:nvSpPr>
            <p:cNvPr id="23" name="Freeform 3">
              <a:extLst>
                <a:ext uri="{FF2B5EF4-FFF2-40B4-BE49-F238E27FC236}">
                  <a16:creationId xmlns:a16="http://schemas.microsoft.com/office/drawing/2014/main" id="{BBE4CAA3-1025-8CB6-DFDB-E89A83DCED09}"/>
                </a:ext>
              </a:extLst>
            </p:cNvPr>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24" name="TextBox 4">
              <a:extLst>
                <a:ext uri="{FF2B5EF4-FFF2-40B4-BE49-F238E27FC236}">
                  <a16:creationId xmlns:a16="http://schemas.microsoft.com/office/drawing/2014/main" id="{A3518377-C3D1-A25A-8886-8E304C917DBB}"/>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03655" y="189746"/>
            <a:ext cx="13646320" cy="1143754"/>
            <a:chOff x="0" y="0"/>
            <a:chExt cx="3594093" cy="173557"/>
          </a:xfrm>
        </p:grpSpPr>
        <p:sp>
          <p:nvSpPr>
            <p:cNvPr id="9" name="Freeform 9"/>
            <p:cNvSpPr/>
            <p:nvPr/>
          </p:nvSpPr>
          <p:spPr>
            <a:xfrm>
              <a:off x="0" y="0"/>
              <a:ext cx="3594093" cy="173557"/>
            </a:xfrm>
            <a:custGeom>
              <a:avLst/>
              <a:gdLst/>
              <a:ahLst/>
              <a:cxnLst/>
              <a:rect l="l" t="t" r="r" b="b"/>
              <a:pathLst>
                <a:path w="3594093" h="173557">
                  <a:moveTo>
                    <a:pt x="203200" y="0"/>
                  </a:moveTo>
                  <a:lnTo>
                    <a:pt x="3594093" y="0"/>
                  </a:lnTo>
                  <a:lnTo>
                    <a:pt x="3390893" y="173557"/>
                  </a:lnTo>
                  <a:lnTo>
                    <a:pt x="0" y="173557"/>
                  </a:lnTo>
                  <a:lnTo>
                    <a:pt x="203200" y="0"/>
                  </a:lnTo>
                  <a:close/>
                </a:path>
              </a:pathLst>
            </a:custGeom>
            <a:solidFill>
              <a:srgbClr val="065DAA"/>
            </a:solidFill>
          </p:spPr>
          <p:txBody>
            <a:bodyPr/>
            <a:lstStyle/>
            <a:p>
              <a:endParaRPr lang="en-US"/>
            </a:p>
          </p:txBody>
        </p:sp>
        <p:sp>
          <p:nvSpPr>
            <p:cNvPr id="10" name="TextBox 10"/>
            <p:cNvSpPr txBox="1"/>
            <p:nvPr/>
          </p:nvSpPr>
          <p:spPr>
            <a:xfrm>
              <a:off x="101600" y="-57150"/>
              <a:ext cx="609600" cy="666750"/>
            </a:xfrm>
            <a:prstGeom prst="rect">
              <a:avLst/>
            </a:prstGeom>
          </p:spPr>
          <p:txBody>
            <a:bodyPr lIns="50800" tIns="50800" rIns="50800" bIns="50800" rtlCol="0" anchor="ctr"/>
            <a:lstStyle/>
            <a:p>
              <a:pPr algn="ctr">
                <a:lnSpc>
                  <a:spcPts val="3920"/>
                </a:lnSpc>
                <a:spcBef>
                  <a:spcPct val="0"/>
                </a:spcBef>
              </a:pPr>
              <a:endParaRPr/>
            </a:p>
          </p:txBody>
        </p:sp>
      </p:grpSp>
      <p:sp>
        <p:nvSpPr>
          <p:cNvPr id="11" name="TextBox 10">
            <a:extLst>
              <a:ext uri="{FF2B5EF4-FFF2-40B4-BE49-F238E27FC236}">
                <a16:creationId xmlns:a16="http://schemas.microsoft.com/office/drawing/2014/main" id="{B32E5BFF-14E9-9013-50FB-347C00BC3C55}"/>
              </a:ext>
            </a:extLst>
          </p:cNvPr>
          <p:cNvSpPr txBox="1"/>
          <p:nvPr/>
        </p:nvSpPr>
        <p:spPr>
          <a:xfrm>
            <a:off x="838200" y="273905"/>
            <a:ext cx="10134600" cy="830997"/>
          </a:xfrm>
          <a:prstGeom prst="rect">
            <a:avLst/>
          </a:prstGeom>
          <a:noFill/>
        </p:spPr>
        <p:txBody>
          <a:bodyPr wrap="square">
            <a:spAutoFit/>
          </a:bodyPr>
          <a:lstStyle/>
          <a:p>
            <a:pPr>
              <a:spcBef>
                <a:spcPts val="1000"/>
              </a:spcBef>
              <a:buClr>
                <a:schemeClr val="dk1"/>
              </a:buClr>
              <a:buSzPts val="1100"/>
            </a:pPr>
            <a:r>
              <a:rPr lang="en-US" sz="4800" b="1" dirty="0">
                <a:solidFill>
                  <a:schemeClr val="bg1"/>
                </a:solidFill>
              </a:rPr>
              <a:t>Provider-Conducted Assessments</a:t>
            </a:r>
          </a:p>
        </p:txBody>
      </p:sp>
      <p:sp>
        <p:nvSpPr>
          <p:cNvPr id="13" name="TextBox 12">
            <a:extLst>
              <a:ext uri="{FF2B5EF4-FFF2-40B4-BE49-F238E27FC236}">
                <a16:creationId xmlns:a16="http://schemas.microsoft.com/office/drawing/2014/main" id="{0EA838EA-7616-C307-6E01-B54170B6E765}"/>
              </a:ext>
            </a:extLst>
          </p:cNvPr>
          <p:cNvSpPr txBox="1"/>
          <p:nvPr/>
        </p:nvSpPr>
        <p:spPr>
          <a:xfrm>
            <a:off x="1291304" y="1485902"/>
            <a:ext cx="16310896" cy="8479244"/>
          </a:xfrm>
          <a:prstGeom prst="rect">
            <a:avLst/>
          </a:prstGeom>
          <a:noFill/>
        </p:spPr>
        <p:txBody>
          <a:bodyPr wrap="square">
            <a:spAutoFit/>
          </a:bodyPr>
          <a:lstStyle/>
          <a:p>
            <a:pPr marL="457189" indent="-355591">
              <a:spcBef>
                <a:spcPts val="1000"/>
              </a:spcBef>
              <a:buSzPts val="2000"/>
              <a:buChar char="•"/>
            </a:pPr>
            <a:endParaRPr lang="en-US" sz="3800" dirty="0"/>
          </a:p>
          <a:p>
            <a:pPr marL="457189" indent="-355591">
              <a:spcBef>
                <a:spcPts val="1000"/>
              </a:spcBef>
              <a:buSzPts val="2000"/>
              <a:buChar char="•"/>
            </a:pPr>
            <a:endParaRPr lang="en-US" sz="3200" dirty="0"/>
          </a:p>
          <a:p>
            <a:pPr marL="457189" indent="-355591">
              <a:spcBef>
                <a:spcPts val="1000"/>
              </a:spcBef>
              <a:buSzPts val="2000"/>
              <a:buChar char="•"/>
            </a:pPr>
            <a:endParaRPr lang="en-US" sz="3200" dirty="0"/>
          </a:p>
          <a:p>
            <a:pPr marL="457189" indent="-355591">
              <a:spcBef>
                <a:spcPts val="1000"/>
              </a:spcBef>
              <a:buSzPts val="2000"/>
              <a:buChar char="•"/>
            </a:pPr>
            <a:r>
              <a:rPr lang="en-US" sz="3200" b="1" dirty="0"/>
              <a:t>The assessment process includes an extensive intake interview to gather information on interests and needs, interest testing, customer service assessment and aptitude, reading and math levels, criminal background checks, and cash handling skills.  </a:t>
            </a:r>
          </a:p>
          <a:p>
            <a:pPr marL="457189" indent="-355591">
              <a:spcBef>
                <a:spcPts val="1000"/>
              </a:spcBef>
              <a:buSzPts val="2000"/>
              <a:buChar char="•"/>
            </a:pPr>
            <a:r>
              <a:rPr lang="en-US" sz="3200" b="1" dirty="0"/>
              <a:t>Meet physical requirements - bending, twisting, reaching, lifting 25-35 lbs., squatting, standing for 6-8 hours, climbing a ladder, reaching overhead, etc.</a:t>
            </a:r>
          </a:p>
          <a:p>
            <a:pPr marL="457189" indent="-355591">
              <a:spcBef>
                <a:spcPts val="1000"/>
              </a:spcBef>
              <a:buSzPts val="2000"/>
              <a:buChar char="•"/>
            </a:pPr>
            <a:r>
              <a:rPr lang="en-US" sz="3200" b="1" dirty="0"/>
              <a:t>Soft skills such as interpersonal relationship skills, motivation, willingness to work, attendance, and punctuality.</a:t>
            </a:r>
          </a:p>
          <a:p>
            <a:pPr marL="457189" indent="-355591">
              <a:spcBef>
                <a:spcPts val="1000"/>
              </a:spcBef>
              <a:buSzPts val="2000"/>
              <a:buChar char="•"/>
            </a:pPr>
            <a:r>
              <a:rPr lang="en-US" sz="3200" b="1" dirty="0"/>
              <a:t>Appropriate behaviors/manners in the workplace as well as professional environments.</a:t>
            </a:r>
          </a:p>
          <a:p>
            <a:pPr marL="457189" indent="-355591">
              <a:spcBef>
                <a:spcPts val="1000"/>
              </a:spcBef>
              <a:buSzPts val="2000"/>
              <a:buChar char="•"/>
            </a:pPr>
            <a:r>
              <a:rPr lang="en-US" sz="3200" b="1" dirty="0"/>
              <a:t>There is no job carving available for this program.</a:t>
            </a:r>
          </a:p>
          <a:p>
            <a:pPr>
              <a:spcBef>
                <a:spcPts val="1000"/>
              </a:spcBef>
              <a:buClr>
                <a:schemeClr val="dk1"/>
              </a:buClr>
              <a:buSzPts val="1100"/>
            </a:pPr>
            <a:endParaRPr lang="en-US" sz="4000" b="1" dirty="0"/>
          </a:p>
          <a:p>
            <a:pPr>
              <a:spcBef>
                <a:spcPts val="1000"/>
              </a:spcBef>
            </a:pPr>
            <a:endParaRPr lang="en-US" sz="4000" dirty="0"/>
          </a:p>
        </p:txBody>
      </p:sp>
    </p:spTree>
    <p:extLst>
      <p:ext uri="{BB962C8B-B14F-4D97-AF65-F5344CB8AC3E}">
        <p14:creationId xmlns:p14="http://schemas.microsoft.com/office/powerpoint/2010/main" val="34185296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518078">
            <a:off x="-3793851" y="8617212"/>
            <a:ext cx="19863271" cy="2775531"/>
            <a:chOff x="0" y="0"/>
            <a:chExt cx="5231479" cy="731004"/>
          </a:xfrm>
        </p:grpSpPr>
        <p:sp>
          <p:nvSpPr>
            <p:cNvPr id="3" name="Freeform 3"/>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81558">
            <a:off x="-944131" y="9323730"/>
            <a:ext cx="19863271" cy="2269057"/>
            <a:chOff x="0" y="0"/>
            <a:chExt cx="5231479" cy="597612"/>
          </a:xfrm>
        </p:grpSpPr>
        <p:sp>
          <p:nvSpPr>
            <p:cNvPr id="6" name="Freeform 6"/>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1939499" y="3534593"/>
            <a:ext cx="5723707" cy="5723707"/>
            <a:chOff x="0" y="0"/>
            <a:chExt cx="6350000" cy="6350000"/>
          </a:xfrm>
        </p:grpSpPr>
        <p:sp>
          <p:nvSpPr>
            <p:cNvPr id="9" name="Freeform 9"/>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blipFill>
              <a:blip r:embed="rId2"/>
              <a:stretch>
                <a:fillRect l="-6725" r="-26607"/>
              </a:stretch>
            </a:blipFill>
          </p:spPr>
          <p:txBody>
            <a:bodyPr/>
            <a:lstStyle/>
            <a:p>
              <a:endParaRPr lang="en-US"/>
            </a:p>
          </p:txBody>
        </p:sp>
        <p:sp>
          <p:nvSpPr>
            <p:cNvPr id="10" name="Freeform 10"/>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D9D9D9"/>
            </a:solidFill>
          </p:spPr>
          <p:txBody>
            <a:bodyPr/>
            <a:lstStyle/>
            <a:p>
              <a:endParaRPr lang="en-US"/>
            </a:p>
          </p:txBody>
        </p:sp>
      </p:grpSp>
      <p:sp>
        <p:nvSpPr>
          <p:cNvPr id="11" name="TextBox 11"/>
          <p:cNvSpPr txBox="1"/>
          <p:nvPr/>
        </p:nvSpPr>
        <p:spPr>
          <a:xfrm>
            <a:off x="666575" y="952500"/>
            <a:ext cx="12343796" cy="820866"/>
          </a:xfrm>
          <a:prstGeom prst="rect">
            <a:avLst/>
          </a:prstGeom>
        </p:spPr>
        <p:txBody>
          <a:bodyPr wrap="square" lIns="0" tIns="0" rIns="0" bIns="0" rtlCol="0" anchor="t">
            <a:spAutoFit/>
          </a:bodyPr>
          <a:lstStyle/>
          <a:p>
            <a:pPr>
              <a:lnSpc>
                <a:spcPts val="7513"/>
              </a:lnSpc>
            </a:pPr>
            <a:endParaRPr lang="en-US" sz="3999" dirty="0">
              <a:solidFill>
                <a:srgbClr val="000000"/>
              </a:solidFill>
              <a:latin typeface="Montserrat Classic"/>
            </a:endParaRPr>
          </a:p>
        </p:txBody>
      </p:sp>
      <p:grpSp>
        <p:nvGrpSpPr>
          <p:cNvPr id="18" name="Group 8">
            <a:extLst>
              <a:ext uri="{FF2B5EF4-FFF2-40B4-BE49-F238E27FC236}">
                <a16:creationId xmlns:a16="http://schemas.microsoft.com/office/drawing/2014/main" id="{E60A821C-76F8-B325-929D-6F18F83BB881}"/>
              </a:ext>
            </a:extLst>
          </p:cNvPr>
          <p:cNvGrpSpPr/>
          <p:nvPr/>
        </p:nvGrpSpPr>
        <p:grpSpPr>
          <a:xfrm>
            <a:off x="-1003655" y="-38100"/>
            <a:ext cx="13646320" cy="1178984"/>
            <a:chOff x="0" y="0"/>
            <a:chExt cx="3594093" cy="182462"/>
          </a:xfrm>
        </p:grpSpPr>
        <p:sp>
          <p:nvSpPr>
            <p:cNvPr id="19" name="Freeform 9">
              <a:extLst>
                <a:ext uri="{FF2B5EF4-FFF2-40B4-BE49-F238E27FC236}">
                  <a16:creationId xmlns:a16="http://schemas.microsoft.com/office/drawing/2014/main" id="{5EA45FF7-E8E7-DC92-F9C6-863F386B4670}"/>
                </a:ext>
              </a:extLst>
            </p:cNvPr>
            <p:cNvSpPr/>
            <p:nvPr/>
          </p:nvSpPr>
          <p:spPr>
            <a:xfrm>
              <a:off x="0" y="0"/>
              <a:ext cx="3594093" cy="182462"/>
            </a:xfrm>
            <a:custGeom>
              <a:avLst/>
              <a:gdLst/>
              <a:ahLst/>
              <a:cxnLst/>
              <a:rect l="l" t="t" r="r" b="b"/>
              <a:pathLst>
                <a:path w="3594093" h="182462">
                  <a:moveTo>
                    <a:pt x="203200" y="0"/>
                  </a:moveTo>
                  <a:lnTo>
                    <a:pt x="3594093" y="0"/>
                  </a:lnTo>
                  <a:lnTo>
                    <a:pt x="3390893" y="182462"/>
                  </a:lnTo>
                  <a:lnTo>
                    <a:pt x="0" y="182462"/>
                  </a:lnTo>
                  <a:lnTo>
                    <a:pt x="203200" y="0"/>
                  </a:lnTo>
                  <a:close/>
                </a:path>
              </a:pathLst>
            </a:custGeom>
            <a:solidFill>
              <a:srgbClr val="065DAA"/>
            </a:solidFill>
          </p:spPr>
          <p:txBody>
            <a:bodyPr/>
            <a:lstStyle/>
            <a:p>
              <a:endParaRPr lang="en-US"/>
            </a:p>
          </p:txBody>
        </p:sp>
        <p:sp>
          <p:nvSpPr>
            <p:cNvPr id="20" name="TextBox 10">
              <a:extLst>
                <a:ext uri="{FF2B5EF4-FFF2-40B4-BE49-F238E27FC236}">
                  <a16:creationId xmlns:a16="http://schemas.microsoft.com/office/drawing/2014/main" id="{13327A2D-6072-E683-DBA1-09298C5C66BC}"/>
                </a:ext>
              </a:extLst>
            </p:cNvPr>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sp>
        <p:nvSpPr>
          <p:cNvPr id="21" name="TextBox 15">
            <a:extLst>
              <a:ext uri="{FF2B5EF4-FFF2-40B4-BE49-F238E27FC236}">
                <a16:creationId xmlns:a16="http://schemas.microsoft.com/office/drawing/2014/main" id="{05E7BE1A-C418-A047-EC9A-17AE71726382}"/>
              </a:ext>
            </a:extLst>
          </p:cNvPr>
          <p:cNvSpPr txBox="1"/>
          <p:nvPr/>
        </p:nvSpPr>
        <p:spPr>
          <a:xfrm>
            <a:off x="866348" y="183443"/>
            <a:ext cx="8353853" cy="755656"/>
          </a:xfrm>
          <a:prstGeom prst="rect">
            <a:avLst/>
          </a:prstGeom>
        </p:spPr>
        <p:txBody>
          <a:bodyPr lIns="0" tIns="0" rIns="0" bIns="0" rtlCol="0" anchor="t">
            <a:spAutoFit/>
          </a:bodyPr>
          <a:lstStyle/>
          <a:p>
            <a:pPr>
              <a:lnSpc>
                <a:spcPts val="6439"/>
              </a:lnSpc>
            </a:pPr>
            <a:r>
              <a:rPr lang="en-US" sz="4800" b="1" dirty="0">
                <a:solidFill>
                  <a:schemeClr val="lt1"/>
                </a:solidFill>
                <a:latin typeface="Gill Sans"/>
                <a:cs typeface="Gill Sans"/>
              </a:rPr>
              <a:t>Education and Training</a:t>
            </a:r>
          </a:p>
        </p:txBody>
      </p:sp>
      <p:sp>
        <p:nvSpPr>
          <p:cNvPr id="13" name="TextBox 12">
            <a:extLst>
              <a:ext uri="{FF2B5EF4-FFF2-40B4-BE49-F238E27FC236}">
                <a16:creationId xmlns:a16="http://schemas.microsoft.com/office/drawing/2014/main" id="{77A35835-32F9-E5F9-7E9A-9A417FE306A8}"/>
              </a:ext>
            </a:extLst>
          </p:cNvPr>
          <p:cNvSpPr txBox="1"/>
          <p:nvPr/>
        </p:nvSpPr>
        <p:spPr>
          <a:xfrm>
            <a:off x="1696682" y="1258146"/>
            <a:ext cx="14879512" cy="6314549"/>
          </a:xfrm>
          <a:prstGeom prst="rect">
            <a:avLst/>
          </a:prstGeom>
          <a:noFill/>
        </p:spPr>
        <p:txBody>
          <a:bodyPr wrap="square">
            <a:spAutoFit/>
          </a:bodyPr>
          <a:lstStyle/>
          <a:p>
            <a:pPr>
              <a:spcBef>
                <a:spcPts val="1000"/>
              </a:spcBef>
            </a:pPr>
            <a:r>
              <a:rPr lang="en-US" sz="3600" b="1" dirty="0"/>
              <a:t>Opportunity for REDI externs to attain retail-specific hard skills training is conducted through in-person training supported by provider staff and Walgreens.  </a:t>
            </a:r>
          </a:p>
          <a:p>
            <a:pPr marL="457189" indent="-368291">
              <a:spcBef>
                <a:spcPts val="1000"/>
              </a:spcBef>
              <a:buSzPts val="2200"/>
              <a:buChar char="•"/>
            </a:pPr>
            <a:r>
              <a:rPr lang="en-US" sz="2400" dirty="0"/>
              <a:t>Training Overview</a:t>
            </a:r>
          </a:p>
          <a:p>
            <a:pPr marL="457189" indent="-355591">
              <a:buSzPts val="2000"/>
              <a:buChar char="•"/>
            </a:pPr>
            <a:r>
              <a:rPr lang="en-US" sz="2400" dirty="0"/>
              <a:t>Review Walgreens Expectations and Policies</a:t>
            </a:r>
          </a:p>
          <a:p>
            <a:pPr marL="457189" indent="-355591">
              <a:buSzPts val="2000"/>
              <a:buChar char="•"/>
            </a:pPr>
            <a:r>
              <a:rPr lang="en-US" sz="2400" dirty="0"/>
              <a:t>Store Tour</a:t>
            </a:r>
          </a:p>
          <a:p>
            <a:pPr marL="457189" indent="-355591">
              <a:buSzPts val="2000"/>
              <a:buChar char="•"/>
            </a:pPr>
            <a:r>
              <a:rPr lang="en-US" sz="2400" dirty="0"/>
              <a:t>Assigned Internal Employee Support</a:t>
            </a:r>
          </a:p>
          <a:p>
            <a:pPr marL="457189" indent="-355591">
              <a:buSzPts val="2000"/>
              <a:buChar char="•"/>
            </a:pPr>
            <a:r>
              <a:rPr lang="en-US" sz="2400" dirty="0"/>
              <a:t>Customer Service</a:t>
            </a:r>
          </a:p>
          <a:p>
            <a:pPr marL="457189" indent="-355591">
              <a:buSzPts val="2000"/>
              <a:buChar char="•"/>
            </a:pPr>
            <a:r>
              <a:rPr lang="en-US" sz="2400" dirty="0"/>
              <a:t>Cash Register</a:t>
            </a:r>
          </a:p>
          <a:p>
            <a:pPr marL="457189" indent="-355591">
              <a:buSzPts val="2000"/>
              <a:buChar char="•"/>
            </a:pPr>
            <a:r>
              <a:rPr lang="en-US" sz="2400" dirty="0"/>
              <a:t>Stocking/Facing</a:t>
            </a:r>
          </a:p>
          <a:p>
            <a:pPr marL="457189" indent="-355591">
              <a:buSzPts val="2000"/>
              <a:buChar char="•"/>
            </a:pPr>
            <a:r>
              <a:rPr lang="en-US" sz="2400" dirty="0"/>
              <a:t>Warehouse Truck Day</a:t>
            </a:r>
          </a:p>
          <a:p>
            <a:pPr marL="457189" indent="-355591">
              <a:buSzPts val="2000"/>
              <a:buChar char="•"/>
            </a:pPr>
            <a:r>
              <a:rPr lang="en-US" sz="2400" dirty="0"/>
              <a:t>Merchandising</a:t>
            </a:r>
          </a:p>
          <a:p>
            <a:pPr marL="457189" indent="-355591">
              <a:buSzPts val="2000"/>
              <a:buChar char="•"/>
            </a:pPr>
            <a:r>
              <a:rPr lang="en-US" sz="2400" dirty="0"/>
              <a:t>Mylars</a:t>
            </a:r>
          </a:p>
          <a:p>
            <a:pPr marL="457189" indent="-355591">
              <a:buSzPts val="2000"/>
              <a:buChar char="•"/>
            </a:pPr>
            <a:r>
              <a:rPr lang="en-US" sz="2400" dirty="0"/>
              <a:t>Store Operations</a:t>
            </a:r>
          </a:p>
          <a:p>
            <a:pPr marL="457189" indent="-355591">
              <a:buSzPts val="2000"/>
              <a:buChar char="•"/>
            </a:pPr>
            <a:r>
              <a:rPr lang="en-US" sz="2400" dirty="0"/>
              <a:t>Multi-tasking</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E2BD4CA-FAD3-8CC7-347B-3049BAF25A80}"/>
              </a:ext>
            </a:extLst>
          </p:cNvPr>
          <p:cNvGrpSpPr/>
          <p:nvPr/>
        </p:nvGrpSpPr>
        <p:grpSpPr>
          <a:xfrm rot="10518078" flipH="1">
            <a:off x="-875165" y="488509"/>
            <a:ext cx="19863271" cy="1772871"/>
            <a:chOff x="0" y="0"/>
            <a:chExt cx="5231479" cy="731004"/>
          </a:xfrm>
        </p:grpSpPr>
        <p:sp>
          <p:nvSpPr>
            <p:cNvPr id="3" name="Freeform 3">
              <a:extLst>
                <a:ext uri="{FF2B5EF4-FFF2-40B4-BE49-F238E27FC236}">
                  <a16:creationId xmlns:a16="http://schemas.microsoft.com/office/drawing/2014/main" id="{E2C557D2-37FF-2B1C-9579-BA0A4A7A18BC}"/>
                </a:ext>
              </a:extLst>
            </p:cNvPr>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dirty="0"/>
            </a:p>
          </p:txBody>
        </p:sp>
        <p:sp>
          <p:nvSpPr>
            <p:cNvPr id="4" name="TextBox 4">
              <a:extLst>
                <a:ext uri="{FF2B5EF4-FFF2-40B4-BE49-F238E27FC236}">
                  <a16:creationId xmlns:a16="http://schemas.microsoft.com/office/drawing/2014/main" id="{6E651B91-E8CB-701E-8109-877CDB3B8B4F}"/>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4">
            <a:extLst>
              <a:ext uri="{FF2B5EF4-FFF2-40B4-BE49-F238E27FC236}">
                <a16:creationId xmlns:a16="http://schemas.microsoft.com/office/drawing/2014/main" id="{D8A97590-5EC6-250A-ECEF-5205328B04DB}"/>
              </a:ext>
            </a:extLst>
          </p:cNvPr>
          <p:cNvSpPr txBox="1"/>
          <p:nvPr/>
        </p:nvSpPr>
        <p:spPr>
          <a:xfrm>
            <a:off x="3628459" y="1866900"/>
            <a:ext cx="10286999" cy="7309693"/>
          </a:xfrm>
          <a:prstGeom prst="rect">
            <a:avLst/>
          </a:prstGeom>
          <a:solidFill>
            <a:schemeClr val="bg1">
              <a:lumMod val="85000"/>
            </a:schemeClr>
          </a:solidFill>
        </p:spPr>
        <p:txBody>
          <a:bodyPr wrap="square">
            <a:spAutoFit/>
          </a:bodyPr>
          <a:lstStyle/>
          <a:p>
            <a:pPr>
              <a:spcBef>
                <a:spcPts val="1000"/>
              </a:spcBef>
            </a:pPr>
            <a:r>
              <a:rPr lang="en-US" sz="2800" b="1" dirty="0"/>
              <a:t>This training will consist of a series 11 of instructor-led modules delivered by CADS and First Step staff:</a:t>
            </a:r>
          </a:p>
          <a:p>
            <a:pPr marL="457189" indent="-355591">
              <a:spcBef>
                <a:spcPts val="600"/>
              </a:spcBef>
              <a:spcAft>
                <a:spcPts val="600"/>
              </a:spcAft>
              <a:buSzPts val="2000"/>
              <a:buChar char="•"/>
            </a:pPr>
            <a:r>
              <a:rPr lang="en-US" sz="2800" dirty="0"/>
              <a:t>Initiating Discussions with Coworkers and Supervisors</a:t>
            </a:r>
          </a:p>
          <a:p>
            <a:pPr marL="457189" indent="-355591">
              <a:spcBef>
                <a:spcPts val="600"/>
              </a:spcBef>
              <a:spcAft>
                <a:spcPts val="600"/>
              </a:spcAft>
              <a:buSzPts val="2000"/>
              <a:buChar char="•"/>
            </a:pPr>
            <a:r>
              <a:rPr lang="en-US" sz="2800" dirty="0"/>
              <a:t>Interpreting Facial and Body Expressions</a:t>
            </a:r>
          </a:p>
          <a:p>
            <a:pPr marL="457189" indent="-355591">
              <a:spcBef>
                <a:spcPts val="600"/>
              </a:spcBef>
              <a:spcAft>
                <a:spcPts val="600"/>
              </a:spcAft>
              <a:buSzPts val="2000"/>
              <a:buChar char="•"/>
            </a:pPr>
            <a:r>
              <a:rPr lang="en-US" sz="2800" dirty="0"/>
              <a:t>Monitoring Your Voice at Work</a:t>
            </a:r>
          </a:p>
          <a:p>
            <a:pPr marL="457189" indent="-355591">
              <a:spcBef>
                <a:spcPts val="600"/>
              </a:spcBef>
              <a:spcAft>
                <a:spcPts val="600"/>
              </a:spcAft>
              <a:buSzPts val="2000"/>
              <a:buChar char="•"/>
            </a:pPr>
            <a:r>
              <a:rPr lang="en-US" sz="2800" dirty="0"/>
              <a:t> Self-maintenance and Appropriateness</a:t>
            </a:r>
          </a:p>
          <a:p>
            <a:pPr marL="457189" indent="-355591">
              <a:spcBef>
                <a:spcPts val="600"/>
              </a:spcBef>
              <a:spcAft>
                <a:spcPts val="600"/>
              </a:spcAft>
              <a:buSzPts val="2000"/>
              <a:buChar char="•"/>
            </a:pPr>
            <a:r>
              <a:rPr lang="en-US" sz="2800" dirty="0"/>
              <a:t>Maintaining Self Control</a:t>
            </a:r>
          </a:p>
          <a:p>
            <a:pPr marL="457189" indent="-355591">
              <a:spcBef>
                <a:spcPts val="600"/>
              </a:spcBef>
              <a:spcAft>
                <a:spcPts val="600"/>
              </a:spcAft>
              <a:buSzPts val="2000"/>
              <a:buChar char="•"/>
            </a:pPr>
            <a:r>
              <a:rPr lang="en-US" sz="2800" dirty="0"/>
              <a:t>Handling Inappropriate Behavior</a:t>
            </a:r>
          </a:p>
          <a:p>
            <a:pPr marL="457189" indent="-355591">
              <a:spcBef>
                <a:spcPts val="600"/>
              </a:spcBef>
              <a:spcAft>
                <a:spcPts val="600"/>
              </a:spcAft>
              <a:buSzPts val="2000"/>
              <a:buChar char="•"/>
            </a:pPr>
            <a:r>
              <a:rPr lang="en-US" sz="2800" dirty="0"/>
              <a:t>Getting Along with Your Coworkers</a:t>
            </a:r>
          </a:p>
          <a:p>
            <a:pPr marL="457189" indent="-355591">
              <a:spcBef>
                <a:spcPts val="600"/>
              </a:spcBef>
              <a:spcAft>
                <a:spcPts val="600"/>
              </a:spcAft>
              <a:buSzPts val="2000"/>
              <a:buChar char="•"/>
            </a:pPr>
            <a:r>
              <a:rPr lang="en-US" sz="2800" dirty="0"/>
              <a:t>Being a Team Player</a:t>
            </a:r>
          </a:p>
          <a:p>
            <a:pPr marL="457189" indent="-355591">
              <a:spcBef>
                <a:spcPts val="600"/>
              </a:spcBef>
              <a:spcAft>
                <a:spcPts val="600"/>
              </a:spcAft>
              <a:buSzPts val="2000"/>
              <a:buChar char="•"/>
            </a:pPr>
            <a:r>
              <a:rPr lang="en-US" sz="2800" dirty="0"/>
              <a:t>Following Directions</a:t>
            </a:r>
          </a:p>
          <a:p>
            <a:pPr marL="457189" indent="-355591">
              <a:spcBef>
                <a:spcPts val="600"/>
              </a:spcBef>
              <a:spcAft>
                <a:spcPts val="600"/>
              </a:spcAft>
              <a:buSzPts val="2000"/>
              <a:buChar char="•"/>
            </a:pPr>
            <a:r>
              <a:rPr lang="en-US" sz="2800" dirty="0"/>
              <a:t>Communicating Needs to Supervisors and Coworkers</a:t>
            </a:r>
          </a:p>
          <a:p>
            <a:pPr marL="457189" indent="-355591">
              <a:spcBef>
                <a:spcPts val="600"/>
              </a:spcBef>
              <a:spcAft>
                <a:spcPts val="600"/>
              </a:spcAft>
              <a:buSzPts val="2000"/>
              <a:buChar char="•"/>
            </a:pPr>
            <a:r>
              <a:rPr lang="en-US" sz="2800" dirty="0"/>
              <a:t>Responding to Positive and Constructive Feedback</a:t>
            </a:r>
          </a:p>
        </p:txBody>
      </p:sp>
      <p:sp>
        <p:nvSpPr>
          <p:cNvPr id="6" name="Freeform 6"/>
          <p:cNvSpPr/>
          <p:nvPr/>
        </p:nvSpPr>
        <p:spPr>
          <a:xfrm rot="21318442">
            <a:off x="-1159676" y="9228807"/>
            <a:ext cx="19863271" cy="2269057"/>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7ED957"/>
          </a:solidFill>
        </p:spPr>
        <p:txBody>
          <a:bodyPr/>
          <a:lstStyle/>
          <a:p>
            <a:endParaRPr lang="en-US"/>
          </a:p>
        </p:txBody>
      </p:sp>
      <p:grpSp>
        <p:nvGrpSpPr>
          <p:cNvPr id="8" name="Group 8"/>
          <p:cNvGrpSpPr/>
          <p:nvPr/>
        </p:nvGrpSpPr>
        <p:grpSpPr>
          <a:xfrm rot="246773">
            <a:off x="-837372" y="-433624"/>
            <a:ext cx="13646320" cy="5556871"/>
            <a:chOff x="-79541" y="-57150"/>
            <a:chExt cx="3594093" cy="666750"/>
          </a:xfrm>
        </p:grpSpPr>
        <p:sp>
          <p:nvSpPr>
            <p:cNvPr id="9" name="Freeform 9"/>
            <p:cNvSpPr/>
            <p:nvPr/>
          </p:nvSpPr>
          <p:spPr>
            <a:xfrm>
              <a:off x="-79541" y="5971"/>
              <a:ext cx="3594093" cy="173557"/>
            </a:xfrm>
            <a:custGeom>
              <a:avLst/>
              <a:gdLst/>
              <a:ahLst/>
              <a:cxnLst/>
              <a:rect l="l" t="t" r="r" b="b"/>
              <a:pathLst>
                <a:path w="3594093" h="173557">
                  <a:moveTo>
                    <a:pt x="203200" y="0"/>
                  </a:moveTo>
                  <a:lnTo>
                    <a:pt x="3594093" y="0"/>
                  </a:lnTo>
                  <a:lnTo>
                    <a:pt x="3390893" y="173557"/>
                  </a:lnTo>
                  <a:lnTo>
                    <a:pt x="0" y="173557"/>
                  </a:lnTo>
                  <a:lnTo>
                    <a:pt x="203200" y="0"/>
                  </a:lnTo>
                  <a:close/>
                </a:path>
              </a:pathLst>
            </a:custGeom>
            <a:solidFill>
              <a:srgbClr val="065DAA"/>
            </a:solidFill>
          </p:spPr>
          <p:txBody>
            <a:bodyPr/>
            <a:lstStyle/>
            <a:p>
              <a:endParaRPr lang="en-US"/>
            </a:p>
          </p:txBody>
        </p:sp>
        <p:sp>
          <p:nvSpPr>
            <p:cNvPr id="10" name="TextBox 10"/>
            <p:cNvSpPr txBox="1"/>
            <p:nvPr/>
          </p:nvSpPr>
          <p:spPr>
            <a:xfrm>
              <a:off x="101600" y="-57150"/>
              <a:ext cx="609600" cy="666750"/>
            </a:xfrm>
            <a:prstGeom prst="rect">
              <a:avLst/>
            </a:prstGeom>
          </p:spPr>
          <p:txBody>
            <a:bodyPr lIns="50800" tIns="50800" rIns="50800" bIns="50800" rtlCol="0" anchor="ctr"/>
            <a:lstStyle/>
            <a:p>
              <a:pPr algn="ctr">
                <a:lnSpc>
                  <a:spcPts val="3920"/>
                </a:lnSpc>
                <a:spcBef>
                  <a:spcPct val="0"/>
                </a:spcBef>
              </a:pPr>
              <a:endParaRPr/>
            </a:p>
          </p:txBody>
        </p:sp>
      </p:grpSp>
      <p:sp>
        <p:nvSpPr>
          <p:cNvPr id="13" name="TextBox 12">
            <a:extLst>
              <a:ext uri="{FF2B5EF4-FFF2-40B4-BE49-F238E27FC236}">
                <a16:creationId xmlns:a16="http://schemas.microsoft.com/office/drawing/2014/main" id="{D97A4D4D-276A-7DEF-6185-CB514F156E70}"/>
              </a:ext>
            </a:extLst>
          </p:cNvPr>
          <p:cNvSpPr txBox="1"/>
          <p:nvPr/>
        </p:nvSpPr>
        <p:spPr>
          <a:xfrm>
            <a:off x="2165716" y="0"/>
            <a:ext cx="4305300" cy="923330"/>
          </a:xfrm>
          <a:prstGeom prst="rect">
            <a:avLst/>
          </a:prstGeom>
          <a:noFill/>
        </p:spPr>
        <p:txBody>
          <a:bodyPr wrap="square">
            <a:spAutoFit/>
          </a:bodyPr>
          <a:lstStyle/>
          <a:p>
            <a:r>
              <a:rPr lang="en-US" sz="5400" b="1" dirty="0">
                <a:solidFill>
                  <a:schemeClr val="bg1"/>
                </a:solidFill>
              </a:rPr>
              <a:t>SOFT SKILLS</a:t>
            </a:r>
            <a:endParaRPr lang="en-US" sz="5400" b="1" dirty="0">
              <a:solidFill>
                <a:schemeClr val="bg1"/>
              </a:solidFill>
              <a:latin typeface="Gill Sans"/>
              <a:cs typeface="Gill Sans"/>
            </a:endParaRPr>
          </a:p>
        </p:txBody>
      </p:sp>
    </p:spTree>
    <p:extLst>
      <p:ext uri="{BB962C8B-B14F-4D97-AF65-F5344CB8AC3E}">
        <p14:creationId xmlns:p14="http://schemas.microsoft.com/office/powerpoint/2010/main" val="25936304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12061" y="342900"/>
            <a:ext cx="13454726" cy="1189577"/>
            <a:chOff x="0" y="0"/>
            <a:chExt cx="3543632" cy="404862"/>
          </a:xfrm>
        </p:grpSpPr>
        <p:sp>
          <p:nvSpPr>
            <p:cNvPr id="7" name="Freeform 7"/>
            <p:cNvSpPr/>
            <p:nvPr/>
          </p:nvSpPr>
          <p:spPr>
            <a:xfrm>
              <a:off x="0" y="0"/>
              <a:ext cx="3543632" cy="404862"/>
            </a:xfrm>
            <a:custGeom>
              <a:avLst/>
              <a:gdLst/>
              <a:ahLst/>
              <a:cxnLst/>
              <a:rect l="l" t="t" r="r" b="b"/>
              <a:pathLst>
                <a:path w="3543632" h="404862">
                  <a:moveTo>
                    <a:pt x="203200" y="0"/>
                  </a:moveTo>
                  <a:lnTo>
                    <a:pt x="3543632" y="0"/>
                  </a:lnTo>
                  <a:lnTo>
                    <a:pt x="3340432" y="404862"/>
                  </a:lnTo>
                  <a:lnTo>
                    <a:pt x="0" y="404862"/>
                  </a:lnTo>
                  <a:lnTo>
                    <a:pt x="203200" y="0"/>
                  </a:lnTo>
                  <a:close/>
                </a:path>
              </a:pathLst>
            </a:custGeom>
            <a:solidFill>
              <a:srgbClr val="065DAA"/>
            </a:solidFill>
          </p:spPr>
          <p:txBody>
            <a:bodyPr/>
            <a:lstStyle/>
            <a:p>
              <a:endParaRPr lang="en-US"/>
            </a:p>
          </p:txBody>
        </p:sp>
        <p:sp>
          <p:nvSpPr>
            <p:cNvPr id="8" name="TextBox 8"/>
            <p:cNvSpPr txBox="1"/>
            <p:nvPr/>
          </p:nvSpPr>
          <p:spPr>
            <a:xfrm>
              <a:off x="101600" y="-85725"/>
              <a:ext cx="609600" cy="695325"/>
            </a:xfrm>
            <a:prstGeom prst="rect">
              <a:avLst/>
            </a:prstGeom>
          </p:spPr>
          <p:txBody>
            <a:bodyPr lIns="50800" tIns="50800" rIns="50800" bIns="50800" rtlCol="0" anchor="ctr"/>
            <a:lstStyle/>
            <a:p>
              <a:pPr algn="ctr">
                <a:lnSpc>
                  <a:spcPts val="5600"/>
                </a:lnSpc>
                <a:spcBef>
                  <a:spcPct val="0"/>
                </a:spcBef>
              </a:pPr>
              <a:endParaRPr/>
            </a:p>
          </p:txBody>
        </p:sp>
      </p:grpSp>
      <p:grpSp>
        <p:nvGrpSpPr>
          <p:cNvPr id="9" name="Group 9"/>
          <p:cNvGrpSpPr/>
          <p:nvPr/>
        </p:nvGrpSpPr>
        <p:grpSpPr>
          <a:xfrm rot="-10518078">
            <a:off x="-3793851" y="8798074"/>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914400" y="495300"/>
            <a:ext cx="10363201" cy="755656"/>
          </a:xfrm>
          <a:prstGeom prst="rect">
            <a:avLst/>
          </a:prstGeom>
        </p:spPr>
        <p:txBody>
          <a:bodyPr wrap="square" lIns="0" tIns="0" rIns="0" bIns="0" rtlCol="0" anchor="t">
            <a:spAutoFit/>
          </a:bodyPr>
          <a:lstStyle/>
          <a:p>
            <a:pPr>
              <a:lnSpc>
                <a:spcPts val="6439"/>
              </a:lnSpc>
            </a:pPr>
            <a:r>
              <a:rPr lang="en-US" sz="4800" b="1" dirty="0">
                <a:solidFill>
                  <a:schemeClr val="lt1"/>
                </a:solidFill>
                <a:latin typeface="Gill Sans"/>
                <a:cs typeface="Gill Sans"/>
              </a:rPr>
              <a:t>Successful Completion of Program</a:t>
            </a:r>
          </a:p>
        </p:txBody>
      </p:sp>
      <p:sp>
        <p:nvSpPr>
          <p:cNvPr id="3" name="TextBox 2">
            <a:extLst>
              <a:ext uri="{FF2B5EF4-FFF2-40B4-BE49-F238E27FC236}">
                <a16:creationId xmlns:a16="http://schemas.microsoft.com/office/drawing/2014/main" id="{7CEAFBBA-3B84-733A-0833-A0770FD1E56A}"/>
              </a:ext>
            </a:extLst>
          </p:cNvPr>
          <p:cNvSpPr txBox="1"/>
          <p:nvPr/>
        </p:nvSpPr>
        <p:spPr>
          <a:xfrm>
            <a:off x="605504" y="1624366"/>
            <a:ext cx="17225296" cy="6950621"/>
          </a:xfrm>
          <a:prstGeom prst="rect">
            <a:avLst/>
          </a:prstGeom>
          <a:noFill/>
        </p:spPr>
        <p:txBody>
          <a:bodyPr wrap="square">
            <a:spAutoFit/>
          </a:bodyPr>
          <a:lstStyle/>
          <a:p>
            <a:pPr marL="457189" indent="-368291">
              <a:lnSpc>
                <a:spcPct val="115000"/>
              </a:lnSpc>
              <a:spcBef>
                <a:spcPts val="1000"/>
              </a:spcBef>
              <a:buSzPts val="2200"/>
              <a:buChar char="•"/>
            </a:pPr>
            <a:r>
              <a:rPr lang="en-US" sz="3200" b="1" dirty="0"/>
              <a:t>The Store Manager will complete the final evaluation, to determine if an extern has mastered the skills required of a Walgreens Customer Service Associate. Those meeting the required grade point will receive a recommendation for hire as a Customer Service Associate at the completion of the program.</a:t>
            </a:r>
          </a:p>
          <a:p>
            <a:pPr marL="457189" indent="-368291">
              <a:lnSpc>
                <a:spcPct val="115000"/>
              </a:lnSpc>
              <a:spcBef>
                <a:spcPts val="1000"/>
              </a:spcBef>
              <a:buSzPts val="2200"/>
              <a:buChar char="•"/>
            </a:pPr>
            <a:r>
              <a:rPr lang="en-US" sz="3200" b="1" dirty="0"/>
              <a:t>The program will prepare externs to work in a retail environment.  Successfully completing the REDI Program does not guarantee employment at Walgreens.  </a:t>
            </a:r>
          </a:p>
          <a:p>
            <a:pPr marL="457189" indent="-368291">
              <a:lnSpc>
                <a:spcPct val="115000"/>
              </a:lnSpc>
              <a:spcBef>
                <a:spcPts val="1000"/>
              </a:spcBef>
              <a:buSzPts val="2200"/>
              <a:buChar char="•"/>
            </a:pPr>
            <a:r>
              <a:rPr lang="en-US" sz="3200" b="1" dirty="0"/>
              <a:t>Upon successful completion, each Extern will be provided with a certificate of completion and the opportunity to participate in the REDI graduation ceremony.</a:t>
            </a:r>
          </a:p>
          <a:p>
            <a:pPr marL="457189" indent="-368291">
              <a:lnSpc>
                <a:spcPct val="115000"/>
              </a:lnSpc>
              <a:spcBef>
                <a:spcPts val="1000"/>
              </a:spcBef>
              <a:buSzPts val="2200"/>
              <a:buChar char="•"/>
            </a:pPr>
            <a:r>
              <a:rPr lang="en-US" sz="3200" b="1" dirty="0"/>
              <a:t>If not hired by Walgreens the extern will remain on Walgreens prospective list for hire for up to 6 months; however, the extern can pursue other employment with other retail stores</a:t>
            </a:r>
            <a:r>
              <a:rPr lang="en-US" sz="3200" dirty="0"/>
              <a:t>.</a:t>
            </a:r>
          </a:p>
          <a:p>
            <a:pPr>
              <a:spcBef>
                <a:spcPts val="1000"/>
              </a:spcBef>
            </a:pPr>
            <a:endParaRPr lang="en-US" dirty="0"/>
          </a:p>
          <a:p>
            <a:pPr>
              <a:spcBef>
                <a:spcPts val="1000"/>
              </a:spcBef>
            </a:pPr>
            <a:endParaRPr lang="en-US" dirty="0"/>
          </a:p>
        </p:txBody>
      </p:sp>
    </p:spTree>
    <p:extLst>
      <p:ext uri="{BB962C8B-B14F-4D97-AF65-F5344CB8AC3E}">
        <p14:creationId xmlns:p14="http://schemas.microsoft.com/office/powerpoint/2010/main" val="37383468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518078">
            <a:off x="-3793851" y="8617212"/>
            <a:ext cx="19863271" cy="2775531"/>
            <a:chOff x="0" y="0"/>
            <a:chExt cx="5231479" cy="731004"/>
          </a:xfrm>
        </p:grpSpPr>
        <p:sp>
          <p:nvSpPr>
            <p:cNvPr id="3" name="Freeform 3"/>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81558">
            <a:off x="-944131" y="9323730"/>
            <a:ext cx="19863271" cy="2269057"/>
            <a:chOff x="0" y="0"/>
            <a:chExt cx="5231479" cy="597612"/>
          </a:xfrm>
        </p:grpSpPr>
        <p:sp>
          <p:nvSpPr>
            <p:cNvPr id="6" name="Freeform 6"/>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03655" y="189746"/>
            <a:ext cx="13646320" cy="1137916"/>
            <a:chOff x="0" y="0"/>
            <a:chExt cx="3594093" cy="158526"/>
          </a:xfrm>
        </p:grpSpPr>
        <p:sp>
          <p:nvSpPr>
            <p:cNvPr id="9" name="Freeform 9"/>
            <p:cNvSpPr/>
            <p:nvPr/>
          </p:nvSpPr>
          <p:spPr>
            <a:xfrm>
              <a:off x="0" y="0"/>
              <a:ext cx="3594093" cy="158526"/>
            </a:xfrm>
            <a:custGeom>
              <a:avLst/>
              <a:gdLst/>
              <a:ahLst/>
              <a:cxnLst/>
              <a:rect l="l" t="t" r="r" b="b"/>
              <a:pathLst>
                <a:path w="3594093" h="158526">
                  <a:moveTo>
                    <a:pt x="203200" y="0"/>
                  </a:moveTo>
                  <a:lnTo>
                    <a:pt x="3594093" y="0"/>
                  </a:lnTo>
                  <a:lnTo>
                    <a:pt x="3390893" y="158526"/>
                  </a:lnTo>
                  <a:lnTo>
                    <a:pt x="0" y="158526"/>
                  </a:lnTo>
                  <a:lnTo>
                    <a:pt x="203200" y="0"/>
                  </a:lnTo>
                  <a:close/>
                </a:path>
              </a:pathLst>
            </a:custGeom>
            <a:solidFill>
              <a:srgbClr val="065DAA"/>
            </a:solidFill>
          </p:spPr>
          <p:txBody>
            <a:bodyPr/>
            <a:lstStyle/>
            <a:p>
              <a:endParaRPr lang="en-US"/>
            </a:p>
          </p:txBody>
        </p:sp>
        <p:sp>
          <p:nvSpPr>
            <p:cNvPr id="10" name="TextBox 10"/>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sp>
        <p:nvSpPr>
          <p:cNvPr id="15" name="TextBox 15"/>
          <p:cNvSpPr txBox="1"/>
          <p:nvPr/>
        </p:nvSpPr>
        <p:spPr>
          <a:xfrm>
            <a:off x="1746081" y="1185448"/>
            <a:ext cx="13646320" cy="5975995"/>
          </a:xfrm>
          <a:prstGeom prst="rect">
            <a:avLst/>
          </a:prstGeom>
        </p:spPr>
        <p:txBody>
          <a:bodyPr wrap="square" lIns="0" tIns="0" rIns="0" bIns="0" rtlCol="0" anchor="t">
            <a:spAutoFit/>
          </a:bodyPr>
          <a:lstStyle/>
          <a:p>
            <a:pPr>
              <a:lnSpc>
                <a:spcPts val="3157"/>
              </a:lnSpc>
            </a:pPr>
            <a:endParaRPr lang="en-US" sz="4961" dirty="0">
              <a:solidFill>
                <a:srgbClr val="ED1B2E"/>
              </a:solidFill>
              <a:latin typeface="Montserrat Classic Bold"/>
            </a:endParaRPr>
          </a:p>
          <a:p>
            <a:pPr marL="973702" lvl="1" indent="-486852">
              <a:lnSpc>
                <a:spcPts val="6315"/>
              </a:lnSpc>
              <a:buFont typeface="Arial"/>
              <a:buChar char="•"/>
            </a:pPr>
            <a:r>
              <a:rPr lang="en-US" sz="3600" dirty="0">
                <a:solidFill>
                  <a:srgbClr val="000000"/>
                </a:solidFill>
                <a:latin typeface="Montserrat Classic"/>
              </a:rPr>
              <a:t>The job coaches will provide weekly assessments to support Walgreens managers in evaluating the comprehension and skill level of the externs at the completion of the program</a:t>
            </a:r>
          </a:p>
          <a:p>
            <a:pPr marL="973702" lvl="1" indent="-486852">
              <a:lnSpc>
                <a:spcPts val="6315"/>
              </a:lnSpc>
              <a:buFont typeface="Arial"/>
              <a:buChar char="•"/>
            </a:pPr>
            <a:r>
              <a:rPr lang="en-US" sz="3600" dirty="0">
                <a:solidFill>
                  <a:srgbClr val="000000"/>
                </a:solidFill>
                <a:latin typeface="Montserrat Classic"/>
              </a:rPr>
              <a:t>Externs will receive a certificate of completion at the end of the sessions</a:t>
            </a:r>
          </a:p>
          <a:p>
            <a:pPr>
              <a:lnSpc>
                <a:spcPts val="6315"/>
              </a:lnSpc>
            </a:pPr>
            <a:endParaRPr lang="en-US" sz="4511" dirty="0">
              <a:solidFill>
                <a:srgbClr val="000000"/>
              </a:solidFill>
              <a:latin typeface="Montserrat Classic"/>
            </a:endParaRPr>
          </a:p>
        </p:txBody>
      </p:sp>
      <p:sp>
        <p:nvSpPr>
          <p:cNvPr id="17" name="TextBox 16">
            <a:extLst>
              <a:ext uri="{FF2B5EF4-FFF2-40B4-BE49-F238E27FC236}">
                <a16:creationId xmlns:a16="http://schemas.microsoft.com/office/drawing/2014/main" id="{C9F70A4C-A578-10E9-9C9A-53EECECC8081}"/>
              </a:ext>
            </a:extLst>
          </p:cNvPr>
          <p:cNvSpPr txBox="1"/>
          <p:nvPr/>
        </p:nvSpPr>
        <p:spPr>
          <a:xfrm>
            <a:off x="755647" y="310666"/>
            <a:ext cx="7581900" cy="896079"/>
          </a:xfrm>
          <a:prstGeom prst="rect">
            <a:avLst/>
          </a:prstGeom>
          <a:noFill/>
        </p:spPr>
        <p:txBody>
          <a:bodyPr wrap="square">
            <a:spAutoFit/>
          </a:bodyPr>
          <a:lstStyle/>
          <a:p>
            <a:pPr>
              <a:lnSpc>
                <a:spcPts val="6945"/>
              </a:lnSpc>
            </a:pPr>
            <a:r>
              <a:rPr lang="en-US" sz="4800" b="1" dirty="0">
                <a:solidFill>
                  <a:schemeClr val="lt1"/>
                </a:solidFill>
                <a:latin typeface="Gill Sans"/>
                <a:cs typeface="Gill Sans"/>
              </a:rPr>
              <a:t>Assessment:</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1100" y="-2054743"/>
            <a:ext cx="6537243" cy="653724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13892657" y="4737501"/>
            <a:ext cx="3939923" cy="393992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10227286" y="466918"/>
            <a:ext cx="2175511" cy="21755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11" name="Group 11"/>
          <p:cNvGrpSpPr/>
          <p:nvPr/>
        </p:nvGrpSpPr>
        <p:grpSpPr>
          <a:xfrm rot="-10518078">
            <a:off x="-3793851" y="8617212"/>
            <a:ext cx="19863271" cy="2775531"/>
            <a:chOff x="0" y="0"/>
            <a:chExt cx="5231479" cy="731004"/>
          </a:xfrm>
        </p:grpSpPr>
        <p:sp>
          <p:nvSpPr>
            <p:cNvPr id="12" name="Freeform 12"/>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281558">
            <a:off x="-944131" y="9323730"/>
            <a:ext cx="19863271" cy="2269057"/>
            <a:chOff x="0" y="0"/>
            <a:chExt cx="5231479" cy="597612"/>
          </a:xfrm>
        </p:grpSpPr>
        <p:sp>
          <p:nvSpPr>
            <p:cNvPr id="15" name="Freeform 15"/>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1028700" y="3744312"/>
            <a:ext cx="2594557" cy="1500085"/>
          </a:xfrm>
          <a:custGeom>
            <a:avLst/>
            <a:gdLst/>
            <a:ahLst/>
            <a:cxnLst/>
            <a:rect l="l" t="t" r="r" b="b"/>
            <a:pathLst>
              <a:path w="2594557" h="1500085">
                <a:moveTo>
                  <a:pt x="0" y="0"/>
                </a:moveTo>
                <a:lnTo>
                  <a:pt x="2594557" y="0"/>
                </a:lnTo>
                <a:lnTo>
                  <a:pt x="2594557" y="1500085"/>
                </a:lnTo>
                <a:lnTo>
                  <a:pt x="0" y="1500085"/>
                </a:lnTo>
                <a:lnTo>
                  <a:pt x="0" y="0"/>
                </a:lnTo>
                <a:close/>
              </a:path>
            </a:pathLst>
          </a:custGeom>
          <a:blipFill>
            <a:blip r:embed="rId2"/>
            <a:stretch>
              <a:fillRect/>
            </a:stretch>
          </a:blipFill>
        </p:spPr>
        <p:txBody>
          <a:bodyPr/>
          <a:lstStyle/>
          <a:p>
            <a:endParaRPr lang="en-US"/>
          </a:p>
        </p:txBody>
      </p:sp>
      <p:grpSp>
        <p:nvGrpSpPr>
          <p:cNvPr id="18" name="Group 18"/>
          <p:cNvGrpSpPr/>
          <p:nvPr/>
        </p:nvGrpSpPr>
        <p:grpSpPr>
          <a:xfrm>
            <a:off x="-1003655" y="189746"/>
            <a:ext cx="13646320" cy="1220167"/>
            <a:chOff x="0" y="0"/>
            <a:chExt cx="3594093" cy="321361"/>
          </a:xfrm>
        </p:grpSpPr>
        <p:sp>
          <p:nvSpPr>
            <p:cNvPr id="19" name="Freeform 19"/>
            <p:cNvSpPr/>
            <p:nvPr/>
          </p:nvSpPr>
          <p:spPr>
            <a:xfrm>
              <a:off x="0" y="0"/>
              <a:ext cx="3594093" cy="321361"/>
            </a:xfrm>
            <a:custGeom>
              <a:avLst/>
              <a:gdLst/>
              <a:ahLst/>
              <a:cxnLst/>
              <a:rect l="l" t="t" r="r" b="b"/>
              <a:pathLst>
                <a:path w="3594093" h="321361">
                  <a:moveTo>
                    <a:pt x="203200" y="0"/>
                  </a:moveTo>
                  <a:lnTo>
                    <a:pt x="3594093" y="0"/>
                  </a:lnTo>
                  <a:lnTo>
                    <a:pt x="3390893" y="321361"/>
                  </a:lnTo>
                  <a:lnTo>
                    <a:pt x="0" y="321361"/>
                  </a:lnTo>
                  <a:lnTo>
                    <a:pt x="203200" y="0"/>
                  </a:lnTo>
                  <a:close/>
                </a:path>
              </a:pathLst>
            </a:custGeom>
            <a:solidFill>
              <a:srgbClr val="065DAA"/>
            </a:solidFill>
          </p:spPr>
          <p:txBody>
            <a:bodyPr/>
            <a:lstStyle/>
            <a:p>
              <a:endParaRPr lang="en-US"/>
            </a:p>
          </p:txBody>
        </p:sp>
        <p:sp>
          <p:nvSpPr>
            <p:cNvPr id="20" name="TextBox 20"/>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sp>
        <p:nvSpPr>
          <p:cNvPr id="21" name="TextBox 21"/>
          <p:cNvSpPr txBox="1"/>
          <p:nvPr/>
        </p:nvSpPr>
        <p:spPr>
          <a:xfrm>
            <a:off x="1018748" y="266700"/>
            <a:ext cx="8353853" cy="871072"/>
          </a:xfrm>
          <a:prstGeom prst="rect">
            <a:avLst/>
          </a:prstGeom>
        </p:spPr>
        <p:txBody>
          <a:bodyPr lIns="0" tIns="0" rIns="0" bIns="0" rtlCol="0" anchor="t">
            <a:spAutoFit/>
          </a:bodyPr>
          <a:lstStyle/>
          <a:p>
            <a:pPr>
              <a:lnSpc>
                <a:spcPts val="7558"/>
              </a:lnSpc>
            </a:pPr>
            <a:r>
              <a:rPr lang="en-US" sz="4800" b="1" dirty="0">
                <a:solidFill>
                  <a:schemeClr val="lt1"/>
                </a:solidFill>
                <a:latin typeface="Gill Sans"/>
                <a:cs typeface="Gill Sans"/>
              </a:rPr>
              <a:t>Contact Us!</a:t>
            </a:r>
          </a:p>
        </p:txBody>
      </p:sp>
      <p:sp>
        <p:nvSpPr>
          <p:cNvPr id="22" name="TextBox 22"/>
          <p:cNvSpPr txBox="1"/>
          <p:nvPr/>
        </p:nvSpPr>
        <p:spPr>
          <a:xfrm>
            <a:off x="3889804" y="3845209"/>
            <a:ext cx="2581971" cy="1399935"/>
          </a:xfrm>
          <a:prstGeom prst="rect">
            <a:avLst/>
          </a:prstGeom>
        </p:spPr>
        <p:txBody>
          <a:bodyPr lIns="0" tIns="0" rIns="0" bIns="0" rtlCol="0" anchor="t">
            <a:spAutoFit/>
          </a:bodyPr>
          <a:lstStyle/>
          <a:p>
            <a:pPr algn="just">
              <a:lnSpc>
                <a:spcPts val="3707"/>
              </a:lnSpc>
              <a:spcBef>
                <a:spcPct val="0"/>
              </a:spcBef>
            </a:pPr>
            <a:r>
              <a:rPr lang="en-US" sz="2648">
                <a:solidFill>
                  <a:srgbClr val="065DAA"/>
                </a:solidFill>
                <a:latin typeface="Poppins Ultra-Bold"/>
              </a:rPr>
              <a:t>SUPPORTED EMPLOYMENT SERVICES</a:t>
            </a:r>
          </a:p>
        </p:txBody>
      </p:sp>
      <p:grpSp>
        <p:nvGrpSpPr>
          <p:cNvPr id="23" name="Group 23"/>
          <p:cNvGrpSpPr/>
          <p:nvPr/>
        </p:nvGrpSpPr>
        <p:grpSpPr>
          <a:xfrm>
            <a:off x="8408083" y="3626652"/>
            <a:ext cx="4327948" cy="2079229"/>
            <a:chOff x="0" y="0"/>
            <a:chExt cx="5770597" cy="2772306"/>
          </a:xfrm>
        </p:grpSpPr>
        <p:sp>
          <p:nvSpPr>
            <p:cNvPr id="24" name="Freeform 24"/>
            <p:cNvSpPr/>
            <p:nvPr/>
          </p:nvSpPr>
          <p:spPr>
            <a:xfrm>
              <a:off x="0" y="0"/>
              <a:ext cx="3488465" cy="1772475"/>
            </a:xfrm>
            <a:custGeom>
              <a:avLst/>
              <a:gdLst/>
              <a:ahLst/>
              <a:cxnLst/>
              <a:rect l="l" t="t" r="r" b="b"/>
              <a:pathLst>
                <a:path w="3488465" h="1772475">
                  <a:moveTo>
                    <a:pt x="0" y="0"/>
                  </a:moveTo>
                  <a:lnTo>
                    <a:pt x="3488465" y="0"/>
                  </a:lnTo>
                  <a:lnTo>
                    <a:pt x="3488465" y="1772475"/>
                  </a:lnTo>
                  <a:lnTo>
                    <a:pt x="0" y="1772475"/>
                  </a:lnTo>
                  <a:lnTo>
                    <a:pt x="0" y="0"/>
                  </a:lnTo>
                  <a:close/>
                </a:path>
              </a:pathLst>
            </a:custGeom>
            <a:blipFill>
              <a:blip r:embed="rId3"/>
              <a:stretch>
                <a:fillRect l="-7800" r="-239927"/>
              </a:stretch>
            </a:blipFill>
          </p:spPr>
          <p:txBody>
            <a:bodyPr/>
            <a:lstStyle/>
            <a:p>
              <a:endParaRPr lang="en-US"/>
            </a:p>
          </p:txBody>
        </p:sp>
        <p:sp>
          <p:nvSpPr>
            <p:cNvPr id="25" name="Freeform 25"/>
            <p:cNvSpPr/>
            <p:nvPr/>
          </p:nvSpPr>
          <p:spPr>
            <a:xfrm>
              <a:off x="0" y="1533768"/>
              <a:ext cx="5770597" cy="1238537"/>
            </a:xfrm>
            <a:custGeom>
              <a:avLst/>
              <a:gdLst/>
              <a:ahLst/>
              <a:cxnLst/>
              <a:rect l="l" t="t" r="r" b="b"/>
              <a:pathLst>
                <a:path w="5770597" h="1238537">
                  <a:moveTo>
                    <a:pt x="0" y="0"/>
                  </a:moveTo>
                  <a:lnTo>
                    <a:pt x="5770597" y="0"/>
                  </a:lnTo>
                  <a:lnTo>
                    <a:pt x="5770597" y="1238538"/>
                  </a:lnTo>
                  <a:lnTo>
                    <a:pt x="0" y="1238538"/>
                  </a:lnTo>
                  <a:lnTo>
                    <a:pt x="0" y="0"/>
                  </a:lnTo>
                  <a:close/>
                </a:path>
              </a:pathLst>
            </a:custGeom>
            <a:blipFill>
              <a:blip r:embed="rId3"/>
              <a:stretch>
                <a:fillRect l="-46886"/>
              </a:stretch>
            </a:blipFill>
          </p:spPr>
          <p:txBody>
            <a:bodyPr/>
            <a:lstStyle/>
            <a:p>
              <a:endParaRPr lang="en-US"/>
            </a:p>
          </p:txBody>
        </p:sp>
      </p:grpSp>
      <p:sp>
        <p:nvSpPr>
          <p:cNvPr id="26" name="TextBox 26"/>
          <p:cNvSpPr txBox="1"/>
          <p:nvPr/>
        </p:nvSpPr>
        <p:spPr>
          <a:xfrm>
            <a:off x="1028700" y="5556089"/>
            <a:ext cx="5813915" cy="1187441"/>
          </a:xfrm>
          <a:prstGeom prst="rect">
            <a:avLst/>
          </a:prstGeom>
        </p:spPr>
        <p:txBody>
          <a:bodyPr lIns="0" tIns="0" rIns="0" bIns="0" rtlCol="0" anchor="t">
            <a:spAutoFit/>
          </a:bodyPr>
          <a:lstStyle/>
          <a:p>
            <a:pPr>
              <a:lnSpc>
                <a:spcPts val="4941"/>
              </a:lnSpc>
              <a:spcBef>
                <a:spcPct val="0"/>
              </a:spcBef>
            </a:pPr>
            <a:r>
              <a:rPr lang="en-US" sz="3529">
                <a:solidFill>
                  <a:srgbClr val="065DAA"/>
                </a:solidFill>
                <a:latin typeface="Montserrat Classic"/>
              </a:rPr>
              <a:t>peggy.beggs@fstep.org  501-609-9356</a:t>
            </a:r>
          </a:p>
        </p:txBody>
      </p:sp>
      <p:sp>
        <p:nvSpPr>
          <p:cNvPr id="27" name="TextBox 27"/>
          <p:cNvSpPr txBox="1"/>
          <p:nvPr/>
        </p:nvSpPr>
        <p:spPr>
          <a:xfrm>
            <a:off x="8408083" y="5503396"/>
            <a:ext cx="5813915" cy="1187441"/>
          </a:xfrm>
          <a:prstGeom prst="rect">
            <a:avLst/>
          </a:prstGeom>
        </p:spPr>
        <p:txBody>
          <a:bodyPr lIns="0" tIns="0" rIns="0" bIns="0" rtlCol="0" anchor="t">
            <a:spAutoFit/>
          </a:bodyPr>
          <a:lstStyle/>
          <a:p>
            <a:pPr>
              <a:lnSpc>
                <a:spcPts val="4941"/>
              </a:lnSpc>
              <a:spcBef>
                <a:spcPct val="0"/>
              </a:spcBef>
            </a:pPr>
            <a:r>
              <a:rPr lang="en-US" sz="3529">
                <a:solidFill>
                  <a:srgbClr val="065DAA"/>
                </a:solidFill>
                <a:latin typeface="Montserrat Classic"/>
              </a:rPr>
              <a:t>fedington@cadsinc.net 501-537-1080 ext.108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81101" y="-1713948"/>
            <a:ext cx="6537243" cy="653724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0227286" y="466918"/>
            <a:ext cx="2175511" cy="21755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rot="-10518078">
            <a:off x="-3793851" y="861721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3592320" y="4980633"/>
            <a:ext cx="3939923" cy="393992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18" name="Group 18"/>
          <p:cNvGrpSpPr/>
          <p:nvPr/>
        </p:nvGrpSpPr>
        <p:grpSpPr>
          <a:xfrm>
            <a:off x="-1003655" y="189746"/>
            <a:ext cx="13646320" cy="1220167"/>
            <a:chOff x="0" y="0"/>
            <a:chExt cx="3594093" cy="321361"/>
          </a:xfrm>
        </p:grpSpPr>
        <p:sp>
          <p:nvSpPr>
            <p:cNvPr id="19" name="Freeform 19"/>
            <p:cNvSpPr/>
            <p:nvPr/>
          </p:nvSpPr>
          <p:spPr>
            <a:xfrm>
              <a:off x="0" y="0"/>
              <a:ext cx="3594093" cy="321361"/>
            </a:xfrm>
            <a:custGeom>
              <a:avLst/>
              <a:gdLst/>
              <a:ahLst/>
              <a:cxnLst/>
              <a:rect l="l" t="t" r="r" b="b"/>
              <a:pathLst>
                <a:path w="3594093" h="321361">
                  <a:moveTo>
                    <a:pt x="203200" y="0"/>
                  </a:moveTo>
                  <a:lnTo>
                    <a:pt x="3594093" y="0"/>
                  </a:lnTo>
                  <a:lnTo>
                    <a:pt x="3390893" y="321361"/>
                  </a:lnTo>
                  <a:lnTo>
                    <a:pt x="0" y="321361"/>
                  </a:lnTo>
                  <a:lnTo>
                    <a:pt x="203200" y="0"/>
                  </a:lnTo>
                  <a:close/>
                </a:path>
              </a:pathLst>
            </a:custGeom>
            <a:solidFill>
              <a:srgbClr val="065DAA"/>
            </a:solidFill>
          </p:spPr>
          <p:txBody>
            <a:bodyPr/>
            <a:lstStyle/>
            <a:p>
              <a:endParaRPr lang="en-US"/>
            </a:p>
          </p:txBody>
        </p:sp>
        <p:sp>
          <p:nvSpPr>
            <p:cNvPr id="20" name="TextBox 20"/>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sp>
        <p:nvSpPr>
          <p:cNvPr id="21" name="Freeform 21"/>
          <p:cNvSpPr/>
          <p:nvPr/>
        </p:nvSpPr>
        <p:spPr>
          <a:xfrm>
            <a:off x="4249513" y="2535128"/>
            <a:ext cx="5499469" cy="5073332"/>
          </a:xfrm>
          <a:custGeom>
            <a:avLst/>
            <a:gdLst/>
            <a:ahLst/>
            <a:cxnLst/>
            <a:rect l="l" t="t" r="r" b="b"/>
            <a:pathLst>
              <a:path w="6587673" h="6587673">
                <a:moveTo>
                  <a:pt x="0" y="0"/>
                </a:moveTo>
                <a:lnTo>
                  <a:pt x="6587672" y="0"/>
                </a:lnTo>
                <a:lnTo>
                  <a:pt x="6587672" y="6587673"/>
                </a:lnTo>
                <a:lnTo>
                  <a:pt x="0" y="6587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2438400" y="413621"/>
            <a:ext cx="8353853" cy="987835"/>
          </a:xfrm>
          <a:prstGeom prst="rect">
            <a:avLst/>
          </a:prstGeom>
        </p:spPr>
        <p:txBody>
          <a:bodyPr lIns="0" tIns="0" rIns="0" bIns="0" rtlCol="0" anchor="t">
            <a:spAutoFit/>
          </a:bodyPr>
          <a:lstStyle/>
          <a:p>
            <a:pPr>
              <a:lnSpc>
                <a:spcPts val="7558"/>
              </a:lnSpc>
            </a:pPr>
            <a:r>
              <a:rPr lang="en-US" sz="8800" b="1" dirty="0">
                <a:solidFill>
                  <a:schemeClr val="lt1"/>
                </a:solidFill>
                <a:latin typeface="Gill Sans"/>
                <a:cs typeface="Gill Sans"/>
              </a:rPr>
              <a:t>Thank You!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
            <a:extLst>
              <a:ext uri="{FF2B5EF4-FFF2-40B4-BE49-F238E27FC236}">
                <a16:creationId xmlns:a16="http://schemas.microsoft.com/office/drawing/2014/main" id="{94B34552-3BC6-CDD0-C2C6-6898E6FD739C}"/>
              </a:ext>
            </a:extLst>
          </p:cNvPr>
          <p:cNvGrpSpPr/>
          <p:nvPr/>
        </p:nvGrpSpPr>
        <p:grpSpPr>
          <a:xfrm rot="10800000">
            <a:off x="-1118073" y="3902903"/>
            <a:ext cx="19863271" cy="5840201"/>
            <a:chOff x="0" y="0"/>
            <a:chExt cx="5231479" cy="731004"/>
          </a:xfrm>
          <a:solidFill>
            <a:srgbClr val="A5D6E3"/>
          </a:solidFill>
        </p:grpSpPr>
        <p:sp>
          <p:nvSpPr>
            <p:cNvPr id="23" name="Freeform 3">
              <a:extLst>
                <a:ext uri="{FF2B5EF4-FFF2-40B4-BE49-F238E27FC236}">
                  <a16:creationId xmlns:a16="http://schemas.microsoft.com/office/drawing/2014/main" id="{EF8B866D-BBF0-227A-218C-4C8BD970D1D6}"/>
                </a:ext>
              </a:extLst>
            </p:cNvPr>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grpFill/>
          </p:spPr>
          <p:txBody>
            <a:bodyPr/>
            <a:lstStyle/>
            <a:p>
              <a:endParaRPr lang="en-US"/>
            </a:p>
          </p:txBody>
        </p:sp>
        <p:sp>
          <p:nvSpPr>
            <p:cNvPr id="24" name="TextBox 4">
              <a:extLst>
                <a:ext uri="{FF2B5EF4-FFF2-40B4-BE49-F238E27FC236}">
                  <a16:creationId xmlns:a16="http://schemas.microsoft.com/office/drawing/2014/main" id="{67D5CCE9-A9A9-D1CC-79B3-85EC4FB68535}"/>
                </a:ext>
              </a:extLst>
            </p:cNvPr>
            <p:cNvSpPr txBox="1"/>
            <p:nvPr/>
          </p:nvSpPr>
          <p:spPr>
            <a:xfrm>
              <a:off x="101600" y="-38100"/>
              <a:ext cx="609600" cy="6477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48326" y="405891"/>
            <a:ext cx="13454726" cy="1537209"/>
            <a:chOff x="0" y="0"/>
            <a:chExt cx="3543632" cy="404862"/>
          </a:xfrm>
        </p:grpSpPr>
        <p:sp>
          <p:nvSpPr>
            <p:cNvPr id="7" name="Freeform 7"/>
            <p:cNvSpPr/>
            <p:nvPr/>
          </p:nvSpPr>
          <p:spPr>
            <a:xfrm>
              <a:off x="0" y="0"/>
              <a:ext cx="3543632" cy="404862"/>
            </a:xfrm>
            <a:custGeom>
              <a:avLst/>
              <a:gdLst/>
              <a:ahLst/>
              <a:cxnLst/>
              <a:rect l="l" t="t" r="r" b="b"/>
              <a:pathLst>
                <a:path w="3543632" h="404862">
                  <a:moveTo>
                    <a:pt x="203200" y="0"/>
                  </a:moveTo>
                  <a:lnTo>
                    <a:pt x="3543632" y="0"/>
                  </a:lnTo>
                  <a:lnTo>
                    <a:pt x="3340432" y="404862"/>
                  </a:lnTo>
                  <a:lnTo>
                    <a:pt x="0" y="404862"/>
                  </a:lnTo>
                  <a:lnTo>
                    <a:pt x="203200" y="0"/>
                  </a:lnTo>
                  <a:close/>
                </a:path>
              </a:pathLst>
            </a:custGeom>
            <a:solidFill>
              <a:srgbClr val="065DAA"/>
            </a:solidFill>
          </p:spPr>
          <p:txBody>
            <a:bodyPr/>
            <a:lstStyle/>
            <a:p>
              <a:endParaRPr lang="en-US" dirty="0"/>
            </a:p>
          </p:txBody>
        </p:sp>
        <p:sp>
          <p:nvSpPr>
            <p:cNvPr id="8" name="TextBox 8"/>
            <p:cNvSpPr txBox="1"/>
            <p:nvPr/>
          </p:nvSpPr>
          <p:spPr>
            <a:xfrm>
              <a:off x="101600" y="-85725"/>
              <a:ext cx="609600" cy="695325"/>
            </a:xfrm>
            <a:prstGeom prst="rect">
              <a:avLst/>
            </a:prstGeom>
          </p:spPr>
          <p:txBody>
            <a:bodyPr lIns="50800" tIns="50800" rIns="50800" bIns="50800" rtlCol="0" anchor="ctr"/>
            <a:lstStyle/>
            <a:p>
              <a:pPr algn="ctr">
                <a:lnSpc>
                  <a:spcPts val="5600"/>
                </a:lnSpc>
                <a:spcBef>
                  <a:spcPct val="0"/>
                </a:spcBef>
              </a:pPr>
              <a:endParaRPr/>
            </a:p>
          </p:txBody>
        </p:sp>
      </p:grpSp>
      <p:grpSp>
        <p:nvGrpSpPr>
          <p:cNvPr id="9" name="Group 9"/>
          <p:cNvGrpSpPr/>
          <p:nvPr/>
        </p:nvGrpSpPr>
        <p:grpSpPr>
          <a:xfrm rot="-10518078">
            <a:off x="-3793851" y="861721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16929" y="2194921"/>
            <a:ext cx="10445408" cy="638123"/>
          </a:xfrm>
          <a:prstGeom prst="rect">
            <a:avLst/>
          </a:prstGeom>
        </p:spPr>
        <p:txBody>
          <a:bodyPr lIns="0" tIns="0" rIns="0" bIns="0" rtlCol="0" anchor="t">
            <a:spAutoFit/>
          </a:bodyPr>
          <a:lstStyle/>
          <a:p>
            <a:pPr>
              <a:lnSpc>
                <a:spcPts val="5599"/>
              </a:lnSpc>
            </a:pPr>
            <a:endParaRPr lang="en-US" sz="3999" dirty="0">
              <a:solidFill>
                <a:srgbClr val="000000"/>
              </a:solidFill>
              <a:latin typeface="Montserrat Classic"/>
            </a:endParaRPr>
          </a:p>
        </p:txBody>
      </p:sp>
      <p:sp>
        <p:nvSpPr>
          <p:cNvPr id="16" name="TextBox 16"/>
          <p:cNvSpPr txBox="1"/>
          <p:nvPr/>
        </p:nvSpPr>
        <p:spPr>
          <a:xfrm>
            <a:off x="1253883" y="731103"/>
            <a:ext cx="8353853" cy="738664"/>
          </a:xfrm>
          <a:prstGeom prst="rect">
            <a:avLst/>
          </a:prstGeom>
        </p:spPr>
        <p:txBody>
          <a:bodyPr lIns="0" tIns="0" rIns="0" bIns="0" rtlCol="0" anchor="t">
            <a:spAutoFit/>
          </a:bodyPr>
          <a:lstStyle/>
          <a:p>
            <a:r>
              <a:rPr lang="en-US" sz="4800" b="1" dirty="0">
                <a:solidFill>
                  <a:schemeClr val="lt1"/>
                </a:solidFill>
                <a:latin typeface="Gill Sans"/>
                <a:cs typeface="Gill Sans"/>
                <a:sym typeface="Gill Sans"/>
              </a:rPr>
              <a:t>Defining the Problem</a:t>
            </a:r>
          </a:p>
        </p:txBody>
      </p:sp>
      <p:sp>
        <p:nvSpPr>
          <p:cNvPr id="17" name="TextBox 16">
            <a:extLst>
              <a:ext uri="{FF2B5EF4-FFF2-40B4-BE49-F238E27FC236}">
                <a16:creationId xmlns:a16="http://schemas.microsoft.com/office/drawing/2014/main" id="{B27AE4E0-4740-47F7-26DF-3582B014BC4C}"/>
              </a:ext>
            </a:extLst>
          </p:cNvPr>
          <p:cNvSpPr txBox="1"/>
          <p:nvPr/>
        </p:nvSpPr>
        <p:spPr>
          <a:xfrm>
            <a:off x="1828801" y="4381501"/>
            <a:ext cx="15176267" cy="3539430"/>
          </a:xfrm>
          <a:prstGeom prst="rect">
            <a:avLst/>
          </a:prstGeom>
          <a:noFill/>
        </p:spPr>
        <p:txBody>
          <a:bodyPr wrap="square">
            <a:spAutoFit/>
          </a:bodyPr>
          <a:lstStyle/>
          <a:p>
            <a:r>
              <a:rPr lang="en-US" sz="3200" b="1" dirty="0">
                <a:latin typeface="Gill Sans"/>
                <a:cs typeface="Gill Sans"/>
                <a:sym typeface="Gill Sans"/>
              </a:rPr>
              <a:t>According to the 2020 Disability Statistics Compendium, the employment participation rate for individuals ages 18-64 with disabilities is 32.8% compared to 76.9% of individuals without disabilities in the state of Arkansas.</a:t>
            </a:r>
          </a:p>
          <a:p>
            <a:endParaRPr lang="en-US" sz="3200" b="1" dirty="0">
              <a:latin typeface="Gill Sans"/>
              <a:cs typeface="Gill Sans"/>
              <a:sym typeface="Gill Sans"/>
            </a:endParaRPr>
          </a:p>
          <a:p>
            <a:r>
              <a:rPr lang="en-US" sz="3200" b="1" dirty="0">
                <a:latin typeface="Gill Sans"/>
                <a:cs typeface="Gill Sans"/>
                <a:sym typeface="Gill Sans"/>
              </a:rPr>
              <a:t>In February 2021, the US Bureau of Labor Statistics reported 17.9% of individuals with disabilities were employed in 2020 compared to 61.8% for persons without disabilities. </a:t>
            </a:r>
          </a:p>
        </p:txBody>
      </p:sp>
      <p:pic>
        <p:nvPicPr>
          <p:cNvPr id="20" name="Picture 19" descr="A pie chart with people and a dog&#10;&#10;Description automatically generated">
            <a:extLst>
              <a:ext uri="{FF2B5EF4-FFF2-40B4-BE49-F238E27FC236}">
                <a16:creationId xmlns:a16="http://schemas.microsoft.com/office/drawing/2014/main" id="{71EC4DD6-E08E-33B7-233C-E42E0F9F7BE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051962" y="293524"/>
            <a:ext cx="4016045" cy="3173576"/>
          </a:xfrm>
          <a:prstGeom prst="rect">
            <a:avLst/>
          </a:prstGeom>
        </p:spPr>
      </p:pic>
    </p:spTree>
    <p:extLst>
      <p:ext uri="{BB962C8B-B14F-4D97-AF65-F5344CB8AC3E}">
        <p14:creationId xmlns:p14="http://schemas.microsoft.com/office/powerpoint/2010/main" val="4165151408"/>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32299" y="-1169799"/>
            <a:ext cx="6423404" cy="18288003"/>
            <a:chOff x="0" y="0"/>
            <a:chExt cx="1611484" cy="2167467"/>
          </a:xfrm>
        </p:grpSpPr>
        <p:sp>
          <p:nvSpPr>
            <p:cNvPr id="3" name="Freeform 3"/>
            <p:cNvSpPr/>
            <p:nvPr/>
          </p:nvSpPr>
          <p:spPr>
            <a:xfrm>
              <a:off x="0" y="0"/>
              <a:ext cx="1611484" cy="2167467"/>
            </a:xfrm>
            <a:custGeom>
              <a:avLst/>
              <a:gdLst/>
              <a:ahLst/>
              <a:cxnLst/>
              <a:rect l="l" t="t" r="r" b="b"/>
              <a:pathLst>
                <a:path w="1611484" h="2167467">
                  <a:moveTo>
                    <a:pt x="0" y="0"/>
                  </a:moveTo>
                  <a:lnTo>
                    <a:pt x="1611484" y="0"/>
                  </a:lnTo>
                  <a:lnTo>
                    <a:pt x="1611484" y="2167467"/>
                  </a:lnTo>
                  <a:lnTo>
                    <a:pt x="0" y="2167467"/>
                  </a:lnTo>
                  <a:close/>
                </a:path>
              </a:pathLst>
            </a:custGeom>
            <a:solidFill>
              <a:srgbClr val="D9D9D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28600" y="342900"/>
            <a:ext cx="10287000" cy="4087921"/>
            <a:chOff x="0" y="0"/>
            <a:chExt cx="3543632" cy="404862"/>
          </a:xfrm>
        </p:grpSpPr>
        <p:sp>
          <p:nvSpPr>
            <p:cNvPr id="7" name="Freeform 7"/>
            <p:cNvSpPr/>
            <p:nvPr/>
          </p:nvSpPr>
          <p:spPr>
            <a:xfrm>
              <a:off x="0" y="0"/>
              <a:ext cx="3543632" cy="404862"/>
            </a:xfrm>
            <a:custGeom>
              <a:avLst/>
              <a:gdLst/>
              <a:ahLst/>
              <a:cxnLst/>
              <a:rect l="l" t="t" r="r" b="b"/>
              <a:pathLst>
                <a:path w="3543632" h="404862">
                  <a:moveTo>
                    <a:pt x="203200" y="0"/>
                  </a:moveTo>
                  <a:lnTo>
                    <a:pt x="3543632" y="0"/>
                  </a:lnTo>
                  <a:lnTo>
                    <a:pt x="3340432" y="404862"/>
                  </a:lnTo>
                  <a:lnTo>
                    <a:pt x="0" y="404862"/>
                  </a:lnTo>
                  <a:lnTo>
                    <a:pt x="203200" y="0"/>
                  </a:lnTo>
                  <a:close/>
                </a:path>
              </a:pathLst>
            </a:custGeom>
            <a:solidFill>
              <a:srgbClr val="065DAA"/>
            </a:solidFill>
          </p:spPr>
          <p:txBody>
            <a:bodyPr/>
            <a:lstStyle/>
            <a:p>
              <a:endParaRPr lang="en-US"/>
            </a:p>
          </p:txBody>
        </p:sp>
        <p:sp>
          <p:nvSpPr>
            <p:cNvPr id="8" name="TextBox 8"/>
            <p:cNvSpPr txBox="1"/>
            <p:nvPr/>
          </p:nvSpPr>
          <p:spPr>
            <a:xfrm>
              <a:off x="101600" y="-85725"/>
              <a:ext cx="609600" cy="695325"/>
            </a:xfrm>
            <a:prstGeom prst="rect">
              <a:avLst/>
            </a:prstGeom>
          </p:spPr>
          <p:txBody>
            <a:bodyPr lIns="50800" tIns="50800" rIns="50800" bIns="50800" rtlCol="0" anchor="ctr"/>
            <a:lstStyle/>
            <a:p>
              <a:pPr algn="ctr">
                <a:lnSpc>
                  <a:spcPts val="5600"/>
                </a:lnSpc>
                <a:spcBef>
                  <a:spcPct val="0"/>
                </a:spcBef>
              </a:pPr>
              <a:endParaRPr/>
            </a:p>
          </p:txBody>
        </p:sp>
      </p:grpSp>
      <p:grpSp>
        <p:nvGrpSpPr>
          <p:cNvPr id="9" name="Group 9"/>
          <p:cNvGrpSpPr/>
          <p:nvPr/>
        </p:nvGrpSpPr>
        <p:grpSpPr>
          <a:xfrm rot="-10518078">
            <a:off x="-3793851" y="861721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16929" y="2194921"/>
            <a:ext cx="10445408" cy="638123"/>
          </a:xfrm>
          <a:prstGeom prst="rect">
            <a:avLst/>
          </a:prstGeom>
        </p:spPr>
        <p:txBody>
          <a:bodyPr lIns="0" tIns="0" rIns="0" bIns="0" rtlCol="0" anchor="t">
            <a:spAutoFit/>
          </a:bodyPr>
          <a:lstStyle/>
          <a:p>
            <a:pPr>
              <a:lnSpc>
                <a:spcPts val="5599"/>
              </a:lnSpc>
            </a:pPr>
            <a:endParaRPr lang="en-US" sz="3999" dirty="0">
              <a:solidFill>
                <a:srgbClr val="000000"/>
              </a:solidFill>
              <a:latin typeface="Montserrat Classic"/>
            </a:endParaRPr>
          </a:p>
        </p:txBody>
      </p:sp>
      <p:sp>
        <p:nvSpPr>
          <p:cNvPr id="16" name="TextBox 16"/>
          <p:cNvSpPr txBox="1"/>
          <p:nvPr/>
        </p:nvSpPr>
        <p:spPr>
          <a:xfrm>
            <a:off x="1531330" y="1283377"/>
            <a:ext cx="7231671" cy="2215991"/>
          </a:xfrm>
          <a:prstGeom prst="rect">
            <a:avLst/>
          </a:prstGeom>
        </p:spPr>
        <p:txBody>
          <a:bodyPr wrap="square" lIns="0" tIns="0" rIns="0" bIns="0" rtlCol="0" anchor="t">
            <a:spAutoFit/>
          </a:bodyPr>
          <a:lstStyle/>
          <a:p>
            <a:r>
              <a:rPr lang="en-US" sz="4800" b="1" dirty="0">
                <a:solidFill>
                  <a:schemeClr val="lt1"/>
                </a:solidFill>
                <a:latin typeface="Gill Sans"/>
                <a:cs typeface="Gill Sans"/>
                <a:sym typeface="Gill Sans"/>
              </a:rPr>
              <a:t>Creating a Solution through the REDI </a:t>
            </a:r>
          </a:p>
          <a:p>
            <a:r>
              <a:rPr lang="en-US" sz="4800" b="1" dirty="0">
                <a:solidFill>
                  <a:schemeClr val="lt1"/>
                </a:solidFill>
                <a:latin typeface="Gill Sans"/>
                <a:cs typeface="Gill Sans"/>
                <a:sym typeface="Gill Sans"/>
              </a:rPr>
              <a:t>Career Training Pathway</a:t>
            </a:r>
          </a:p>
        </p:txBody>
      </p:sp>
      <p:sp>
        <p:nvSpPr>
          <p:cNvPr id="17" name="TextBox 16">
            <a:extLst>
              <a:ext uri="{FF2B5EF4-FFF2-40B4-BE49-F238E27FC236}">
                <a16:creationId xmlns:a16="http://schemas.microsoft.com/office/drawing/2014/main" id="{029180FD-4ED4-2056-9A8C-4DD8EE100A65}"/>
              </a:ext>
            </a:extLst>
          </p:cNvPr>
          <p:cNvSpPr txBox="1"/>
          <p:nvPr/>
        </p:nvSpPr>
        <p:spPr>
          <a:xfrm>
            <a:off x="228600" y="5371298"/>
            <a:ext cx="16764000" cy="2554545"/>
          </a:xfrm>
          <a:prstGeom prst="rect">
            <a:avLst/>
          </a:prstGeom>
          <a:noFill/>
        </p:spPr>
        <p:txBody>
          <a:bodyPr wrap="square">
            <a:spAutoFit/>
          </a:bodyPr>
          <a:lstStyle/>
          <a:p>
            <a:pPr>
              <a:buClr>
                <a:schemeClr val="dk1"/>
              </a:buClr>
            </a:pPr>
            <a:r>
              <a:rPr lang="en-US" sz="3600" dirty="0">
                <a:latin typeface="Gill Sans"/>
                <a:ea typeface="Gill Sans"/>
                <a:cs typeface="Gill Sans"/>
                <a:sym typeface="Gill Sans"/>
              </a:rPr>
              <a:t>W</a:t>
            </a:r>
            <a:r>
              <a:rPr lang="en-US" sz="4000" dirty="0">
                <a:latin typeface="Gill Sans"/>
                <a:ea typeface="Gill Sans"/>
                <a:cs typeface="Gill Sans"/>
                <a:sym typeface="Gill Sans"/>
              </a:rPr>
              <a:t>ith innovative solutions such as the REDI program that will aid in developing and supporting a willing population of individuals with disabilities to </a:t>
            </a:r>
            <a:r>
              <a:rPr lang="en-US" sz="4000" b="1" dirty="0">
                <a:latin typeface="Gill Sans"/>
                <a:ea typeface="Gill Sans"/>
                <a:cs typeface="Gill Sans"/>
                <a:sym typeface="Gill Sans"/>
              </a:rPr>
              <a:t>assist them in achieving their highest level of independence through the power of work</a:t>
            </a:r>
            <a:r>
              <a:rPr lang="en-US" sz="4000" dirty="0">
                <a:latin typeface="Gill Sans"/>
                <a:ea typeface="Gill Sans"/>
                <a:cs typeface="Gill Sans"/>
                <a:sym typeface="Gill Sans"/>
              </a:rPr>
              <a:t>.</a:t>
            </a:r>
            <a:endParaRPr lang="en-US" sz="3600" dirty="0">
              <a:latin typeface="Gill Sans"/>
              <a:ea typeface="Gill Sans"/>
              <a:cs typeface="Gill Sans"/>
              <a:sym typeface="Gill Sans"/>
            </a:endParaRPr>
          </a:p>
        </p:txBody>
      </p:sp>
    </p:spTree>
    <p:extLst>
      <p:ext uri="{BB962C8B-B14F-4D97-AF65-F5344CB8AC3E}">
        <p14:creationId xmlns:p14="http://schemas.microsoft.com/office/powerpoint/2010/main" val="2530901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p:nvPr/>
        </p:nvGrpSpPr>
        <p:grpSpPr>
          <a:xfrm>
            <a:off x="9296400" y="1860623"/>
            <a:ext cx="8162743" cy="5895184"/>
            <a:chOff x="0" y="0"/>
            <a:chExt cx="1611484" cy="2167467"/>
          </a:xfrm>
        </p:grpSpPr>
        <p:sp>
          <p:nvSpPr>
            <p:cNvPr id="3" name="Freeform 3"/>
            <p:cNvSpPr/>
            <p:nvPr/>
          </p:nvSpPr>
          <p:spPr>
            <a:xfrm>
              <a:off x="0" y="0"/>
              <a:ext cx="1611484" cy="2167467"/>
            </a:xfrm>
            <a:custGeom>
              <a:avLst/>
              <a:gdLst/>
              <a:ahLst/>
              <a:cxnLst/>
              <a:rect l="l" t="t" r="r" b="b"/>
              <a:pathLst>
                <a:path w="1611484" h="2167467">
                  <a:moveTo>
                    <a:pt x="0" y="0"/>
                  </a:moveTo>
                  <a:lnTo>
                    <a:pt x="1611484" y="0"/>
                  </a:lnTo>
                  <a:lnTo>
                    <a:pt x="1611484" y="2167467"/>
                  </a:lnTo>
                  <a:lnTo>
                    <a:pt x="0" y="2167467"/>
                  </a:lnTo>
                  <a:close/>
                </a:path>
              </a:pathLst>
            </a:custGeom>
            <a:solidFill>
              <a:srgbClr val="D9D9D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518078">
            <a:off x="-1519897" y="907434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169992">
            <a:off x="-436618" y="-483724"/>
            <a:ext cx="19647062" cy="1318645"/>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16929" y="2194921"/>
            <a:ext cx="10445408" cy="638123"/>
          </a:xfrm>
          <a:prstGeom prst="rect">
            <a:avLst/>
          </a:prstGeom>
        </p:spPr>
        <p:txBody>
          <a:bodyPr lIns="0" tIns="0" rIns="0" bIns="0" rtlCol="0" anchor="t">
            <a:spAutoFit/>
          </a:bodyPr>
          <a:lstStyle/>
          <a:p>
            <a:pPr>
              <a:lnSpc>
                <a:spcPts val="5599"/>
              </a:lnSpc>
            </a:pPr>
            <a:endParaRPr lang="en-US" sz="3999" dirty="0">
              <a:solidFill>
                <a:srgbClr val="000000"/>
              </a:solidFill>
              <a:latin typeface="Montserrat Classic"/>
            </a:endParaRPr>
          </a:p>
        </p:txBody>
      </p:sp>
      <p:sp>
        <p:nvSpPr>
          <p:cNvPr id="16" name="TextBox 16"/>
          <p:cNvSpPr txBox="1"/>
          <p:nvPr/>
        </p:nvSpPr>
        <p:spPr>
          <a:xfrm>
            <a:off x="633652" y="353474"/>
            <a:ext cx="8353853" cy="729943"/>
          </a:xfrm>
          <a:prstGeom prst="rect">
            <a:avLst/>
          </a:prstGeom>
        </p:spPr>
        <p:txBody>
          <a:bodyPr lIns="0" tIns="0" rIns="0" bIns="0" rtlCol="0" anchor="t">
            <a:spAutoFit/>
          </a:bodyPr>
          <a:lstStyle/>
          <a:p>
            <a:pPr>
              <a:lnSpc>
                <a:spcPts val="6439"/>
              </a:lnSpc>
            </a:pPr>
            <a:r>
              <a:rPr lang="en-US" sz="4599" dirty="0">
                <a:solidFill>
                  <a:srgbClr val="FFFFFF"/>
                </a:solidFill>
                <a:latin typeface="Montserrat Classic Bold"/>
              </a:rPr>
              <a:t>(REDI)</a:t>
            </a:r>
          </a:p>
        </p:txBody>
      </p:sp>
      <p:sp>
        <p:nvSpPr>
          <p:cNvPr id="19" name="Rectangle 18">
            <a:extLst>
              <a:ext uri="{FF2B5EF4-FFF2-40B4-BE49-F238E27FC236}">
                <a16:creationId xmlns:a16="http://schemas.microsoft.com/office/drawing/2014/main" id="{639A7BB2-5AFC-7187-1D3A-D477E4F6D169}"/>
              </a:ext>
            </a:extLst>
          </p:cNvPr>
          <p:cNvSpPr/>
          <p:nvPr/>
        </p:nvSpPr>
        <p:spPr>
          <a:xfrm>
            <a:off x="914399" y="1189923"/>
            <a:ext cx="7614752" cy="707552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lnSpc>
                <a:spcPct val="110000"/>
              </a:lnSpc>
              <a:spcBef>
                <a:spcPts val="1000"/>
              </a:spcBef>
              <a:buClr>
                <a:srgbClr val="FFFFFF"/>
              </a:buClr>
              <a:buSzPts val="1800"/>
              <a:defRPr/>
            </a:pPr>
            <a:r>
              <a:rPr lang="en-US" sz="3600" b="1" kern="0" dirty="0">
                <a:solidFill>
                  <a:schemeClr val="tx1"/>
                </a:solidFill>
                <a:latin typeface="Gill Sans"/>
                <a:cs typeface="Gill Sans"/>
                <a:sym typeface="Gill Sans"/>
              </a:rPr>
              <a:t>WHAT REDI IS:</a:t>
            </a:r>
          </a:p>
          <a:p>
            <a:pPr defTabSz="914377">
              <a:lnSpc>
                <a:spcPct val="110000"/>
              </a:lnSpc>
              <a:spcBef>
                <a:spcPts val="1000"/>
              </a:spcBef>
              <a:buClr>
                <a:srgbClr val="FFFFFF"/>
              </a:buClr>
              <a:buSzPts val="1800"/>
              <a:defRPr/>
            </a:pPr>
            <a:r>
              <a:rPr lang="en-US" sz="2400" b="1" kern="0" dirty="0">
                <a:solidFill>
                  <a:schemeClr val="tx1"/>
                </a:solidFill>
                <a:latin typeface="Gill Sans"/>
                <a:cs typeface="Gill Sans"/>
                <a:sym typeface="Gill Sans"/>
              </a:rPr>
              <a:t>An in-store extern training program for people with disabilities to gain retail/customer service skills</a:t>
            </a:r>
          </a:p>
          <a:p>
            <a:pPr defTabSz="914377">
              <a:lnSpc>
                <a:spcPct val="110000"/>
              </a:lnSpc>
              <a:spcBef>
                <a:spcPts val="1000"/>
              </a:spcBef>
              <a:buClr>
                <a:srgbClr val="FFFFFF"/>
              </a:buClr>
              <a:buSzPts val="1800"/>
              <a:defRPr/>
            </a:pPr>
            <a:endParaRPr lang="en-US" sz="2400" b="1" kern="0" dirty="0">
              <a:solidFill>
                <a:schemeClr val="tx1"/>
              </a:solidFill>
              <a:latin typeface="Gill Sans"/>
              <a:cs typeface="Gill Sans"/>
              <a:sym typeface="Gill Sans"/>
            </a:endParaRPr>
          </a:p>
          <a:p>
            <a:pPr defTabSz="914377">
              <a:lnSpc>
                <a:spcPct val="110000"/>
              </a:lnSpc>
              <a:spcBef>
                <a:spcPts val="1000"/>
              </a:spcBef>
              <a:buClr>
                <a:srgbClr val="FFFFFF"/>
              </a:buClr>
              <a:buSzPts val="1800"/>
              <a:defRPr/>
            </a:pPr>
            <a:r>
              <a:rPr lang="en-US" sz="2400" b="1" kern="0" dirty="0">
                <a:solidFill>
                  <a:schemeClr val="tx1"/>
                </a:solidFill>
                <a:latin typeface="Gill Sans"/>
                <a:cs typeface="Gill Sans"/>
                <a:sym typeface="Gill Sans"/>
              </a:rPr>
              <a:t>A partnership between a store and the local disability community to increase the employability of people with disabilities.</a:t>
            </a:r>
          </a:p>
          <a:p>
            <a:pPr defTabSz="914377">
              <a:lnSpc>
                <a:spcPct val="110000"/>
              </a:lnSpc>
              <a:spcBef>
                <a:spcPts val="1000"/>
              </a:spcBef>
              <a:buClr>
                <a:srgbClr val="FFFFFF"/>
              </a:buClr>
              <a:buSzPts val="1800"/>
              <a:defRPr/>
            </a:pPr>
            <a:endParaRPr lang="en-US" sz="2400" b="1" kern="0" dirty="0">
              <a:solidFill>
                <a:schemeClr val="tx1"/>
              </a:solidFill>
              <a:latin typeface="Gill Sans"/>
              <a:cs typeface="Gill Sans"/>
              <a:sym typeface="Gill Sans"/>
            </a:endParaRPr>
          </a:p>
          <a:p>
            <a:pPr defTabSz="914377">
              <a:lnSpc>
                <a:spcPct val="110000"/>
              </a:lnSpc>
              <a:spcBef>
                <a:spcPts val="1000"/>
              </a:spcBef>
              <a:buClr>
                <a:srgbClr val="FFFFFF"/>
              </a:buClr>
              <a:buSzPts val="1800"/>
              <a:defRPr/>
            </a:pPr>
            <a:r>
              <a:rPr lang="en-US" sz="2400" b="1" kern="0" dirty="0">
                <a:solidFill>
                  <a:schemeClr val="tx1"/>
                </a:solidFill>
                <a:latin typeface="Gill Sans"/>
                <a:cs typeface="Gill Sans"/>
                <a:sym typeface="Gill Sans"/>
              </a:rPr>
              <a:t>An opportunity for a person with a disability to learn and develop skills to potentially become a qualified applicant for Walgreens.</a:t>
            </a:r>
          </a:p>
          <a:p>
            <a:pPr defTabSz="914377">
              <a:lnSpc>
                <a:spcPct val="110000"/>
              </a:lnSpc>
              <a:spcBef>
                <a:spcPts val="1000"/>
              </a:spcBef>
              <a:buClr>
                <a:srgbClr val="FFFFFF"/>
              </a:buClr>
              <a:buSzPts val="1800"/>
              <a:defRPr/>
            </a:pPr>
            <a:endParaRPr lang="en-US" sz="2400" b="1" kern="0" dirty="0">
              <a:solidFill>
                <a:schemeClr val="tx1"/>
              </a:solidFill>
              <a:latin typeface="Gill Sans"/>
              <a:cs typeface="Gill Sans"/>
              <a:sym typeface="Gill Sans"/>
            </a:endParaRPr>
          </a:p>
          <a:p>
            <a:pPr defTabSz="914377">
              <a:lnSpc>
                <a:spcPct val="110000"/>
              </a:lnSpc>
              <a:spcBef>
                <a:spcPts val="1000"/>
              </a:spcBef>
              <a:buClr>
                <a:srgbClr val="FFFFFF"/>
              </a:buClr>
              <a:buSzPts val="1800"/>
              <a:defRPr/>
            </a:pPr>
            <a:r>
              <a:rPr lang="en-US" sz="2400" b="1" kern="0" dirty="0">
                <a:solidFill>
                  <a:schemeClr val="tx1"/>
                </a:solidFill>
                <a:latin typeface="Gill Sans"/>
                <a:cs typeface="Gill Sans"/>
                <a:sym typeface="Gill Sans"/>
              </a:rPr>
              <a:t>Designed for people with disabilities who might otherwise not be considered qualified without the additional training provided by the program.</a:t>
            </a:r>
          </a:p>
        </p:txBody>
      </p:sp>
      <p:sp>
        <p:nvSpPr>
          <p:cNvPr id="21" name="TextBox 20">
            <a:extLst>
              <a:ext uri="{FF2B5EF4-FFF2-40B4-BE49-F238E27FC236}">
                <a16:creationId xmlns:a16="http://schemas.microsoft.com/office/drawing/2014/main" id="{98F21C34-7DA3-FBD7-B2B1-F430A7B37FD3}"/>
              </a:ext>
            </a:extLst>
          </p:cNvPr>
          <p:cNvSpPr txBox="1"/>
          <p:nvPr/>
        </p:nvSpPr>
        <p:spPr>
          <a:xfrm>
            <a:off x="9792786" y="1860623"/>
            <a:ext cx="7580815" cy="5596660"/>
          </a:xfrm>
          <a:prstGeom prst="rect">
            <a:avLst/>
          </a:prstGeom>
          <a:noFill/>
        </p:spPr>
        <p:txBody>
          <a:bodyPr wrap="square">
            <a:spAutoFit/>
          </a:bodyPr>
          <a:lstStyle/>
          <a:p>
            <a:pPr algn="ctr">
              <a:spcBef>
                <a:spcPts val="1000"/>
              </a:spcBef>
            </a:pPr>
            <a:r>
              <a:rPr lang="en-US" sz="3600" b="1" kern="0" dirty="0">
                <a:latin typeface="Gill Sans"/>
                <a:cs typeface="Gill Sans"/>
              </a:rPr>
              <a:t>REDI is NOT:</a:t>
            </a:r>
            <a:endParaRPr lang="en-US" dirty="0"/>
          </a:p>
          <a:p>
            <a:pPr marL="114297">
              <a:lnSpc>
                <a:spcPct val="110000"/>
              </a:lnSpc>
              <a:spcBef>
                <a:spcPts val="1000"/>
              </a:spcBef>
              <a:buClr>
                <a:schemeClr val="tx1"/>
              </a:buClr>
              <a:buSzPts val="1800"/>
              <a:defRPr/>
            </a:pPr>
            <a:r>
              <a:rPr lang="en-US" sz="2400" b="1" kern="0" dirty="0">
                <a:latin typeface="Gill Sans"/>
                <a:cs typeface="Gill Sans"/>
              </a:rPr>
              <a:t>An arrangement with a high school or community agency to give students/clients the "experience" of retail (also known as "work experience").</a:t>
            </a:r>
          </a:p>
          <a:p>
            <a:pPr marL="114297">
              <a:lnSpc>
                <a:spcPct val="110000"/>
              </a:lnSpc>
              <a:spcBef>
                <a:spcPts val="1000"/>
              </a:spcBef>
              <a:buClr>
                <a:schemeClr val="tx1"/>
              </a:buClr>
              <a:buSzPts val="1800"/>
              <a:defRPr/>
            </a:pPr>
            <a:endParaRPr lang="en-US" sz="2400" b="1" kern="0" dirty="0">
              <a:latin typeface="Gill Sans"/>
              <a:cs typeface="Gill Sans"/>
            </a:endParaRPr>
          </a:p>
          <a:p>
            <a:pPr marL="114297">
              <a:lnSpc>
                <a:spcPct val="110000"/>
              </a:lnSpc>
              <a:spcBef>
                <a:spcPts val="1000"/>
              </a:spcBef>
              <a:buClr>
                <a:schemeClr val="tx1"/>
              </a:buClr>
              <a:buSzPts val="1800"/>
              <a:defRPr/>
            </a:pPr>
            <a:r>
              <a:rPr lang="en-US" sz="2400" b="1" kern="0" dirty="0">
                <a:latin typeface="Gill Sans"/>
                <a:cs typeface="Gill Sans"/>
              </a:rPr>
              <a:t>An initiative that gives stores additional hours or payroll budget.</a:t>
            </a:r>
          </a:p>
          <a:p>
            <a:pPr marL="114297">
              <a:lnSpc>
                <a:spcPct val="110000"/>
              </a:lnSpc>
              <a:spcBef>
                <a:spcPts val="1000"/>
              </a:spcBef>
              <a:buClr>
                <a:schemeClr val="tx1"/>
              </a:buClr>
              <a:buSzPts val="1800"/>
              <a:defRPr/>
            </a:pPr>
            <a:endParaRPr lang="en-US" sz="2400" b="1" kern="0" dirty="0">
              <a:latin typeface="Gill Sans"/>
              <a:cs typeface="Gill Sans"/>
            </a:endParaRPr>
          </a:p>
          <a:p>
            <a:pPr marL="114297">
              <a:lnSpc>
                <a:spcPct val="110000"/>
              </a:lnSpc>
              <a:buClr>
                <a:schemeClr val="tx1"/>
              </a:buClr>
              <a:buSzPts val="1800"/>
              <a:defRPr/>
            </a:pPr>
            <a:r>
              <a:rPr lang="en-US" sz="2400" b="1" kern="0" dirty="0">
                <a:latin typeface="Gill Sans"/>
                <a:cs typeface="Gill Sans"/>
              </a:rPr>
              <a:t>A guarantee of employment for the externs.</a:t>
            </a:r>
          </a:p>
          <a:p>
            <a:pPr marL="114297">
              <a:lnSpc>
                <a:spcPct val="110000"/>
              </a:lnSpc>
              <a:buClr>
                <a:schemeClr val="tx1"/>
              </a:buClr>
              <a:buSzPts val="1800"/>
              <a:defRPr/>
            </a:pPr>
            <a:endParaRPr lang="en-US" sz="2400" b="1" kern="0" dirty="0">
              <a:latin typeface="Gill Sans"/>
              <a:cs typeface="Gill Sans"/>
            </a:endParaRPr>
          </a:p>
          <a:p>
            <a:pPr marL="114297">
              <a:lnSpc>
                <a:spcPct val="110000"/>
              </a:lnSpc>
              <a:buClr>
                <a:schemeClr val="tx1"/>
              </a:buClr>
              <a:buSzPts val="1800"/>
              <a:defRPr/>
            </a:pPr>
            <a:r>
              <a:rPr lang="en-US" sz="2400" b="1" kern="0" dirty="0">
                <a:latin typeface="Gill Sans"/>
                <a:cs typeface="Gill Sans"/>
              </a:rPr>
              <a:t>A requirement for all people with disabilities to be hired</a:t>
            </a:r>
            <a:r>
              <a:rPr lang="en-US" sz="2400" kern="0" dirty="0">
                <a:latin typeface="Gill Sans"/>
                <a:cs typeface="Gill Sans"/>
              </a:rPr>
              <a:t>.</a:t>
            </a:r>
          </a:p>
        </p:txBody>
      </p:sp>
      <p:graphicFrame>
        <p:nvGraphicFramePr>
          <p:cNvPr id="5" name="Table 4">
            <a:extLst>
              <a:ext uri="{FF2B5EF4-FFF2-40B4-BE49-F238E27FC236}">
                <a16:creationId xmlns:a16="http://schemas.microsoft.com/office/drawing/2014/main" id="{11B70DEF-4630-55EC-D9CB-1ECA8F415915}"/>
              </a:ext>
            </a:extLst>
          </p:cNvPr>
          <p:cNvGraphicFramePr>
            <a:graphicFrameLocks noGrp="1"/>
          </p:cNvGraphicFramePr>
          <p:nvPr>
            <p:extLst>
              <p:ext uri="{D42A27DB-BD31-4B8C-83A1-F6EECF244321}">
                <p14:modId xmlns:p14="http://schemas.microsoft.com/office/powerpoint/2010/main" val="3583969908"/>
              </p:ext>
            </p:extLst>
          </p:nvPr>
        </p:nvGraphicFramePr>
        <p:xfrm>
          <a:off x="9296400" y="1860621"/>
          <a:ext cx="8162743" cy="5895185"/>
        </p:xfrm>
        <a:graphic>
          <a:graphicData uri="http://schemas.openxmlformats.org/drawingml/2006/table">
            <a:tbl>
              <a:tblPr/>
              <a:tblGrid>
                <a:gridCol w="8162743">
                  <a:extLst>
                    <a:ext uri="{9D8B030D-6E8A-4147-A177-3AD203B41FA5}">
                      <a16:colId xmlns:a16="http://schemas.microsoft.com/office/drawing/2014/main" val="2947372915"/>
                    </a:ext>
                  </a:extLst>
                </a:gridCol>
              </a:tblGrid>
              <a:tr h="589518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767624056"/>
                  </a:ext>
                </a:extLst>
              </a:tr>
            </a:tbl>
          </a:graphicData>
        </a:graphic>
      </p:graphicFrame>
    </p:spTree>
    <p:extLst>
      <p:ext uri="{BB962C8B-B14F-4D97-AF65-F5344CB8AC3E}">
        <p14:creationId xmlns:p14="http://schemas.microsoft.com/office/powerpoint/2010/main" val="1414737368"/>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12061" y="419100"/>
            <a:ext cx="13454726" cy="1447800"/>
            <a:chOff x="0" y="0"/>
            <a:chExt cx="3543632" cy="404862"/>
          </a:xfrm>
        </p:grpSpPr>
        <p:sp>
          <p:nvSpPr>
            <p:cNvPr id="7" name="Freeform 7"/>
            <p:cNvSpPr/>
            <p:nvPr/>
          </p:nvSpPr>
          <p:spPr>
            <a:xfrm>
              <a:off x="0" y="0"/>
              <a:ext cx="3543632" cy="404862"/>
            </a:xfrm>
            <a:custGeom>
              <a:avLst/>
              <a:gdLst/>
              <a:ahLst/>
              <a:cxnLst/>
              <a:rect l="l" t="t" r="r" b="b"/>
              <a:pathLst>
                <a:path w="3543632" h="404862">
                  <a:moveTo>
                    <a:pt x="203200" y="0"/>
                  </a:moveTo>
                  <a:lnTo>
                    <a:pt x="3543632" y="0"/>
                  </a:lnTo>
                  <a:lnTo>
                    <a:pt x="3340432" y="404862"/>
                  </a:lnTo>
                  <a:lnTo>
                    <a:pt x="0" y="404862"/>
                  </a:lnTo>
                  <a:lnTo>
                    <a:pt x="203200" y="0"/>
                  </a:lnTo>
                  <a:close/>
                </a:path>
              </a:pathLst>
            </a:custGeom>
            <a:solidFill>
              <a:srgbClr val="065DAA"/>
            </a:solidFill>
          </p:spPr>
          <p:txBody>
            <a:bodyPr/>
            <a:lstStyle/>
            <a:p>
              <a:endParaRPr lang="en-US"/>
            </a:p>
          </p:txBody>
        </p:sp>
        <p:sp>
          <p:nvSpPr>
            <p:cNvPr id="8" name="TextBox 8"/>
            <p:cNvSpPr txBox="1"/>
            <p:nvPr/>
          </p:nvSpPr>
          <p:spPr>
            <a:xfrm>
              <a:off x="101600" y="-85725"/>
              <a:ext cx="609600" cy="695325"/>
            </a:xfrm>
            <a:prstGeom prst="rect">
              <a:avLst/>
            </a:prstGeom>
          </p:spPr>
          <p:txBody>
            <a:bodyPr lIns="50800" tIns="50800" rIns="50800" bIns="50800" rtlCol="0" anchor="ctr"/>
            <a:lstStyle/>
            <a:p>
              <a:pPr algn="ctr">
                <a:lnSpc>
                  <a:spcPts val="5600"/>
                </a:lnSpc>
                <a:spcBef>
                  <a:spcPct val="0"/>
                </a:spcBef>
              </a:pPr>
              <a:endParaRPr/>
            </a:p>
          </p:txBody>
        </p:sp>
      </p:grpSp>
      <p:grpSp>
        <p:nvGrpSpPr>
          <p:cNvPr id="9" name="Group 9"/>
          <p:cNvGrpSpPr/>
          <p:nvPr/>
        </p:nvGrpSpPr>
        <p:grpSpPr>
          <a:xfrm rot="-10518078">
            <a:off x="-3793851" y="861721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16929" y="2194921"/>
            <a:ext cx="10445408" cy="638123"/>
          </a:xfrm>
          <a:prstGeom prst="rect">
            <a:avLst/>
          </a:prstGeom>
        </p:spPr>
        <p:txBody>
          <a:bodyPr lIns="0" tIns="0" rIns="0" bIns="0" rtlCol="0" anchor="t">
            <a:spAutoFit/>
          </a:bodyPr>
          <a:lstStyle/>
          <a:p>
            <a:pPr>
              <a:lnSpc>
                <a:spcPts val="5599"/>
              </a:lnSpc>
            </a:pPr>
            <a:endParaRPr lang="en-US" sz="3999" dirty="0">
              <a:solidFill>
                <a:srgbClr val="000000"/>
              </a:solidFill>
              <a:latin typeface="Montserrat Classic"/>
            </a:endParaRPr>
          </a:p>
        </p:txBody>
      </p:sp>
      <p:sp>
        <p:nvSpPr>
          <p:cNvPr id="16" name="TextBox 16"/>
          <p:cNvSpPr txBox="1"/>
          <p:nvPr/>
        </p:nvSpPr>
        <p:spPr>
          <a:xfrm>
            <a:off x="1110393" y="800100"/>
            <a:ext cx="7652609" cy="738664"/>
          </a:xfrm>
          <a:prstGeom prst="rect">
            <a:avLst/>
          </a:prstGeom>
        </p:spPr>
        <p:txBody>
          <a:bodyPr wrap="square" lIns="0" tIns="0" rIns="0" bIns="0" rtlCol="0" anchor="t">
            <a:spAutoFit/>
          </a:bodyPr>
          <a:lstStyle/>
          <a:p>
            <a:r>
              <a:rPr lang="en-US" sz="4800" b="1" dirty="0">
                <a:solidFill>
                  <a:schemeClr val="lt1"/>
                </a:solidFill>
                <a:latin typeface="Gill Sans"/>
                <a:cs typeface="Gill Sans"/>
              </a:rPr>
              <a:t>Project Scope</a:t>
            </a:r>
            <a:endParaRPr lang="en-US" sz="4800" b="1" dirty="0">
              <a:solidFill>
                <a:schemeClr val="lt1"/>
              </a:solidFill>
              <a:latin typeface="Gill Sans"/>
              <a:cs typeface="Gill Sans"/>
              <a:sym typeface="Gill Sans"/>
            </a:endParaRPr>
          </a:p>
        </p:txBody>
      </p:sp>
      <p:sp>
        <p:nvSpPr>
          <p:cNvPr id="17" name="TextBox 16">
            <a:extLst>
              <a:ext uri="{FF2B5EF4-FFF2-40B4-BE49-F238E27FC236}">
                <a16:creationId xmlns:a16="http://schemas.microsoft.com/office/drawing/2014/main" id="{3C7CC3F9-FD71-B193-F4F2-C23E5E6CD151}"/>
              </a:ext>
            </a:extLst>
          </p:cNvPr>
          <p:cNvSpPr txBox="1"/>
          <p:nvPr/>
        </p:nvSpPr>
        <p:spPr>
          <a:xfrm>
            <a:off x="1143001" y="2933700"/>
            <a:ext cx="11748151" cy="4937057"/>
          </a:xfrm>
          <a:prstGeom prst="rect">
            <a:avLst/>
          </a:prstGeom>
          <a:noFill/>
        </p:spPr>
        <p:txBody>
          <a:bodyPr wrap="square">
            <a:spAutoFit/>
          </a:bodyPr>
          <a:lstStyle/>
          <a:p>
            <a:pPr>
              <a:lnSpc>
                <a:spcPct val="110000"/>
              </a:lnSpc>
            </a:pPr>
            <a:r>
              <a:rPr lang="en-US" sz="3600" b="1" dirty="0">
                <a:latin typeface="Gil Sans"/>
              </a:rPr>
              <a:t>REDI is currently in 38 states and continuing to grow. There is not a program in Arkansas. REDI is a training program, not a placement program. It is an opportunity for a person with a disability to learn and develop skills to potentially become a qualified applicant for positions with Walgreens or similar retailers. REDI is designed for people with disabilities who might otherwise not be considered qualified without the additional training provided by the program.</a:t>
            </a:r>
          </a:p>
        </p:txBody>
      </p:sp>
      <p:grpSp>
        <p:nvGrpSpPr>
          <p:cNvPr id="19" name="Group 8">
            <a:extLst>
              <a:ext uri="{FF2B5EF4-FFF2-40B4-BE49-F238E27FC236}">
                <a16:creationId xmlns:a16="http://schemas.microsoft.com/office/drawing/2014/main" id="{71217317-2165-A676-3F86-6DFBE04DC47D}"/>
              </a:ext>
            </a:extLst>
          </p:cNvPr>
          <p:cNvGrpSpPr>
            <a:grpSpLocks noChangeAspect="1"/>
          </p:cNvGrpSpPr>
          <p:nvPr/>
        </p:nvGrpSpPr>
        <p:grpSpPr>
          <a:xfrm>
            <a:off x="13239576" y="399876"/>
            <a:ext cx="4210224" cy="4210224"/>
            <a:chOff x="0" y="201997"/>
            <a:chExt cx="6350000" cy="6350000"/>
          </a:xfrm>
        </p:grpSpPr>
        <p:sp>
          <p:nvSpPr>
            <p:cNvPr id="20" name="Freeform 9">
              <a:extLst>
                <a:ext uri="{FF2B5EF4-FFF2-40B4-BE49-F238E27FC236}">
                  <a16:creationId xmlns:a16="http://schemas.microsoft.com/office/drawing/2014/main" id="{67686A9B-0710-5203-47BF-0DEF306291AC}"/>
                </a:ext>
              </a:extLst>
            </p:cNvPr>
            <p:cNvSpPr/>
            <p:nvPr/>
          </p:nvSpPr>
          <p:spPr>
            <a:xfrm>
              <a:off x="124459" y="345919"/>
              <a:ext cx="6101080" cy="6101080"/>
            </a:xfrm>
            <a:custGeom>
              <a:avLst/>
              <a:gdLst/>
              <a:ahLst/>
              <a:cxnLst/>
              <a:rect l="l" t="t" r="r" b="b"/>
              <a:pathLst>
                <a:path w="6101080" h="6101080">
                  <a:moveTo>
                    <a:pt x="0" y="0"/>
                  </a:moveTo>
                  <a:lnTo>
                    <a:pt x="6101080" y="0"/>
                  </a:lnTo>
                  <a:lnTo>
                    <a:pt x="6101080" y="6101080"/>
                  </a:lnTo>
                  <a:lnTo>
                    <a:pt x="0" y="6101080"/>
                  </a:lnTo>
                  <a:close/>
                </a:path>
              </a:pathLst>
            </a:custGeom>
            <a:blipFill>
              <a:blip r:embed="rId2"/>
              <a:stretch>
                <a:fillRect l="-6725" r="-26607"/>
              </a:stretch>
            </a:blipFill>
          </p:spPr>
          <p:txBody>
            <a:bodyPr/>
            <a:lstStyle/>
            <a:p>
              <a:endParaRPr lang="en-US"/>
            </a:p>
          </p:txBody>
        </p:sp>
        <p:sp>
          <p:nvSpPr>
            <p:cNvPr id="21" name="Freeform 10">
              <a:extLst>
                <a:ext uri="{FF2B5EF4-FFF2-40B4-BE49-F238E27FC236}">
                  <a16:creationId xmlns:a16="http://schemas.microsoft.com/office/drawing/2014/main" id="{B8CE8E72-FEF4-B7E9-CAD7-6E35F81FE71F}"/>
                </a:ext>
              </a:extLst>
            </p:cNvPr>
            <p:cNvSpPr/>
            <p:nvPr/>
          </p:nvSpPr>
          <p:spPr>
            <a:xfrm>
              <a:off x="0" y="201997"/>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D9D9D9"/>
            </a:solidFill>
          </p:spPr>
          <p:txBody>
            <a:bodyPr/>
            <a:lstStyle/>
            <a:p>
              <a:endParaRPr lang="en-US"/>
            </a:p>
          </p:txBody>
        </p:sp>
      </p:grpSp>
    </p:spTree>
    <p:extLst>
      <p:ext uri="{BB962C8B-B14F-4D97-AF65-F5344CB8AC3E}">
        <p14:creationId xmlns:p14="http://schemas.microsoft.com/office/powerpoint/2010/main" val="22476117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12061" y="448723"/>
            <a:ext cx="13454726" cy="1980320"/>
            <a:chOff x="0" y="0"/>
            <a:chExt cx="3543632" cy="404862"/>
          </a:xfrm>
        </p:grpSpPr>
        <p:sp>
          <p:nvSpPr>
            <p:cNvPr id="7" name="Freeform 7"/>
            <p:cNvSpPr/>
            <p:nvPr/>
          </p:nvSpPr>
          <p:spPr>
            <a:xfrm>
              <a:off x="0" y="0"/>
              <a:ext cx="3543632" cy="404862"/>
            </a:xfrm>
            <a:custGeom>
              <a:avLst/>
              <a:gdLst/>
              <a:ahLst/>
              <a:cxnLst/>
              <a:rect l="l" t="t" r="r" b="b"/>
              <a:pathLst>
                <a:path w="3543632" h="404862">
                  <a:moveTo>
                    <a:pt x="203200" y="0"/>
                  </a:moveTo>
                  <a:lnTo>
                    <a:pt x="3543632" y="0"/>
                  </a:lnTo>
                  <a:lnTo>
                    <a:pt x="3340432" y="404862"/>
                  </a:lnTo>
                  <a:lnTo>
                    <a:pt x="0" y="404862"/>
                  </a:lnTo>
                  <a:lnTo>
                    <a:pt x="203200" y="0"/>
                  </a:lnTo>
                  <a:close/>
                </a:path>
              </a:pathLst>
            </a:custGeom>
            <a:solidFill>
              <a:srgbClr val="065DAA"/>
            </a:solidFill>
          </p:spPr>
          <p:txBody>
            <a:bodyPr/>
            <a:lstStyle/>
            <a:p>
              <a:endParaRPr lang="en-US"/>
            </a:p>
          </p:txBody>
        </p:sp>
        <p:sp>
          <p:nvSpPr>
            <p:cNvPr id="8" name="TextBox 8"/>
            <p:cNvSpPr txBox="1"/>
            <p:nvPr/>
          </p:nvSpPr>
          <p:spPr>
            <a:xfrm>
              <a:off x="101600" y="-85725"/>
              <a:ext cx="609600" cy="695325"/>
            </a:xfrm>
            <a:prstGeom prst="rect">
              <a:avLst/>
            </a:prstGeom>
          </p:spPr>
          <p:txBody>
            <a:bodyPr lIns="50800" tIns="50800" rIns="50800" bIns="50800" rtlCol="0" anchor="ctr"/>
            <a:lstStyle/>
            <a:p>
              <a:pPr algn="ctr">
                <a:lnSpc>
                  <a:spcPts val="5600"/>
                </a:lnSpc>
                <a:spcBef>
                  <a:spcPct val="0"/>
                </a:spcBef>
              </a:pPr>
              <a:endParaRPr/>
            </a:p>
          </p:txBody>
        </p:sp>
      </p:grpSp>
      <p:grpSp>
        <p:nvGrpSpPr>
          <p:cNvPr id="9" name="Group 9"/>
          <p:cNvGrpSpPr/>
          <p:nvPr/>
        </p:nvGrpSpPr>
        <p:grpSpPr>
          <a:xfrm rot="-10518078">
            <a:off x="-3793851" y="8617212"/>
            <a:ext cx="19863271" cy="2775531"/>
            <a:chOff x="0" y="0"/>
            <a:chExt cx="5231479" cy="731004"/>
          </a:xfrm>
        </p:grpSpPr>
        <p:sp>
          <p:nvSpPr>
            <p:cNvPr id="10" name="Freeform 10"/>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81558">
            <a:off x="-944131" y="9323730"/>
            <a:ext cx="19863271" cy="2269057"/>
            <a:chOff x="0" y="0"/>
            <a:chExt cx="5231479" cy="597612"/>
          </a:xfrm>
        </p:grpSpPr>
        <p:sp>
          <p:nvSpPr>
            <p:cNvPr id="13" name="Freeform 13"/>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457200" y="2872829"/>
            <a:ext cx="16632163" cy="5665141"/>
          </a:xfrm>
          <a:prstGeom prst="rect">
            <a:avLst/>
          </a:prstGeom>
        </p:spPr>
        <p:txBody>
          <a:bodyPr wrap="square" lIns="0" tIns="0" rIns="0" bIns="0" rtlCol="0" anchor="t">
            <a:spAutoFit/>
          </a:bodyPr>
          <a:lstStyle/>
          <a:p>
            <a:pPr>
              <a:lnSpc>
                <a:spcPts val="5599"/>
              </a:lnSpc>
            </a:pPr>
            <a:r>
              <a:rPr lang="en-US" sz="4400" b="1" dirty="0"/>
              <a:t>Walgreens launched the program in 2010. The program’s goal is to prepare qualified candidates for employment at Walgreens retail locations, as well as employment with other retailers that require similar skills. It is an in-store extern training program that aims to help people with disabilities gain retail and customer service skills and work closely with communities, organizations, and vocational rehabilitation agencies to train and develop candidates. </a:t>
            </a:r>
          </a:p>
          <a:p>
            <a:pPr>
              <a:lnSpc>
                <a:spcPts val="5599"/>
              </a:lnSpc>
            </a:pPr>
            <a:endParaRPr lang="en-US" sz="3999" dirty="0">
              <a:solidFill>
                <a:srgbClr val="000000"/>
              </a:solidFill>
              <a:latin typeface="Montserrat Classic"/>
            </a:endParaRPr>
          </a:p>
        </p:txBody>
      </p:sp>
      <p:sp>
        <p:nvSpPr>
          <p:cNvPr id="16" name="TextBox 16"/>
          <p:cNvSpPr txBox="1"/>
          <p:nvPr/>
        </p:nvSpPr>
        <p:spPr>
          <a:xfrm>
            <a:off x="942548" y="574042"/>
            <a:ext cx="8353853" cy="1576394"/>
          </a:xfrm>
          <a:prstGeom prst="rect">
            <a:avLst/>
          </a:prstGeom>
        </p:spPr>
        <p:txBody>
          <a:bodyPr lIns="0" tIns="0" rIns="0" bIns="0" rtlCol="0" anchor="t">
            <a:spAutoFit/>
          </a:bodyPr>
          <a:lstStyle/>
          <a:p>
            <a:pPr>
              <a:lnSpc>
                <a:spcPts val="6439"/>
              </a:lnSpc>
            </a:pPr>
            <a:r>
              <a:rPr lang="en-US" sz="4800" b="1" dirty="0">
                <a:solidFill>
                  <a:schemeClr val="lt1"/>
                </a:solidFill>
                <a:latin typeface="Gill Sans"/>
                <a:cs typeface="Gill Sans"/>
              </a:rPr>
              <a:t>Retail Employees with </a:t>
            </a:r>
          </a:p>
          <a:p>
            <a:pPr>
              <a:lnSpc>
                <a:spcPts val="6439"/>
              </a:lnSpc>
            </a:pPr>
            <a:r>
              <a:rPr lang="en-US" sz="4800" b="1" dirty="0">
                <a:solidFill>
                  <a:schemeClr val="lt1"/>
                </a:solidFill>
                <a:latin typeface="Gill Sans"/>
                <a:cs typeface="Gill Sans"/>
              </a:rPr>
              <a:t>Disabilities Initiative (</a:t>
            </a:r>
            <a:r>
              <a:rPr lang="en-US" sz="4400" b="1" dirty="0">
                <a:solidFill>
                  <a:schemeClr val="lt1"/>
                </a:solidFill>
                <a:latin typeface="Gill Sans"/>
                <a:cs typeface="Gill Sans"/>
              </a:rPr>
              <a:t>REDI</a:t>
            </a:r>
            <a:r>
              <a:rPr lang="en-US" sz="4800" b="1" dirty="0">
                <a:solidFill>
                  <a:schemeClr val="lt1"/>
                </a:solidFill>
                <a:latin typeface="Gill Sans"/>
                <a:cs typeface="Gill Sans"/>
              </a:rPr>
              <a: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5"/>
          <p:cNvGrpSpPr/>
          <p:nvPr/>
        </p:nvGrpSpPr>
        <p:grpSpPr>
          <a:xfrm rot="21071234">
            <a:off x="-787634" y="9260780"/>
            <a:ext cx="19863271" cy="2269057"/>
            <a:chOff x="0" y="0"/>
            <a:chExt cx="5231479" cy="597612"/>
          </a:xfrm>
        </p:grpSpPr>
        <p:sp>
          <p:nvSpPr>
            <p:cNvPr id="6" name="Freeform 6"/>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2"/>
          <p:cNvGrpSpPr/>
          <p:nvPr/>
        </p:nvGrpSpPr>
        <p:grpSpPr>
          <a:xfrm rot="11613591">
            <a:off x="-2053595" y="6954393"/>
            <a:ext cx="20965326" cy="2675026"/>
            <a:chOff x="0" y="0"/>
            <a:chExt cx="5231479" cy="731004"/>
          </a:xfrm>
        </p:grpSpPr>
        <p:sp>
          <p:nvSpPr>
            <p:cNvPr id="3" name="Freeform 3"/>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4">
            <a:extLst>
              <a:ext uri="{FF2B5EF4-FFF2-40B4-BE49-F238E27FC236}">
                <a16:creationId xmlns:a16="http://schemas.microsoft.com/office/drawing/2014/main" id="{9F2EE681-4E65-65E6-358D-208D458DD504}"/>
              </a:ext>
            </a:extLst>
          </p:cNvPr>
          <p:cNvSpPr txBox="1"/>
          <p:nvPr/>
        </p:nvSpPr>
        <p:spPr>
          <a:xfrm rot="11081922">
            <a:off x="13316089" y="9941547"/>
            <a:ext cx="2314575" cy="2459236"/>
          </a:xfrm>
          <a:prstGeom prst="rect">
            <a:avLst/>
          </a:prstGeom>
        </p:spPr>
        <p:txBody>
          <a:bodyPr lIns="50800" tIns="50800" rIns="50800" bIns="50800" rtlCol="0" anchor="ctr"/>
          <a:lstStyle/>
          <a:p>
            <a:pPr algn="ctr">
              <a:lnSpc>
                <a:spcPts val="2659"/>
              </a:lnSpc>
              <a:spcBef>
                <a:spcPct val="0"/>
              </a:spcBef>
            </a:pPr>
            <a:endParaRPr/>
          </a:p>
        </p:txBody>
      </p:sp>
      <p:sp>
        <p:nvSpPr>
          <p:cNvPr id="24" name="TextBox 4">
            <a:extLst>
              <a:ext uri="{FF2B5EF4-FFF2-40B4-BE49-F238E27FC236}">
                <a16:creationId xmlns:a16="http://schemas.microsoft.com/office/drawing/2014/main" id="{A3518377-C3D1-A25A-8886-8E304C917DBB}"/>
              </a:ext>
            </a:extLst>
          </p:cNvPr>
          <p:cNvSpPr txBox="1"/>
          <p:nvPr/>
        </p:nvSpPr>
        <p:spPr>
          <a:xfrm rot="10518078" flipH="1">
            <a:off x="1008430" y="1514691"/>
            <a:ext cx="2314575" cy="1570839"/>
          </a:xfrm>
          <a:prstGeom prst="rect">
            <a:avLst/>
          </a:prstGeom>
        </p:spPr>
        <p:txBody>
          <a:bodyPr lIns="50800" tIns="50800" rIns="50800" bIns="50800" rtlCol="0" anchor="ctr"/>
          <a:lstStyle/>
          <a:p>
            <a:pPr algn="ctr">
              <a:lnSpc>
                <a:spcPts val="2659"/>
              </a:lnSpc>
              <a:spcBef>
                <a:spcPct val="0"/>
              </a:spcBef>
            </a:pPr>
            <a:endParaRPr/>
          </a:p>
        </p:txBody>
      </p:sp>
      <p:grpSp>
        <p:nvGrpSpPr>
          <p:cNvPr id="8" name="Group 8"/>
          <p:cNvGrpSpPr/>
          <p:nvPr/>
        </p:nvGrpSpPr>
        <p:grpSpPr>
          <a:xfrm>
            <a:off x="-1003656" y="189746"/>
            <a:ext cx="18979811" cy="1524754"/>
            <a:chOff x="0" y="0"/>
            <a:chExt cx="3594093" cy="173557"/>
          </a:xfrm>
        </p:grpSpPr>
        <p:sp>
          <p:nvSpPr>
            <p:cNvPr id="9" name="Freeform 9"/>
            <p:cNvSpPr/>
            <p:nvPr/>
          </p:nvSpPr>
          <p:spPr>
            <a:xfrm>
              <a:off x="0" y="0"/>
              <a:ext cx="3594093" cy="173557"/>
            </a:xfrm>
            <a:custGeom>
              <a:avLst/>
              <a:gdLst/>
              <a:ahLst/>
              <a:cxnLst/>
              <a:rect l="l" t="t" r="r" b="b"/>
              <a:pathLst>
                <a:path w="3594093" h="173557">
                  <a:moveTo>
                    <a:pt x="203200" y="0"/>
                  </a:moveTo>
                  <a:lnTo>
                    <a:pt x="3594093" y="0"/>
                  </a:lnTo>
                  <a:lnTo>
                    <a:pt x="3390893" y="173557"/>
                  </a:lnTo>
                  <a:lnTo>
                    <a:pt x="0" y="173557"/>
                  </a:lnTo>
                  <a:lnTo>
                    <a:pt x="203200" y="0"/>
                  </a:lnTo>
                  <a:close/>
                </a:path>
              </a:pathLst>
            </a:custGeom>
            <a:solidFill>
              <a:srgbClr val="065DAA"/>
            </a:solidFill>
          </p:spPr>
          <p:txBody>
            <a:bodyPr/>
            <a:lstStyle/>
            <a:p>
              <a:endParaRPr lang="en-US"/>
            </a:p>
          </p:txBody>
        </p:sp>
        <p:sp>
          <p:nvSpPr>
            <p:cNvPr id="10" name="TextBox 10"/>
            <p:cNvSpPr txBox="1"/>
            <p:nvPr/>
          </p:nvSpPr>
          <p:spPr>
            <a:xfrm>
              <a:off x="101600" y="-57150"/>
              <a:ext cx="609600" cy="666750"/>
            </a:xfrm>
            <a:prstGeom prst="rect">
              <a:avLst/>
            </a:prstGeom>
          </p:spPr>
          <p:txBody>
            <a:bodyPr lIns="50800" tIns="50800" rIns="50800" bIns="50800" rtlCol="0" anchor="ctr"/>
            <a:lstStyle/>
            <a:p>
              <a:pPr algn="ctr">
                <a:lnSpc>
                  <a:spcPts val="3920"/>
                </a:lnSpc>
                <a:spcBef>
                  <a:spcPct val="0"/>
                </a:spcBef>
              </a:pPr>
              <a:endParaRPr/>
            </a:p>
          </p:txBody>
        </p:sp>
      </p:grpSp>
      <p:sp>
        <p:nvSpPr>
          <p:cNvPr id="28" name="TextBox 27">
            <a:extLst>
              <a:ext uri="{FF2B5EF4-FFF2-40B4-BE49-F238E27FC236}">
                <a16:creationId xmlns:a16="http://schemas.microsoft.com/office/drawing/2014/main" id="{10A2630D-3F40-518B-05B1-CCCE3238391F}"/>
              </a:ext>
            </a:extLst>
          </p:cNvPr>
          <p:cNvSpPr txBox="1"/>
          <p:nvPr/>
        </p:nvSpPr>
        <p:spPr>
          <a:xfrm>
            <a:off x="914400" y="502504"/>
            <a:ext cx="7010400" cy="830997"/>
          </a:xfrm>
          <a:prstGeom prst="rect">
            <a:avLst/>
          </a:prstGeom>
          <a:noFill/>
        </p:spPr>
        <p:txBody>
          <a:bodyPr wrap="square">
            <a:spAutoFit/>
          </a:bodyPr>
          <a:lstStyle/>
          <a:p>
            <a:r>
              <a:rPr lang="en-US" sz="4800" b="1" dirty="0">
                <a:solidFill>
                  <a:schemeClr val="lt1"/>
                </a:solidFill>
                <a:latin typeface="Gill Sans"/>
                <a:cs typeface="Gill Sans"/>
                <a:sym typeface="Play"/>
              </a:rPr>
              <a:t>Stakeholder Roles</a:t>
            </a:r>
          </a:p>
        </p:txBody>
      </p:sp>
      <p:pic>
        <p:nvPicPr>
          <p:cNvPr id="29" name="Google Shape;265;g11f670d69c8_2_58">
            <a:extLst>
              <a:ext uri="{FF2B5EF4-FFF2-40B4-BE49-F238E27FC236}">
                <a16:creationId xmlns:a16="http://schemas.microsoft.com/office/drawing/2014/main" id="{33C18C4F-9FDA-698F-7476-169425D77EB8}"/>
              </a:ext>
            </a:extLst>
          </p:cNvPr>
          <p:cNvPicPr preferRelativeResize="0"/>
          <p:nvPr/>
        </p:nvPicPr>
        <p:blipFill rotWithShape="1">
          <a:blip r:embed="rId3">
            <a:alphaModFix/>
          </a:blip>
          <a:srcRect b="5855"/>
          <a:stretch/>
        </p:blipFill>
        <p:spPr>
          <a:xfrm>
            <a:off x="421625" y="1031787"/>
            <a:ext cx="17028177" cy="8685415"/>
          </a:xfrm>
          <a:prstGeom prst="rect">
            <a:avLst/>
          </a:prstGeom>
          <a:noFill/>
          <a:ln>
            <a:noFill/>
          </a:ln>
        </p:spPr>
      </p:pic>
    </p:spTree>
    <p:extLst>
      <p:ext uri="{BB962C8B-B14F-4D97-AF65-F5344CB8AC3E}">
        <p14:creationId xmlns:p14="http://schemas.microsoft.com/office/powerpoint/2010/main" val="27136616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675497">
            <a:off x="7746757" y="4323605"/>
            <a:ext cx="1509009" cy="4716009"/>
            <a:chOff x="0" y="0"/>
            <a:chExt cx="313658" cy="980257"/>
          </a:xfrm>
        </p:grpSpPr>
        <p:sp>
          <p:nvSpPr>
            <p:cNvPr id="4" name="Freeform 4"/>
            <p:cNvSpPr/>
            <p:nvPr/>
          </p:nvSpPr>
          <p:spPr>
            <a:xfrm>
              <a:off x="0" y="0"/>
              <a:ext cx="313658" cy="980257"/>
            </a:xfrm>
            <a:custGeom>
              <a:avLst/>
              <a:gdLst/>
              <a:ahLst/>
              <a:cxnLst/>
              <a:rect l="l" t="t" r="r" b="b"/>
              <a:pathLst>
                <a:path w="313658" h="980257">
                  <a:moveTo>
                    <a:pt x="0" y="0"/>
                  </a:moveTo>
                  <a:lnTo>
                    <a:pt x="313658" y="0"/>
                  </a:lnTo>
                  <a:lnTo>
                    <a:pt x="313658" y="980257"/>
                  </a:lnTo>
                  <a:lnTo>
                    <a:pt x="0" y="980257"/>
                  </a:lnTo>
                  <a:close/>
                </a:path>
              </a:pathLst>
            </a:custGeom>
            <a:solidFill>
              <a:srgbClr val="FFFFFF"/>
            </a:solidFill>
          </p:spPr>
          <p:txBody>
            <a:bodyPr/>
            <a:lstStyle/>
            <a:p>
              <a:endParaRPr lang="en-US"/>
            </a:p>
          </p:txBody>
        </p:sp>
        <p:sp>
          <p:nvSpPr>
            <p:cNvPr id="5" name="TextBox 5"/>
            <p:cNvSpPr txBox="1"/>
            <p:nvPr/>
          </p:nvSpPr>
          <p:spPr>
            <a:xfrm>
              <a:off x="0" y="-38100"/>
              <a:ext cx="812800" cy="850900"/>
            </a:xfrm>
            <a:prstGeom prst="rect">
              <a:avLst/>
            </a:prstGeom>
          </p:spPr>
          <p:txBody>
            <a:bodyPr lIns="64368" tIns="64368" rIns="64368" bIns="64368" rtlCol="0" anchor="ctr"/>
            <a:lstStyle/>
            <a:p>
              <a:pPr algn="ctr">
                <a:lnSpc>
                  <a:spcPts val="2660"/>
                </a:lnSpc>
              </a:pPr>
              <a:endParaRPr/>
            </a:p>
          </p:txBody>
        </p:sp>
      </p:grpSp>
      <p:grpSp>
        <p:nvGrpSpPr>
          <p:cNvPr id="6" name="Group 6"/>
          <p:cNvGrpSpPr/>
          <p:nvPr/>
        </p:nvGrpSpPr>
        <p:grpSpPr>
          <a:xfrm rot="-10518078">
            <a:off x="-3793851" y="8617212"/>
            <a:ext cx="19863271" cy="2775531"/>
            <a:chOff x="0" y="0"/>
            <a:chExt cx="5231479" cy="731004"/>
          </a:xfrm>
        </p:grpSpPr>
        <p:sp>
          <p:nvSpPr>
            <p:cNvPr id="7" name="Freeform 7"/>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281558">
            <a:off x="-944131" y="9323730"/>
            <a:ext cx="19863271" cy="2269057"/>
            <a:chOff x="0" y="0"/>
            <a:chExt cx="5231479" cy="597612"/>
          </a:xfrm>
        </p:grpSpPr>
        <p:sp>
          <p:nvSpPr>
            <p:cNvPr id="10" name="Freeform 10"/>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003655" y="-280401"/>
            <a:ext cx="13646320" cy="2784719"/>
            <a:chOff x="0" y="-123825"/>
            <a:chExt cx="3594093" cy="733425"/>
          </a:xfrm>
        </p:grpSpPr>
        <p:sp>
          <p:nvSpPr>
            <p:cNvPr id="13" name="Freeform 13"/>
            <p:cNvSpPr/>
            <p:nvPr/>
          </p:nvSpPr>
          <p:spPr>
            <a:xfrm>
              <a:off x="0" y="12321"/>
              <a:ext cx="3594093" cy="323860"/>
            </a:xfrm>
            <a:custGeom>
              <a:avLst/>
              <a:gdLst/>
              <a:ahLst/>
              <a:cxnLst/>
              <a:rect l="l" t="t" r="r" b="b"/>
              <a:pathLst>
                <a:path w="3594093" h="323860">
                  <a:moveTo>
                    <a:pt x="203200" y="0"/>
                  </a:moveTo>
                  <a:lnTo>
                    <a:pt x="3594093" y="0"/>
                  </a:lnTo>
                  <a:lnTo>
                    <a:pt x="3390893" y="323860"/>
                  </a:lnTo>
                  <a:lnTo>
                    <a:pt x="0" y="323860"/>
                  </a:lnTo>
                  <a:lnTo>
                    <a:pt x="203200" y="0"/>
                  </a:lnTo>
                  <a:close/>
                </a:path>
              </a:pathLst>
            </a:custGeom>
            <a:solidFill>
              <a:srgbClr val="065DAA"/>
            </a:solidFill>
          </p:spPr>
          <p:txBody>
            <a:bodyPr/>
            <a:lstStyle/>
            <a:p>
              <a:endParaRPr lang="en-US"/>
            </a:p>
          </p:txBody>
        </p:sp>
        <p:sp>
          <p:nvSpPr>
            <p:cNvPr id="14" name="TextBox 14"/>
            <p:cNvSpPr txBox="1"/>
            <p:nvPr/>
          </p:nvSpPr>
          <p:spPr>
            <a:xfrm>
              <a:off x="101600" y="-123825"/>
              <a:ext cx="609600" cy="733425"/>
            </a:xfrm>
            <a:prstGeom prst="rect">
              <a:avLst/>
            </a:prstGeom>
          </p:spPr>
          <p:txBody>
            <a:bodyPr lIns="50800" tIns="50800" rIns="50800" bIns="50800" rtlCol="0" anchor="ctr"/>
            <a:lstStyle/>
            <a:p>
              <a:pPr algn="ctr">
                <a:lnSpc>
                  <a:spcPts val="8400"/>
                </a:lnSpc>
                <a:spcBef>
                  <a:spcPct val="0"/>
                </a:spcBef>
              </a:pPr>
              <a:endParaRPr/>
            </a:p>
          </p:txBody>
        </p:sp>
      </p:grpSp>
      <p:sp>
        <p:nvSpPr>
          <p:cNvPr id="15" name="Freeform 15"/>
          <p:cNvSpPr/>
          <p:nvPr/>
        </p:nvSpPr>
        <p:spPr>
          <a:xfrm>
            <a:off x="10499911" y="3208926"/>
            <a:ext cx="489363" cy="1630287"/>
          </a:xfrm>
          <a:custGeom>
            <a:avLst/>
            <a:gdLst/>
            <a:ahLst/>
            <a:cxnLst/>
            <a:rect l="l" t="t" r="r" b="b"/>
            <a:pathLst>
              <a:path w="489362" h="1630287">
                <a:moveTo>
                  <a:pt x="0" y="0"/>
                </a:moveTo>
                <a:lnTo>
                  <a:pt x="489362" y="0"/>
                </a:lnTo>
                <a:lnTo>
                  <a:pt x="489362" y="1630287"/>
                </a:lnTo>
                <a:lnTo>
                  <a:pt x="0" y="1630287"/>
                </a:lnTo>
                <a:lnTo>
                  <a:pt x="0" y="0"/>
                </a:lnTo>
                <a:close/>
              </a:path>
            </a:pathLst>
          </a:custGeom>
          <a:blipFill>
            <a:blip r:embed="rId2"/>
            <a:stretch>
              <a:fillRect l="-45223" t="-6384" r="-1296365" b="-211792"/>
            </a:stretch>
          </a:blipFill>
        </p:spPr>
        <p:txBody>
          <a:bodyPr/>
          <a:lstStyle/>
          <a:p>
            <a:endParaRPr lang="en-US" dirty="0">
              <a:highlight>
                <a:srgbClr val="7ED957"/>
              </a:highlight>
            </a:endParaRPr>
          </a:p>
        </p:txBody>
      </p:sp>
      <p:sp>
        <p:nvSpPr>
          <p:cNvPr id="16" name="TextBox 16"/>
          <p:cNvSpPr txBox="1"/>
          <p:nvPr/>
        </p:nvSpPr>
        <p:spPr>
          <a:xfrm>
            <a:off x="790148" y="292128"/>
            <a:ext cx="8353853" cy="871072"/>
          </a:xfrm>
          <a:prstGeom prst="rect">
            <a:avLst/>
          </a:prstGeom>
        </p:spPr>
        <p:txBody>
          <a:bodyPr lIns="0" tIns="0" rIns="0" bIns="0" rtlCol="0" anchor="t">
            <a:spAutoFit/>
          </a:bodyPr>
          <a:lstStyle/>
          <a:p>
            <a:pPr>
              <a:lnSpc>
                <a:spcPts val="7558"/>
              </a:lnSpc>
            </a:pPr>
            <a:r>
              <a:rPr lang="en-US" sz="4800" b="1" dirty="0">
                <a:solidFill>
                  <a:schemeClr val="lt1"/>
                </a:solidFill>
                <a:latin typeface="Gill Sans"/>
                <a:cs typeface="Gill Sans"/>
              </a:rPr>
              <a:t>Regions</a:t>
            </a:r>
          </a:p>
        </p:txBody>
      </p:sp>
      <p:sp>
        <p:nvSpPr>
          <p:cNvPr id="17" name="TextBox 17"/>
          <p:cNvSpPr txBox="1"/>
          <p:nvPr/>
        </p:nvSpPr>
        <p:spPr>
          <a:xfrm>
            <a:off x="10614107" y="1699825"/>
            <a:ext cx="6241824" cy="1162369"/>
          </a:xfrm>
          <a:prstGeom prst="rect">
            <a:avLst/>
          </a:prstGeom>
        </p:spPr>
        <p:txBody>
          <a:bodyPr lIns="0" tIns="0" rIns="0" bIns="0" rtlCol="0" anchor="t">
            <a:spAutoFit/>
          </a:bodyPr>
          <a:lstStyle/>
          <a:p>
            <a:pPr>
              <a:lnSpc>
                <a:spcPts val="4792"/>
              </a:lnSpc>
              <a:spcBef>
                <a:spcPct val="0"/>
              </a:spcBef>
            </a:pPr>
            <a:r>
              <a:rPr lang="en-US" sz="3423">
                <a:solidFill>
                  <a:srgbClr val="000000"/>
                </a:solidFill>
                <a:latin typeface="Montserrat Classic Bold"/>
              </a:rPr>
              <a:t>Central Arkansas Disability </a:t>
            </a:r>
          </a:p>
          <a:p>
            <a:pPr>
              <a:lnSpc>
                <a:spcPts val="4792"/>
              </a:lnSpc>
              <a:spcBef>
                <a:spcPct val="0"/>
              </a:spcBef>
            </a:pPr>
            <a:r>
              <a:rPr lang="en-US" sz="3423">
                <a:solidFill>
                  <a:srgbClr val="000000"/>
                </a:solidFill>
                <a:latin typeface="Montserrat Classic Bold"/>
              </a:rPr>
              <a:t>Services, Inc. </a:t>
            </a:r>
          </a:p>
        </p:txBody>
      </p:sp>
      <p:sp>
        <p:nvSpPr>
          <p:cNvPr id="18" name="TextBox 18"/>
          <p:cNvSpPr txBox="1"/>
          <p:nvPr/>
        </p:nvSpPr>
        <p:spPr>
          <a:xfrm>
            <a:off x="10716029" y="5608803"/>
            <a:ext cx="5280145" cy="546816"/>
          </a:xfrm>
          <a:prstGeom prst="rect">
            <a:avLst/>
          </a:prstGeom>
        </p:spPr>
        <p:txBody>
          <a:bodyPr lIns="0" tIns="0" rIns="0" bIns="0" rtlCol="0" anchor="t">
            <a:spAutoFit/>
          </a:bodyPr>
          <a:lstStyle/>
          <a:p>
            <a:pPr algn="just">
              <a:lnSpc>
                <a:spcPts val="4792"/>
              </a:lnSpc>
              <a:spcBef>
                <a:spcPct val="0"/>
              </a:spcBef>
            </a:pPr>
            <a:r>
              <a:rPr lang="en-US" sz="3423" dirty="0">
                <a:solidFill>
                  <a:srgbClr val="000000"/>
                </a:solidFill>
                <a:latin typeface="Montserrat Classic Bold"/>
              </a:rPr>
              <a:t>First Step, Inc. </a:t>
            </a:r>
          </a:p>
        </p:txBody>
      </p:sp>
      <p:sp>
        <p:nvSpPr>
          <p:cNvPr id="19" name="Freeform 19"/>
          <p:cNvSpPr/>
          <p:nvPr/>
        </p:nvSpPr>
        <p:spPr>
          <a:xfrm>
            <a:off x="13738789" y="3123411"/>
            <a:ext cx="465919" cy="541472"/>
          </a:xfrm>
          <a:custGeom>
            <a:avLst/>
            <a:gdLst/>
            <a:ahLst/>
            <a:cxnLst/>
            <a:rect l="l" t="t" r="r" b="b"/>
            <a:pathLst>
              <a:path w="465918" h="541472">
                <a:moveTo>
                  <a:pt x="0" y="0"/>
                </a:moveTo>
                <a:lnTo>
                  <a:pt x="465918" y="0"/>
                </a:lnTo>
                <a:lnTo>
                  <a:pt x="465918" y="541472"/>
                </a:lnTo>
                <a:lnTo>
                  <a:pt x="0" y="541472"/>
                </a:lnTo>
                <a:lnTo>
                  <a:pt x="0" y="0"/>
                </a:lnTo>
                <a:close/>
              </a:path>
            </a:pathLst>
          </a:custGeom>
          <a:blipFill>
            <a:blip r:embed="rId2"/>
            <a:stretch>
              <a:fillRect l="-752742" t="-119151" r="-627745" b="-717545"/>
            </a:stretch>
          </a:blipFill>
        </p:spPr>
        <p:txBody>
          <a:bodyPr/>
          <a:lstStyle/>
          <a:p>
            <a:endParaRPr lang="en-US"/>
          </a:p>
        </p:txBody>
      </p:sp>
      <p:sp>
        <p:nvSpPr>
          <p:cNvPr id="20" name="Freeform 20"/>
          <p:cNvSpPr/>
          <p:nvPr/>
        </p:nvSpPr>
        <p:spPr>
          <a:xfrm>
            <a:off x="13808128" y="7158069"/>
            <a:ext cx="327237" cy="364423"/>
          </a:xfrm>
          <a:custGeom>
            <a:avLst/>
            <a:gdLst/>
            <a:ahLst/>
            <a:cxnLst/>
            <a:rect l="l" t="t" r="r" b="b"/>
            <a:pathLst>
              <a:path w="327237" h="364423">
                <a:moveTo>
                  <a:pt x="0" y="0"/>
                </a:moveTo>
                <a:lnTo>
                  <a:pt x="327237" y="0"/>
                </a:lnTo>
                <a:lnTo>
                  <a:pt x="327237" y="364424"/>
                </a:lnTo>
                <a:lnTo>
                  <a:pt x="0" y="364424"/>
                </a:lnTo>
                <a:lnTo>
                  <a:pt x="0" y="0"/>
                </a:lnTo>
                <a:close/>
              </a:path>
            </a:pathLst>
          </a:custGeom>
          <a:blipFill>
            <a:blip r:embed="rId2"/>
            <a:stretch>
              <a:fillRect l="-1113636" t="-374122" r="-925728" b="-938423"/>
            </a:stretch>
          </a:blipFill>
        </p:spPr>
        <p:txBody>
          <a:bodyPr/>
          <a:lstStyle/>
          <a:p>
            <a:endParaRPr lang="en-US"/>
          </a:p>
        </p:txBody>
      </p:sp>
      <p:sp>
        <p:nvSpPr>
          <p:cNvPr id="21" name="Freeform 21"/>
          <p:cNvSpPr/>
          <p:nvPr/>
        </p:nvSpPr>
        <p:spPr>
          <a:xfrm>
            <a:off x="13771801" y="3824350"/>
            <a:ext cx="380843" cy="1024388"/>
          </a:xfrm>
          <a:custGeom>
            <a:avLst/>
            <a:gdLst/>
            <a:ahLst/>
            <a:cxnLst/>
            <a:rect l="l" t="t" r="r" b="b"/>
            <a:pathLst>
              <a:path w="380842" h="1024388">
                <a:moveTo>
                  <a:pt x="0" y="0"/>
                </a:moveTo>
                <a:lnTo>
                  <a:pt x="380842" y="0"/>
                </a:lnTo>
                <a:lnTo>
                  <a:pt x="380842" y="1024388"/>
                </a:lnTo>
                <a:lnTo>
                  <a:pt x="0" y="1024388"/>
                </a:lnTo>
                <a:lnTo>
                  <a:pt x="0" y="0"/>
                </a:lnTo>
                <a:close/>
              </a:path>
            </a:pathLst>
          </a:custGeom>
          <a:blipFill>
            <a:blip r:embed="rId2"/>
            <a:stretch>
              <a:fillRect l="-949649" t="-198120" r="-794391" b="-205973"/>
            </a:stretch>
          </a:blipFill>
        </p:spPr>
        <p:txBody>
          <a:bodyPr/>
          <a:lstStyle/>
          <a:p>
            <a:endParaRPr lang="en-US"/>
          </a:p>
        </p:txBody>
      </p:sp>
      <p:sp>
        <p:nvSpPr>
          <p:cNvPr id="22" name="Freeform 22"/>
          <p:cNvSpPr/>
          <p:nvPr/>
        </p:nvSpPr>
        <p:spPr>
          <a:xfrm>
            <a:off x="10614107" y="6485803"/>
            <a:ext cx="346592" cy="1054523"/>
          </a:xfrm>
          <a:custGeom>
            <a:avLst/>
            <a:gdLst/>
            <a:ahLst/>
            <a:cxnLst/>
            <a:rect l="l" t="t" r="r" b="b"/>
            <a:pathLst>
              <a:path w="346592" h="1054523">
                <a:moveTo>
                  <a:pt x="0" y="0"/>
                </a:moveTo>
                <a:lnTo>
                  <a:pt x="346592" y="0"/>
                </a:lnTo>
                <a:lnTo>
                  <a:pt x="346592" y="1054523"/>
                </a:lnTo>
                <a:lnTo>
                  <a:pt x="0" y="1054523"/>
                </a:lnTo>
                <a:lnTo>
                  <a:pt x="0" y="0"/>
                </a:lnTo>
                <a:close/>
              </a:path>
            </a:pathLst>
          </a:custGeom>
          <a:blipFill>
            <a:blip r:embed="rId2"/>
            <a:stretch>
              <a:fillRect l="-93585" t="-188804" r="-1809224" b="-195214"/>
            </a:stretch>
          </a:blipFill>
        </p:spPr>
        <p:txBody>
          <a:bodyPr/>
          <a:lstStyle/>
          <a:p>
            <a:endParaRPr lang="en-US"/>
          </a:p>
        </p:txBody>
      </p:sp>
      <p:sp>
        <p:nvSpPr>
          <p:cNvPr id="23" name="Freeform 23"/>
          <p:cNvSpPr/>
          <p:nvPr/>
        </p:nvSpPr>
        <p:spPr>
          <a:xfrm>
            <a:off x="13823683" y="6533380"/>
            <a:ext cx="290861" cy="344451"/>
          </a:xfrm>
          <a:custGeom>
            <a:avLst/>
            <a:gdLst/>
            <a:ahLst/>
            <a:cxnLst/>
            <a:rect l="l" t="t" r="r" b="b"/>
            <a:pathLst>
              <a:path w="290861" h="344451">
                <a:moveTo>
                  <a:pt x="0" y="0"/>
                </a:moveTo>
                <a:lnTo>
                  <a:pt x="290861" y="0"/>
                </a:lnTo>
                <a:lnTo>
                  <a:pt x="290861" y="344450"/>
                </a:lnTo>
                <a:lnTo>
                  <a:pt x="0" y="344450"/>
                </a:lnTo>
                <a:lnTo>
                  <a:pt x="0" y="0"/>
                </a:lnTo>
                <a:close/>
              </a:path>
            </a:pathLst>
          </a:custGeom>
          <a:blipFill>
            <a:blip r:embed="rId2"/>
            <a:stretch>
              <a:fillRect l="-1215351" t="-32484" r="-1019414" b="-1317164"/>
            </a:stretch>
          </a:blipFill>
        </p:spPr>
        <p:txBody>
          <a:bodyPr/>
          <a:lstStyle/>
          <a:p>
            <a:endParaRPr lang="en-US"/>
          </a:p>
        </p:txBody>
      </p:sp>
      <p:sp>
        <p:nvSpPr>
          <p:cNvPr id="24" name="TextBox 24"/>
          <p:cNvSpPr txBox="1"/>
          <p:nvPr/>
        </p:nvSpPr>
        <p:spPr>
          <a:xfrm>
            <a:off x="10989274" y="6368199"/>
            <a:ext cx="5280145" cy="1207254"/>
          </a:xfrm>
          <a:prstGeom prst="rect">
            <a:avLst/>
          </a:prstGeom>
        </p:spPr>
        <p:txBody>
          <a:bodyPr lIns="0" tIns="0" rIns="0" bIns="0" rtlCol="0" anchor="t">
            <a:spAutoFit/>
          </a:bodyPr>
          <a:lstStyle/>
          <a:p>
            <a:pPr algn="just">
              <a:lnSpc>
                <a:spcPts val="4963"/>
              </a:lnSpc>
            </a:pPr>
            <a:r>
              <a:rPr lang="en-US" sz="3423">
                <a:solidFill>
                  <a:srgbClr val="000000"/>
                </a:solidFill>
                <a:latin typeface="Montserrat Classic"/>
              </a:rPr>
              <a:t>Region 4            Region 6</a:t>
            </a:r>
          </a:p>
          <a:p>
            <a:pPr algn="just">
              <a:lnSpc>
                <a:spcPts val="4963"/>
              </a:lnSpc>
            </a:pPr>
            <a:r>
              <a:rPr lang="en-US" sz="3423">
                <a:solidFill>
                  <a:srgbClr val="000000"/>
                </a:solidFill>
                <a:latin typeface="Montserrat Classic"/>
              </a:rPr>
              <a:t>Region 5            Region 8</a:t>
            </a:r>
          </a:p>
        </p:txBody>
      </p:sp>
      <p:sp>
        <p:nvSpPr>
          <p:cNvPr id="25" name="TextBox 25"/>
          <p:cNvSpPr txBox="1"/>
          <p:nvPr/>
        </p:nvSpPr>
        <p:spPr>
          <a:xfrm>
            <a:off x="11036898" y="3037685"/>
            <a:ext cx="5585439" cy="1848455"/>
          </a:xfrm>
          <a:prstGeom prst="rect">
            <a:avLst/>
          </a:prstGeom>
        </p:spPr>
        <p:txBody>
          <a:bodyPr wrap="square" lIns="0" tIns="0" rIns="0" bIns="0" rtlCol="0" anchor="t">
            <a:spAutoFit/>
          </a:bodyPr>
          <a:lstStyle/>
          <a:p>
            <a:pPr algn="just">
              <a:lnSpc>
                <a:spcPts val="4997"/>
              </a:lnSpc>
            </a:pPr>
            <a:r>
              <a:rPr lang="en-US" sz="3423" dirty="0">
                <a:solidFill>
                  <a:srgbClr val="000000"/>
                </a:solidFill>
                <a:latin typeface="Montserrat Classic"/>
              </a:rPr>
              <a:t>Region 1            Region 7</a:t>
            </a:r>
          </a:p>
          <a:p>
            <a:pPr algn="just">
              <a:lnSpc>
                <a:spcPts val="4997"/>
              </a:lnSpc>
            </a:pPr>
            <a:r>
              <a:rPr lang="en-US" sz="3423" dirty="0">
                <a:solidFill>
                  <a:srgbClr val="000000"/>
                </a:solidFill>
                <a:latin typeface="Montserrat Classic"/>
              </a:rPr>
              <a:t>Region 2            Region 9</a:t>
            </a:r>
          </a:p>
          <a:p>
            <a:pPr algn="just">
              <a:lnSpc>
                <a:spcPts val="4997"/>
              </a:lnSpc>
            </a:pPr>
            <a:r>
              <a:rPr lang="en-US" sz="3423" dirty="0">
                <a:solidFill>
                  <a:srgbClr val="000000"/>
                </a:solidFill>
                <a:latin typeface="Montserrat Classic"/>
              </a:rPr>
              <a:t>Region 3            Region 10</a:t>
            </a:r>
          </a:p>
        </p:txBody>
      </p:sp>
      <p:sp>
        <p:nvSpPr>
          <p:cNvPr id="27" name="Freeform 12">
            <a:extLst>
              <a:ext uri="{FF2B5EF4-FFF2-40B4-BE49-F238E27FC236}">
                <a16:creationId xmlns:a16="http://schemas.microsoft.com/office/drawing/2014/main" id="{4C5CBDCD-56CD-5D60-21D7-CABF70676584}"/>
              </a:ext>
            </a:extLst>
          </p:cNvPr>
          <p:cNvSpPr/>
          <p:nvPr/>
        </p:nvSpPr>
        <p:spPr>
          <a:xfrm>
            <a:off x="1530381" y="1880827"/>
            <a:ext cx="7124747" cy="6343992"/>
          </a:xfrm>
          <a:custGeom>
            <a:avLst/>
            <a:gdLst/>
            <a:ahLst/>
            <a:cxnLst/>
            <a:rect l="l" t="t" r="r" b="b"/>
            <a:pathLst>
              <a:path w="7124746" h="6343992">
                <a:moveTo>
                  <a:pt x="0" y="0"/>
                </a:moveTo>
                <a:lnTo>
                  <a:pt x="7124746" y="0"/>
                </a:lnTo>
                <a:lnTo>
                  <a:pt x="7124746" y="6343993"/>
                </a:lnTo>
                <a:lnTo>
                  <a:pt x="0" y="6343993"/>
                </a:lnTo>
                <a:lnTo>
                  <a:pt x="0" y="0"/>
                </a:lnTo>
                <a:close/>
              </a:path>
            </a:pathLst>
          </a:custGeom>
          <a:blipFill>
            <a:blip r:embed="rId3"/>
            <a:stretch>
              <a:fillRect/>
            </a:stretch>
          </a:blipFill>
        </p:spPr>
        <p:txBody>
          <a:bodyPr/>
          <a:lstStyle/>
          <a:p>
            <a:pPr marL="0" marR="0" lvl="0" indent="0" algn="l" defTabSz="914400" rtl="0" eaLnBrk="1" fontAlgn="auto" latinLnBrk="0" hangingPunct="1">
              <a:lnSpc>
                <a:spcPts val="8165"/>
              </a:lnSpc>
              <a:spcBef>
                <a:spcPts val="0"/>
              </a:spcBef>
              <a:spcAft>
                <a:spcPts val="0"/>
              </a:spcAft>
              <a:buClrTx/>
              <a:buSzTx/>
              <a:buFontTx/>
              <a:buNone/>
              <a:tabLst/>
              <a:defRPr/>
            </a:pPr>
            <a:r>
              <a:rPr kumimoji="0" lang="en-US" sz="7100" b="0" i="0" u="none" strike="noStrike" kern="1200" cap="none" spc="0" normalizeH="0" baseline="0" noProof="0" dirty="0">
                <a:ln>
                  <a:noFill/>
                </a:ln>
                <a:solidFill>
                  <a:srgbClr val="FFFFFF"/>
                </a:solidFill>
                <a:effectLst/>
                <a:uLnTx/>
                <a:uFillTx/>
                <a:latin typeface="Montserrat Classic"/>
                <a:ea typeface="+mn-ea"/>
                <a:cs typeface="+mn-cs"/>
              </a:rPr>
              <a:t>            </a:t>
            </a:r>
          </a:p>
          <a:p>
            <a:pPr marL="0" marR="0" lvl="0" indent="0" algn="l" defTabSz="914400" rtl="0" eaLnBrk="1" fontAlgn="auto" latinLnBrk="0" hangingPunct="1">
              <a:lnSpc>
                <a:spcPts val="8165"/>
              </a:lnSpc>
              <a:spcBef>
                <a:spcPts val="0"/>
              </a:spcBef>
              <a:spcAft>
                <a:spcPts val="0"/>
              </a:spcAft>
              <a:buClrTx/>
              <a:buSzTx/>
              <a:buFontTx/>
              <a:buNone/>
              <a:tabLst/>
              <a:defRPr/>
            </a:pPr>
            <a:r>
              <a:rPr lang="en-US" sz="7100" dirty="0">
                <a:solidFill>
                  <a:srgbClr val="FFFFFF"/>
                </a:solidFill>
                <a:latin typeface="Montserrat Classic"/>
              </a:rPr>
              <a:t>				</a:t>
            </a:r>
            <a:r>
              <a:rPr kumimoji="0" lang="en-US" sz="7100" b="0" i="0" u="none" strike="noStrike" kern="1200" cap="none" spc="0" normalizeH="0" baseline="0" noProof="0" dirty="0">
                <a:ln>
                  <a:noFill/>
                </a:ln>
                <a:solidFill>
                  <a:srgbClr val="FFFFFF"/>
                </a:solidFill>
                <a:effectLst/>
                <a:uLnTx/>
                <a:uFillTx/>
                <a:latin typeface="Montserrat Classic"/>
                <a:ea typeface="+mn-ea"/>
                <a:cs typeface="+mn-cs"/>
              </a:rPr>
              <a:t>CADS</a:t>
            </a:r>
          </a:p>
          <a:p>
            <a:pPr>
              <a:lnSpc>
                <a:spcPts val="8165"/>
              </a:lnSpc>
              <a:defRPr/>
            </a:pPr>
            <a:r>
              <a:rPr lang="en-US" sz="6600" dirty="0">
                <a:solidFill>
                  <a:srgbClr val="FFFFFF"/>
                </a:solidFill>
                <a:latin typeface="Montserrat Classic"/>
              </a:rPr>
              <a:t>   First </a:t>
            </a:r>
          </a:p>
          <a:p>
            <a:pPr>
              <a:lnSpc>
                <a:spcPts val="8165"/>
              </a:lnSpc>
              <a:defRPr/>
            </a:pPr>
            <a:r>
              <a:rPr lang="en-US" sz="6600" dirty="0">
                <a:solidFill>
                  <a:srgbClr val="FFFFFF"/>
                </a:solidFill>
                <a:latin typeface="Montserrat Classic"/>
              </a:rPr>
              <a:t>   Step</a:t>
            </a:r>
          </a:p>
          <a:p>
            <a:pPr marL="0" marR="0" lvl="0" indent="0" algn="l" defTabSz="914400" rtl="0" eaLnBrk="1" fontAlgn="auto" latinLnBrk="0" hangingPunct="1">
              <a:lnSpc>
                <a:spcPts val="8165"/>
              </a:lnSpc>
              <a:spcBef>
                <a:spcPts val="0"/>
              </a:spcBef>
              <a:spcAft>
                <a:spcPts val="0"/>
              </a:spcAft>
              <a:buClrTx/>
              <a:buSzTx/>
              <a:buFontTx/>
              <a:buNone/>
              <a:tabLst/>
              <a:defRPr/>
            </a:pPr>
            <a:endParaRPr kumimoji="0" lang="en-US" sz="7100" b="0" i="0" u="none" strike="noStrike" kern="1200" cap="none" spc="0" normalizeH="0" baseline="0" noProof="0" dirty="0">
              <a:ln>
                <a:noFill/>
              </a:ln>
              <a:solidFill>
                <a:srgbClr val="FFFFFF"/>
              </a:solidFill>
              <a:effectLst/>
              <a:uLnTx/>
              <a:uFillTx/>
              <a:latin typeface="Montserrat Classic"/>
              <a:ea typeface="+mn-ea"/>
              <a:cs typeface="+mn-cs"/>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518078">
            <a:off x="-3793851" y="8085995"/>
            <a:ext cx="19863271" cy="2775531"/>
            <a:chOff x="0" y="0"/>
            <a:chExt cx="5231479" cy="731004"/>
          </a:xfrm>
        </p:grpSpPr>
        <p:sp>
          <p:nvSpPr>
            <p:cNvPr id="3" name="Freeform 3"/>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81558">
            <a:off x="-944131" y="9323730"/>
            <a:ext cx="19863271" cy="2269057"/>
            <a:chOff x="0" y="0"/>
            <a:chExt cx="5231479" cy="597612"/>
          </a:xfrm>
        </p:grpSpPr>
        <p:sp>
          <p:nvSpPr>
            <p:cNvPr id="6" name="Freeform 6"/>
            <p:cNvSpPr/>
            <p:nvPr/>
          </p:nvSpPr>
          <p:spPr>
            <a:xfrm>
              <a:off x="0" y="0"/>
              <a:ext cx="5231479" cy="597612"/>
            </a:xfrm>
            <a:custGeom>
              <a:avLst/>
              <a:gdLst/>
              <a:ahLst/>
              <a:cxnLst/>
              <a:rect l="l" t="t" r="r" b="b"/>
              <a:pathLst>
                <a:path w="5231479" h="597612">
                  <a:moveTo>
                    <a:pt x="203200" y="0"/>
                  </a:moveTo>
                  <a:lnTo>
                    <a:pt x="5231479" y="0"/>
                  </a:lnTo>
                  <a:lnTo>
                    <a:pt x="5028279" y="597612"/>
                  </a:lnTo>
                  <a:lnTo>
                    <a:pt x="0" y="597612"/>
                  </a:lnTo>
                  <a:lnTo>
                    <a:pt x="203200" y="0"/>
                  </a:lnTo>
                  <a:close/>
                </a:path>
              </a:pathLst>
            </a:custGeom>
            <a:solidFill>
              <a:srgbClr val="065DAA"/>
            </a:solidFill>
          </p:spPr>
          <p:txBody>
            <a:bodyPr/>
            <a:lstStyle/>
            <a:p>
              <a:endParaRPr lang="en-US"/>
            </a:p>
          </p:txBody>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
            <a:extLst>
              <a:ext uri="{FF2B5EF4-FFF2-40B4-BE49-F238E27FC236}">
                <a16:creationId xmlns:a16="http://schemas.microsoft.com/office/drawing/2014/main" id="{C9E9848C-9AA2-7EC8-291F-2BD4768C5B14}"/>
              </a:ext>
            </a:extLst>
          </p:cNvPr>
          <p:cNvGrpSpPr/>
          <p:nvPr/>
        </p:nvGrpSpPr>
        <p:grpSpPr>
          <a:xfrm rot="10518078" flipH="1">
            <a:off x="578630" y="533749"/>
            <a:ext cx="19863271" cy="1772871"/>
            <a:chOff x="0" y="0"/>
            <a:chExt cx="5231479" cy="731004"/>
          </a:xfrm>
        </p:grpSpPr>
        <p:sp>
          <p:nvSpPr>
            <p:cNvPr id="23" name="Freeform 3">
              <a:extLst>
                <a:ext uri="{FF2B5EF4-FFF2-40B4-BE49-F238E27FC236}">
                  <a16:creationId xmlns:a16="http://schemas.microsoft.com/office/drawing/2014/main" id="{BBE4CAA3-1025-8CB6-DFDB-E89A83DCED09}"/>
                </a:ext>
              </a:extLst>
            </p:cNvPr>
            <p:cNvSpPr/>
            <p:nvPr/>
          </p:nvSpPr>
          <p:spPr>
            <a:xfrm>
              <a:off x="0" y="0"/>
              <a:ext cx="5231479" cy="731004"/>
            </a:xfrm>
            <a:custGeom>
              <a:avLst/>
              <a:gdLst/>
              <a:ahLst/>
              <a:cxnLst/>
              <a:rect l="l" t="t" r="r" b="b"/>
              <a:pathLst>
                <a:path w="5231479" h="731004">
                  <a:moveTo>
                    <a:pt x="203200" y="0"/>
                  </a:moveTo>
                  <a:lnTo>
                    <a:pt x="5231479" y="0"/>
                  </a:lnTo>
                  <a:lnTo>
                    <a:pt x="5028279" y="731004"/>
                  </a:lnTo>
                  <a:lnTo>
                    <a:pt x="0" y="731004"/>
                  </a:lnTo>
                  <a:lnTo>
                    <a:pt x="203200" y="0"/>
                  </a:lnTo>
                  <a:close/>
                </a:path>
              </a:pathLst>
            </a:custGeom>
            <a:solidFill>
              <a:srgbClr val="7ED957"/>
            </a:solidFill>
          </p:spPr>
          <p:txBody>
            <a:bodyPr/>
            <a:lstStyle/>
            <a:p>
              <a:endParaRPr lang="en-US"/>
            </a:p>
          </p:txBody>
        </p:sp>
        <p:sp>
          <p:nvSpPr>
            <p:cNvPr id="24" name="TextBox 4">
              <a:extLst>
                <a:ext uri="{FF2B5EF4-FFF2-40B4-BE49-F238E27FC236}">
                  <a16:creationId xmlns:a16="http://schemas.microsoft.com/office/drawing/2014/main" id="{A3518377-C3D1-A25A-8886-8E304C917DBB}"/>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03655" y="495300"/>
            <a:ext cx="13646320" cy="1677154"/>
            <a:chOff x="0" y="0"/>
            <a:chExt cx="3594093" cy="173557"/>
          </a:xfrm>
        </p:grpSpPr>
        <p:sp>
          <p:nvSpPr>
            <p:cNvPr id="9" name="Freeform 9"/>
            <p:cNvSpPr/>
            <p:nvPr/>
          </p:nvSpPr>
          <p:spPr>
            <a:xfrm>
              <a:off x="0" y="0"/>
              <a:ext cx="3594093" cy="173557"/>
            </a:xfrm>
            <a:custGeom>
              <a:avLst/>
              <a:gdLst/>
              <a:ahLst/>
              <a:cxnLst/>
              <a:rect l="l" t="t" r="r" b="b"/>
              <a:pathLst>
                <a:path w="3594093" h="173557">
                  <a:moveTo>
                    <a:pt x="203200" y="0"/>
                  </a:moveTo>
                  <a:lnTo>
                    <a:pt x="3594093" y="0"/>
                  </a:lnTo>
                  <a:lnTo>
                    <a:pt x="3390893" y="173557"/>
                  </a:lnTo>
                  <a:lnTo>
                    <a:pt x="0" y="173557"/>
                  </a:lnTo>
                  <a:lnTo>
                    <a:pt x="203200" y="0"/>
                  </a:lnTo>
                  <a:close/>
                </a:path>
              </a:pathLst>
            </a:custGeom>
            <a:solidFill>
              <a:srgbClr val="065DAA"/>
            </a:solidFill>
          </p:spPr>
          <p:txBody>
            <a:bodyPr/>
            <a:lstStyle/>
            <a:p>
              <a:endParaRPr lang="en-US"/>
            </a:p>
          </p:txBody>
        </p:sp>
        <p:sp>
          <p:nvSpPr>
            <p:cNvPr id="10" name="TextBox 10"/>
            <p:cNvSpPr txBox="1"/>
            <p:nvPr/>
          </p:nvSpPr>
          <p:spPr>
            <a:xfrm>
              <a:off x="101600" y="-57150"/>
              <a:ext cx="609600" cy="666750"/>
            </a:xfrm>
            <a:prstGeom prst="rect">
              <a:avLst/>
            </a:prstGeom>
          </p:spPr>
          <p:txBody>
            <a:bodyPr lIns="50800" tIns="50800" rIns="50800" bIns="50800" rtlCol="0" anchor="ctr"/>
            <a:lstStyle/>
            <a:p>
              <a:pPr algn="ctr">
                <a:lnSpc>
                  <a:spcPts val="3920"/>
                </a:lnSpc>
                <a:spcBef>
                  <a:spcPct val="0"/>
                </a:spcBef>
              </a:pPr>
              <a:endParaRPr/>
            </a:p>
          </p:txBody>
        </p:sp>
      </p:grpSp>
      <p:sp>
        <p:nvSpPr>
          <p:cNvPr id="15" name="TextBox 14">
            <a:extLst>
              <a:ext uri="{FF2B5EF4-FFF2-40B4-BE49-F238E27FC236}">
                <a16:creationId xmlns:a16="http://schemas.microsoft.com/office/drawing/2014/main" id="{5F293E12-5482-1882-D5A0-43DC831B0D73}"/>
              </a:ext>
            </a:extLst>
          </p:cNvPr>
          <p:cNvSpPr txBox="1"/>
          <p:nvPr/>
        </p:nvSpPr>
        <p:spPr>
          <a:xfrm>
            <a:off x="838200" y="893633"/>
            <a:ext cx="6629400" cy="830997"/>
          </a:xfrm>
          <a:prstGeom prst="rect">
            <a:avLst/>
          </a:prstGeom>
          <a:noFill/>
        </p:spPr>
        <p:txBody>
          <a:bodyPr wrap="square">
            <a:spAutoFit/>
          </a:bodyPr>
          <a:lstStyle/>
          <a:p>
            <a:r>
              <a:rPr lang="en-US" sz="4800" b="1" dirty="0">
                <a:solidFill>
                  <a:schemeClr val="lt1"/>
                </a:solidFill>
                <a:latin typeface="Gill Sans"/>
                <a:cs typeface="Gill Sans"/>
                <a:sym typeface="Play"/>
              </a:rPr>
              <a:t>Program Structure</a:t>
            </a:r>
          </a:p>
        </p:txBody>
      </p:sp>
      <p:sp>
        <p:nvSpPr>
          <p:cNvPr id="20" name="TextBox 19">
            <a:extLst>
              <a:ext uri="{FF2B5EF4-FFF2-40B4-BE49-F238E27FC236}">
                <a16:creationId xmlns:a16="http://schemas.microsoft.com/office/drawing/2014/main" id="{AFFFD254-1DB1-5D94-4052-6C6FC352BE8E}"/>
              </a:ext>
            </a:extLst>
          </p:cNvPr>
          <p:cNvSpPr txBox="1"/>
          <p:nvPr/>
        </p:nvSpPr>
        <p:spPr>
          <a:xfrm>
            <a:off x="1597836" y="3286147"/>
            <a:ext cx="14779336" cy="4087529"/>
          </a:xfrm>
          <a:prstGeom prst="rect">
            <a:avLst/>
          </a:prstGeom>
          <a:noFill/>
        </p:spPr>
        <p:txBody>
          <a:bodyPr wrap="square">
            <a:spAutoFit/>
          </a:bodyPr>
          <a:lstStyle/>
          <a:p>
            <a:pPr>
              <a:lnSpc>
                <a:spcPct val="110000"/>
              </a:lnSpc>
              <a:spcBef>
                <a:spcPts val="1000"/>
              </a:spcBef>
              <a:buClr>
                <a:schemeClr val="lt1"/>
              </a:buClr>
              <a:buSzPts val="1800"/>
            </a:pPr>
            <a:r>
              <a:rPr lang="en-US" sz="3200" b="1" dirty="0">
                <a:latin typeface="Gill Sans"/>
                <a:cs typeface="Gill Sans"/>
                <a:sym typeface="Gill Sans"/>
              </a:rPr>
              <a:t>Eligibility Determination</a:t>
            </a:r>
          </a:p>
          <a:p>
            <a:pPr>
              <a:lnSpc>
                <a:spcPct val="110000"/>
              </a:lnSpc>
              <a:spcBef>
                <a:spcPts val="1000"/>
              </a:spcBef>
              <a:buClr>
                <a:schemeClr val="lt1"/>
              </a:buClr>
              <a:buSzPts val="1800"/>
            </a:pPr>
            <a:r>
              <a:rPr lang="en-US" sz="2400" b="1" i="1" dirty="0">
                <a:latin typeface="Gill Sans"/>
                <a:cs typeface="Gill Sans"/>
                <a:sym typeface="Gill Sans"/>
              </a:rPr>
              <a:t>Admission into the REDI program consists of a multi-step determination process:</a:t>
            </a:r>
          </a:p>
          <a:p>
            <a:pPr marL="914377" lvl="1" indent="-374641">
              <a:lnSpc>
                <a:spcPct val="110000"/>
              </a:lnSpc>
              <a:spcBef>
                <a:spcPts val="1000"/>
              </a:spcBef>
              <a:buSzPts val="2300"/>
              <a:buFont typeface="Arial"/>
              <a:buChar char="•"/>
            </a:pPr>
            <a:r>
              <a:rPr lang="en-US" sz="2400" b="1" dirty="0">
                <a:latin typeface="Gill Sans"/>
                <a:cs typeface="Gill Sans"/>
                <a:sym typeface="Gill Sans"/>
              </a:rPr>
              <a:t>Potential Externs must have an open/active case with ARS</a:t>
            </a:r>
          </a:p>
          <a:p>
            <a:pPr marL="914377" lvl="1" indent="-374641">
              <a:lnSpc>
                <a:spcPct val="110000"/>
              </a:lnSpc>
              <a:spcBef>
                <a:spcPts val="1000"/>
              </a:spcBef>
              <a:buSzPts val="2300"/>
              <a:buFont typeface="Arial"/>
              <a:buChar char="•"/>
            </a:pPr>
            <a:r>
              <a:rPr lang="en-US" sz="2400" b="1" dirty="0">
                <a:latin typeface="Gill Sans"/>
                <a:cs typeface="Gill Sans"/>
                <a:sym typeface="Gill Sans"/>
              </a:rPr>
              <a:t>Completion of documentation required by ARS Field Office - RIDAC, Medical Assessment, Referral Letter, and Authorization for Services</a:t>
            </a:r>
          </a:p>
          <a:p>
            <a:pPr marL="914377" lvl="1" indent="-361942">
              <a:lnSpc>
                <a:spcPct val="110000"/>
              </a:lnSpc>
              <a:spcBef>
                <a:spcPts val="1000"/>
              </a:spcBef>
              <a:buSzPts val="2100"/>
              <a:buFont typeface="Arial"/>
              <a:buChar char="•"/>
            </a:pPr>
            <a:r>
              <a:rPr lang="en-US" sz="2400" b="1" dirty="0">
                <a:latin typeface="Gill Sans"/>
                <a:cs typeface="Gill Sans"/>
                <a:sym typeface="Gill Sans"/>
              </a:rPr>
              <a:t>All services related to REDI require prior written authorization by Arkansas Rehabilitation Services before services can be rendered and payment can be made.</a:t>
            </a:r>
          </a:p>
          <a:p>
            <a:pPr marL="914377" lvl="1" indent="-361942">
              <a:lnSpc>
                <a:spcPct val="110000"/>
              </a:lnSpc>
              <a:spcBef>
                <a:spcPts val="1000"/>
              </a:spcBef>
              <a:buSzPts val="2100"/>
              <a:buFont typeface="Arial"/>
              <a:buChar char="•"/>
            </a:pPr>
            <a:r>
              <a:rPr lang="en-US" sz="2400" b="1" dirty="0">
                <a:latin typeface="Gill Sans"/>
                <a:cs typeface="Gill Sans"/>
                <a:sym typeface="Gill Sans"/>
              </a:rPr>
              <a:t>Potential Extern must have a completed and approved application to the REDI program</a:t>
            </a:r>
          </a:p>
        </p:txBody>
      </p:sp>
    </p:spTree>
    <p:extLst>
      <p:ext uri="{BB962C8B-B14F-4D97-AF65-F5344CB8AC3E}">
        <p14:creationId xmlns:p14="http://schemas.microsoft.com/office/powerpoint/2010/main" val="15365712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566</TotalTime>
  <Words>1004</Words>
  <Application>Microsoft Office PowerPoint</Application>
  <PresentationFormat>Custom</PresentationFormat>
  <Paragraphs>104</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 Classic Bold</vt:lpstr>
      <vt:lpstr>Montserrat Classic</vt:lpstr>
      <vt:lpstr>Gill Sans</vt:lpstr>
      <vt:lpstr>Gil Sans</vt:lpstr>
      <vt:lpstr>Arial</vt:lpstr>
      <vt:lpstr>Calibri</vt:lpstr>
      <vt:lpstr>Poppins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 Program Presentation</dc:title>
  <dc:creator>Sara Brown</dc:creator>
  <cp:lastModifiedBy>Felisha Edington</cp:lastModifiedBy>
  <cp:revision>14</cp:revision>
  <cp:lastPrinted>2023-10-18T23:59:28Z</cp:lastPrinted>
  <dcterms:created xsi:type="dcterms:W3CDTF">2006-08-16T00:00:00Z</dcterms:created>
  <dcterms:modified xsi:type="dcterms:W3CDTF">2024-04-19T21:19:11Z</dcterms:modified>
  <dc:identifier>DAFw401YzvM</dc:identifier>
</cp:coreProperties>
</file>