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4"/>
  </p:notesMasterIdLst>
  <p:sldIdLst>
    <p:sldId id="256" r:id="rId2"/>
    <p:sldId id="298" r:id="rId3"/>
    <p:sldId id="289" r:id="rId4"/>
    <p:sldId id="258" r:id="rId5"/>
    <p:sldId id="300" r:id="rId6"/>
    <p:sldId id="299" r:id="rId7"/>
    <p:sldId id="260" r:id="rId8"/>
    <p:sldId id="278" r:id="rId9"/>
    <p:sldId id="290" r:id="rId10"/>
    <p:sldId id="291" r:id="rId11"/>
    <p:sldId id="296" r:id="rId12"/>
    <p:sldId id="301" r:id="rId13"/>
    <p:sldId id="302" r:id="rId14"/>
    <p:sldId id="303" r:id="rId15"/>
    <p:sldId id="294" r:id="rId16"/>
    <p:sldId id="304" r:id="rId17"/>
    <p:sldId id="305" r:id="rId18"/>
    <p:sldId id="306" r:id="rId19"/>
    <p:sldId id="295" r:id="rId20"/>
    <p:sldId id="307" r:id="rId21"/>
    <p:sldId id="308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59BEC9"/>
    <a:srgbClr val="00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6FE5F-A5E8-42F8-91FA-47BD147D05EF}" v="1" dt="2024-04-19T20:23:25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72"/>
  </p:normalViewPr>
  <p:slideViewPr>
    <p:cSldViewPr snapToGrid="0" snapToObjects="1" showGuides="1">
      <p:cViewPr varScale="1">
        <p:scale>
          <a:sx n="111" d="100"/>
          <a:sy n="111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8AC1-7E7B-1E47-ABE5-268DC5D38D5D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EEB8-4765-E44D-9B0C-D8A9B910A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107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97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581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-1052945" y="951347"/>
            <a:ext cx="5477163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4873" y="295564"/>
            <a:ext cx="4119418" cy="534002"/>
          </a:xfrm>
        </p:spPr>
        <p:txBody>
          <a:bodyPr>
            <a:noAutofit/>
          </a:bodyPr>
          <a:lstStyle>
            <a:lvl1pPr marL="0" indent="0">
              <a:buNone/>
              <a:defRPr sz="27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Here 36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5451" y="1098550"/>
            <a:ext cx="3841750" cy="3473450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 here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6415" y="6356365"/>
            <a:ext cx="2057400" cy="365125"/>
          </a:xfrm>
        </p:spPr>
        <p:txBody>
          <a:bodyPr/>
          <a:lstStyle/>
          <a:p>
            <a:fld id="{47050272-F7C0-7749-9CF2-98B53086819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-1052945" y="951347"/>
            <a:ext cx="5477163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4873" y="295564"/>
            <a:ext cx="4119418" cy="534002"/>
          </a:xfrm>
        </p:spPr>
        <p:txBody>
          <a:bodyPr>
            <a:noAutofit/>
          </a:bodyPr>
          <a:lstStyle>
            <a:lvl1pPr marL="0" indent="0">
              <a:buNone/>
              <a:defRPr sz="2700" b="1" i="0" baseline="0">
                <a:solidFill>
                  <a:srgbClr val="004A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Here 36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5451" y="1098550"/>
            <a:ext cx="3841750" cy="3473450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 here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6415" y="635636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4879" y="3155395"/>
            <a:ext cx="4082473" cy="485456"/>
          </a:xfrm>
        </p:spPr>
        <p:txBody>
          <a:bodyPr>
            <a:noAutofit/>
          </a:bodyPr>
          <a:lstStyle>
            <a:lvl1pPr marL="0" indent="0">
              <a:buNone/>
              <a:defRPr sz="27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</a:t>
            </a:r>
            <a:r>
              <a:rPr lang="en-US" b="1" i="0">
                <a:latin typeface="Arial" charset="0"/>
                <a:ea typeface="Arial" charset="0"/>
                <a:cs typeface="Arial" charset="0"/>
              </a:rPr>
              <a:t>Here 36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-110836" y="3823853"/>
            <a:ext cx="4535054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6124368" y="2424228"/>
            <a:ext cx="2073349" cy="2073349"/>
          </a:xfrm>
          <a:prstGeom prst="ellipse">
            <a:avLst/>
          </a:prstGeom>
          <a:solidFill>
            <a:schemeClr val="bg1"/>
          </a:solidFill>
          <a:ln w="101600">
            <a:solidFill>
              <a:srgbClr val="5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6415" y="6356365"/>
            <a:ext cx="2057400" cy="365125"/>
          </a:xfrm>
        </p:spPr>
        <p:txBody>
          <a:bodyPr/>
          <a:lstStyle/>
          <a:p>
            <a:fld id="{47050272-F7C0-7749-9CF2-98B53086819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-138223" y="877452"/>
            <a:ext cx="3301678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4873" y="360230"/>
            <a:ext cx="2798618" cy="378691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004A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</a:t>
            </a:r>
            <a:r>
              <a:rPr lang="en-US" b="1" i="0">
                <a:latin typeface="Arial" charset="0"/>
                <a:ea typeface="Arial" charset="0"/>
                <a:cs typeface="Arial" charset="0"/>
              </a:rPr>
              <a:t>Here 24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4873" y="1006763"/>
            <a:ext cx="3841750" cy="3473450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 here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7304574" y="5188693"/>
            <a:ext cx="1222738" cy="1222738"/>
          </a:xfrm>
          <a:prstGeom prst="ellipse">
            <a:avLst/>
          </a:prstGeom>
          <a:solidFill>
            <a:schemeClr val="bg1"/>
          </a:solidFill>
          <a:ln w="85725">
            <a:solidFill>
              <a:srgbClr val="59B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6415" y="635636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188356" y="-1"/>
            <a:ext cx="4066480" cy="6858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4879" y="3155395"/>
            <a:ext cx="4082473" cy="485456"/>
          </a:xfrm>
        </p:spPr>
        <p:txBody>
          <a:bodyPr>
            <a:noAutofit/>
          </a:bodyPr>
          <a:lstStyle>
            <a:lvl1pPr marL="0" indent="0">
              <a:buNone/>
              <a:defRPr sz="27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</a:t>
            </a:r>
            <a:r>
              <a:rPr lang="en-US" b="1" i="0">
                <a:latin typeface="Arial" charset="0"/>
                <a:ea typeface="Arial" charset="0"/>
                <a:cs typeface="Arial" charset="0"/>
              </a:rPr>
              <a:t>Here 36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-110836" y="3823853"/>
            <a:ext cx="4535054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6415" y="6356365"/>
            <a:ext cx="2057400" cy="365125"/>
          </a:xfrm>
        </p:spPr>
        <p:txBody>
          <a:bodyPr/>
          <a:lstStyle/>
          <a:p>
            <a:fld id="{47050272-F7C0-7749-9CF2-98B53086819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759200" y="4156364"/>
            <a:ext cx="4968876" cy="534002"/>
          </a:xfrm>
        </p:spPr>
        <p:txBody>
          <a:bodyPr>
            <a:noAutofit/>
          </a:bodyPr>
          <a:lstStyle>
            <a:lvl1pPr marL="0" indent="0">
              <a:buNone/>
              <a:defRPr sz="33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Here 44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879275" y="4886037"/>
            <a:ext cx="5477163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647709" y="5541396"/>
            <a:ext cx="1080366" cy="268285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rgbClr val="59BEC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3879851" y="5014921"/>
            <a:ext cx="4848225" cy="416069"/>
          </a:xfrm>
        </p:spPr>
        <p:txBody>
          <a:bodyPr/>
          <a:lstStyle>
            <a:lvl1pPr marL="0" indent="0" algn="r"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0" i="0" dirty="0">
                <a:latin typeface="Arial" charset="0"/>
                <a:ea typeface="Arial" charset="0"/>
                <a:cs typeface="Arial" charset="0"/>
              </a:rPr>
              <a:t>Subhead Here 28 </a:t>
            </a:r>
            <a:r>
              <a:rPr lang="en-US" b="0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3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-138223" y="877452"/>
            <a:ext cx="3301678" cy="0"/>
          </a:xfrm>
          <a:prstGeom prst="line">
            <a:avLst/>
          </a:prstGeom>
          <a:ln w="12700">
            <a:solidFill>
              <a:srgbClr val="59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4873" y="360222"/>
            <a:ext cx="2798618" cy="378691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004A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dirty="0">
                <a:latin typeface="Arial" charset="0"/>
                <a:ea typeface="Arial" charset="0"/>
                <a:cs typeface="Arial" charset="0"/>
              </a:rPr>
              <a:t>Header </a:t>
            </a:r>
            <a:r>
              <a:rPr lang="en-US" b="1" i="0">
                <a:latin typeface="Arial" charset="0"/>
                <a:ea typeface="Arial" charset="0"/>
                <a:cs typeface="Arial" charset="0"/>
              </a:rPr>
              <a:t>Here 24 </a:t>
            </a:r>
            <a:r>
              <a:rPr lang="en-US" b="1" i="0" dirty="0" err="1">
                <a:latin typeface="Arial" charset="0"/>
                <a:ea typeface="Arial" charset="0"/>
                <a:cs typeface="Arial" charset="0"/>
              </a:rPr>
              <a:t>pt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4873" y="1006763"/>
            <a:ext cx="3841750" cy="3473450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None/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 here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6415" y="635635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5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743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573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651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501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098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735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466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53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0272-F7C0-7749-9CF2-98B5308681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709" r:id="rId17"/>
    <p:sldLayoutId id="214748371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on.Boyd@summitcommunitycare.com" TargetMode="External"/><Relationship Id="rId2" Type="http://schemas.openxmlformats.org/officeDocument/2006/relationships/hyperlink" Target="mailto:Brittany.Davis@summitcommunitycare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Jessica.Walker@summitcommunitycare.com" TargetMode="External"/><Relationship Id="rId5" Type="http://schemas.openxmlformats.org/officeDocument/2006/relationships/hyperlink" Target="mailto:Ashley.Riedmueller@summitcommunitycare.com" TargetMode="External"/><Relationship Id="rId4" Type="http://schemas.openxmlformats.org/officeDocument/2006/relationships/hyperlink" Target="mailto:Rachelle.Sigler@summitcommunitycar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13799" y="3056128"/>
            <a:ext cx="4967653" cy="400502"/>
          </a:xfrm>
        </p:spPr>
        <p:txBody>
          <a:bodyPr/>
          <a:lstStyle/>
          <a:p>
            <a:pPr algn="ctr"/>
            <a:r>
              <a:rPr lang="en-US" sz="2800" dirty="0"/>
              <a:t>LTSS Workforce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64087" y="4618437"/>
            <a:ext cx="3661808" cy="39485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Ashley Riedmueller &amp; Jessica Walker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565139" y="6411598"/>
            <a:ext cx="4139472" cy="18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CONFIDENTIAL  |  FOR INTERNAL USE ONLY  |  DO NOT COPY</a:t>
            </a:r>
          </a:p>
        </p:txBody>
      </p:sp>
    </p:spTree>
    <p:extLst>
      <p:ext uri="{BB962C8B-B14F-4D97-AF65-F5344CB8AC3E}">
        <p14:creationId xmlns:p14="http://schemas.microsoft.com/office/powerpoint/2010/main" val="132621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0A0CD-0BB3-A017-D62A-090A79BC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4837410" cy="437941"/>
          </a:xfrm>
        </p:spPr>
        <p:txBody>
          <a:bodyPr/>
          <a:lstStyle/>
          <a:p>
            <a:r>
              <a:rPr lang="en-US" sz="2400" dirty="0"/>
              <a:t>Workforce development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9800E-EF33-3DEA-28C5-183C90D967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1" y="1006762"/>
            <a:ext cx="8261929" cy="4293658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 the system from compliance-driven training to a competency-based systems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an understanding of the skill sets and competencies essential for a competitive workforce.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member outcomes, increased staff retention and satisfaction, and enhanced quality of service provided.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Obtain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stable, reliable, and well-trained direct support workforce to be able to provide community support to the individuals we serve.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training modules for leadership and management trainings.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1A78-6CC8-D3A1-1387-41E34FB3DE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5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38813-A499-68F0-DE7D-C32DD15B2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3" y="412105"/>
            <a:ext cx="5363744" cy="425107"/>
          </a:xfrm>
        </p:spPr>
        <p:txBody>
          <a:bodyPr/>
          <a:lstStyle/>
          <a:p>
            <a:r>
              <a:rPr lang="en-US" sz="2400" dirty="0"/>
              <a:t>Employee survey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F86E1-E1BB-ABC7-663E-1CA85D7EF2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16624-981D-DF70-9EAB-59781119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88" y="1036112"/>
            <a:ext cx="5363744" cy="52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0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5ED96-42DD-0004-3772-056600791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6116A-2387-2361-7556-FCB0C7561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3" y="412105"/>
            <a:ext cx="5363744" cy="425107"/>
          </a:xfrm>
        </p:spPr>
        <p:txBody>
          <a:bodyPr/>
          <a:lstStyle/>
          <a:p>
            <a:r>
              <a:rPr lang="en-US" sz="2400" dirty="0"/>
              <a:t>Employee survey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CDF6F-308A-FBAA-7A3E-18FE7CB9FB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35B99-F72E-C91F-A08B-E3B6F286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58" y="1097793"/>
            <a:ext cx="4966448" cy="5313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11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E22E-E4DD-40A3-5AD8-298A7FC2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76214-DB62-18C8-9916-1C860F871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3" y="412105"/>
            <a:ext cx="5363744" cy="425107"/>
          </a:xfrm>
        </p:spPr>
        <p:txBody>
          <a:bodyPr/>
          <a:lstStyle/>
          <a:p>
            <a:r>
              <a:rPr lang="en-US" sz="2400" dirty="0"/>
              <a:t>Employee survey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5E7BB-C986-9360-4E9B-E6D82E6202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B4E0C-C876-47A1-FB57-26B65629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85" y="1081072"/>
            <a:ext cx="5512174" cy="46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574A6-6A46-0F52-4F6C-F86D5CFC9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EF36E9-54DE-9E9F-5340-D91F88F80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3" y="412105"/>
            <a:ext cx="5363744" cy="425107"/>
          </a:xfrm>
        </p:spPr>
        <p:txBody>
          <a:bodyPr/>
          <a:lstStyle/>
          <a:p>
            <a:r>
              <a:rPr lang="en-US" sz="2400" dirty="0"/>
              <a:t>Employee survey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3570-1B4E-EA72-FDB4-666A5FD75E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53D12-8294-EA2C-A732-6174BB3C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5" y="1116129"/>
            <a:ext cx="5103692" cy="48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E6A68-6040-CBA2-6502-FE06A5F7A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3591315" cy="378691"/>
          </a:xfrm>
        </p:spPr>
        <p:txBody>
          <a:bodyPr/>
          <a:lstStyle/>
          <a:p>
            <a:r>
              <a:rPr lang="en-US" sz="2400" dirty="0"/>
              <a:t>Elsevier – what is 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40DC4-4441-0361-E09F-6567BBBEB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448" y="1350138"/>
            <a:ext cx="7625434" cy="347345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Elsevier is the world’s leading health sciences publisher, bringing a wealth of technology and content expertise to today’s human services organizations.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Elsevier Performance Manager (EPM), trusted by more than 1,500 organizations and 2.5 million professionals worldwide, is the platform that powers </a:t>
            </a:r>
            <a:r>
              <a:rPr lang="en-US" sz="2000" dirty="0" err="1">
                <a:solidFill>
                  <a:schemeClr val="tx1"/>
                </a:solidFill>
              </a:rPr>
              <a:t>DirectCourse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EPM Delivers and tracks training with any </a:t>
            </a:r>
            <a:r>
              <a:rPr lang="en-US" sz="2000" dirty="0" err="1">
                <a:solidFill>
                  <a:schemeClr val="tx1"/>
                </a:solidFill>
              </a:rPr>
              <a:t>DirectCourse</a:t>
            </a:r>
            <a:r>
              <a:rPr lang="en-US" sz="2000" dirty="0">
                <a:solidFill>
                  <a:schemeClr val="tx1"/>
                </a:solidFill>
              </a:rPr>
              <a:t> curriculum in addition to any Elevance Health created or procured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63480-BD42-51F0-06CD-CB9FC5B44C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0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BFEDC-1C44-0675-0CC7-FB50FAA6A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31EB5E-2E83-57CF-4E63-2B42C1AD1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3931975" cy="378691"/>
          </a:xfrm>
        </p:spPr>
        <p:txBody>
          <a:bodyPr/>
          <a:lstStyle/>
          <a:p>
            <a:r>
              <a:rPr lang="en-US" sz="2400" dirty="0"/>
              <a:t>Elsevier – </a:t>
            </a:r>
            <a:r>
              <a:rPr lang="en-US" sz="2400" dirty="0" err="1"/>
              <a:t>DirectCourse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4C0E3-EA48-E1EF-DF85-9E581E29B4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4B66D2-02FC-E79F-6211-DF4B8076A4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" y="1179626"/>
            <a:ext cx="8091598" cy="3356515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DirectCourse</a:t>
            </a:r>
            <a:r>
              <a:rPr lang="en-US" sz="2000" dirty="0">
                <a:solidFill>
                  <a:schemeClr val="tx1"/>
                </a:solidFill>
              </a:rPr>
              <a:t> provides standardized, tailored online training to empower the direct service workforce and their mission to help others lead meaningful lives within their communities.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Course curriculum is developed through a university-based research and training center that has been recognized by the National Institute on Disability and Rehabilitation Research (NIDRR), as well as peers in their field, as being a leader of thought, study, and discovery.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Focused on creating a coherent foundation of knowledge, skills, and abilities within the direct support workforce, and then building on that foundation. </a:t>
            </a:r>
          </a:p>
        </p:txBody>
      </p:sp>
    </p:spTree>
    <p:extLst>
      <p:ext uri="{BB962C8B-B14F-4D97-AF65-F5344CB8AC3E}">
        <p14:creationId xmlns:p14="http://schemas.microsoft.com/office/powerpoint/2010/main" val="74520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3DC9C-BA82-68DB-4D5B-3F6F1458C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792C2-196A-36D9-1A62-7A762F466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3591315" cy="378691"/>
          </a:xfrm>
        </p:spPr>
        <p:txBody>
          <a:bodyPr/>
          <a:lstStyle/>
          <a:p>
            <a:r>
              <a:rPr lang="en-US" sz="2400" dirty="0"/>
              <a:t>Elsevier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6B98-5B89-3884-12DF-0CBFBDA2B0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76646-D3AB-0842-7CE6-75DEA58F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6" y="1924819"/>
            <a:ext cx="8674088" cy="23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A302-B54D-08DE-8251-0453420A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313993-CF73-66D6-DF84-E66141011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3591315" cy="378691"/>
          </a:xfrm>
        </p:spPr>
        <p:txBody>
          <a:bodyPr/>
          <a:lstStyle/>
          <a:p>
            <a:r>
              <a:rPr lang="en-US" sz="2400" dirty="0"/>
              <a:t>Elsevier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0FB5-9DC9-A9F4-CC0B-D5A44F3EA5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65188-6136-2800-79C2-AE531D6E4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9" y="1295215"/>
            <a:ext cx="832176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96C16-26CE-3AC0-B310-E03ED9A24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IntellectAbility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4CFF-07E7-71CC-FB16-6B5FFC0F98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B8B23-6A2E-FE66-9A5F-960EE30F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95475"/>
            <a:ext cx="72771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9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BFED0-E991-8D78-6C4A-0CE19177E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4EC63-C24E-9FDC-03B3-1CAF78E02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3" y="1006763"/>
            <a:ext cx="4281598" cy="34734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Define Workforce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Identify presenting staffing issues and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Next steps – how Summit plans to help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Employee surveys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Elsevier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IntellectAbility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0E29-1AB4-1478-9972-7D0BEBE08E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7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EDA87-77FC-7565-0D80-08A3C0593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IntellectAbility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2D8E6-3908-3F51-09F0-38975CC2E9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05CDD3-837A-22E1-B27F-4001F35DA2A0}"/>
              </a:ext>
            </a:extLst>
          </p:cNvPr>
          <p:cNvSpPr>
            <a:spLocks noGrp="1"/>
          </p:cNvSpPr>
          <p:nvPr/>
        </p:nvSpPr>
        <p:spPr>
          <a:xfrm>
            <a:off x="239811" y="1323388"/>
            <a:ext cx="8664378" cy="421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Fatal Five – The top preventable causes of illness and death in people with IDD – aspiration, constipation/bowel obstruction, seizures, dehydration, sepsis, and gastroesophageal reflux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Speak Louder than Words – Understanding how adverse behaviors are frequently signs of treatable medical conditions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Nutritional Supports – Understanding techniques to improve nutrition and functional status of people in support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Choking Prevention and Management – Specifically geared information to reduce choking risk and teach what to do in various circumstances to assist someone who is choking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Person-Centered Thinking – Covers essential concepts needed to effectively deliver person-centered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E378B-3430-F4C8-CED1-5DD481C70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5393222" cy="378691"/>
          </a:xfrm>
        </p:spPr>
        <p:txBody>
          <a:bodyPr/>
          <a:lstStyle/>
          <a:p>
            <a:r>
              <a:rPr lang="en-US" sz="2400" dirty="0"/>
              <a:t>IntellectAbility – DSP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FC3B7-D5AA-826B-235A-D3585552F0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35E9DA-30D8-60B9-9CC8-3F8817A1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2" y="1310358"/>
            <a:ext cx="5710518" cy="21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B0EB475-F0A2-FF7A-6348-AA993E9F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58" y="3283044"/>
            <a:ext cx="4018752" cy="27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5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73F2A-FE9E-D5D5-E3E9-1382261F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7307D-EB33-D7F3-ABC5-DCD619D19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LTSS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AB76A-A942-EEA1-0896-368FF3EBBD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C30DE-4D09-2858-DFD9-EEF5B45BA10D}"/>
              </a:ext>
            </a:extLst>
          </p:cNvPr>
          <p:cNvSpPr txBox="1"/>
          <p:nvPr/>
        </p:nvSpPr>
        <p:spPr>
          <a:xfrm>
            <a:off x="815789" y="1174376"/>
            <a:ext cx="64456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Brittany Davis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Director of Provider Relationships, LTSS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Brittany.Davis@summitcommunitycare.com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501-446-8625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Brandon Boyd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Provider Relations Representative, A-J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Brandon.Boyd@summitcommunitycare.com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501-200-7493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Rachelle Sigler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Provider Relations Representative, K-Z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Rachelle.Sigler@summitcommunitycare.com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501-442-6420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Ashley Riedmueller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Workforce Development Manager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Ashley.Riedmueller@summitcommunitycare.com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501-289-9297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Jessica Walker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LTSS Provider Education Specialist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Jessica.Walker@summitcommunitycare.com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501-412-0462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8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0CA77-F3E8-E4CB-BBD7-5DDD0A90A1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5321504" cy="545213"/>
          </a:xfrm>
        </p:spPr>
        <p:txBody>
          <a:bodyPr/>
          <a:lstStyle/>
          <a:p>
            <a:r>
              <a:rPr lang="en-US" sz="2400" dirty="0"/>
              <a:t>What is Workforce Development?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4B097-A7B7-2AE7-7A7E-AF0B9E718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099" y="1205051"/>
            <a:ext cx="8011372" cy="296353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 collaborative approach between Summit Community Care and our Contracted Providers to improve outcomes of members by enhancing the knowledge, skills, and competencies of the direct support professional (DSP) workforce.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ability to achieve this goal is highly dependent on finding solutions to the workforce challenges faced by individuals, families, and organizations who employ DSPs.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D6735-FFC0-ECAA-22AB-FBD71B8481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7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873" y="360222"/>
            <a:ext cx="5525984" cy="378691"/>
          </a:xfrm>
        </p:spPr>
        <p:txBody>
          <a:bodyPr/>
          <a:lstStyle/>
          <a:p>
            <a:r>
              <a:rPr lang="en-US" sz="2400" dirty="0"/>
              <a:t>Identifying and analyzing the trends</a:t>
            </a:r>
            <a:r>
              <a:rPr lang="en-US" sz="2200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4872" y="1006762"/>
            <a:ext cx="8370785" cy="437803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Data collection and analysis of your standard practices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Current retention information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Current wages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Cost of new hires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Number of open positions and how long those positions have been open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Hear from multiple stakeholders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Employee surveys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People-supported surveys (focus on questions about their care)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Focus groups (include more than just management in these groups – combination of management, direct care staff and people supported)</a:t>
            </a:r>
          </a:p>
          <a:p>
            <a:pPr lvl="1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50272-F7C0-7749-9CF2-98B530868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2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309E5-0C2F-043E-5881-99066EF9E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Provider 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73257-25CE-B289-E6F5-66867A3A5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590" y="1355027"/>
            <a:ext cx="6881362" cy="14854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What is working in finding and hiring DSPs?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barriers are you seeing specifically?</a:t>
            </a:r>
          </a:p>
          <a:p>
            <a:r>
              <a:rPr lang="en-US" sz="2000" dirty="0">
                <a:solidFill>
                  <a:schemeClr val="tx1"/>
                </a:solidFill>
              </a:rPr>
              <a:t>Do you have thoughts on how to resolve these barriers?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2737D-4262-00CB-0049-187DD43FFB5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9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63DD-1223-33E7-EBE4-A420DDDB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0AC6B2-1FA2-62BE-88A7-CD0AAE3B3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3" y="412105"/>
            <a:ext cx="5363744" cy="425107"/>
          </a:xfrm>
        </p:spPr>
        <p:txBody>
          <a:bodyPr/>
          <a:lstStyle/>
          <a:p>
            <a:r>
              <a:rPr lang="en-US" sz="2400" dirty="0"/>
              <a:t>Quick-er potential resolutions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260B-E7EF-77DF-8CC3-7D60AD84A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0" y="1098550"/>
            <a:ext cx="7472455" cy="419062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Things you can do today to make a change 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Frequency of pay – salary, transportation reimbursement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Means of communicating open positions – platforms being accessed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Indeed, local newspapers, Handshake, social media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Posting open positions at members’ places of interest i.e. Bass 	Pro, bowling alley, skateboard shop, library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Upping the ad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Schedule changes 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Thinking outside of Monday-Friday, overnights, weekends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Additional training/knowledge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Providing specific training to DSPs they feel would enhance their work environment and ability to provide care to our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0345D-CEA3-088D-9CE5-2A58134C3E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3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873" y="360222"/>
            <a:ext cx="5525984" cy="378691"/>
          </a:xfrm>
        </p:spPr>
        <p:txBody>
          <a:bodyPr/>
          <a:lstStyle/>
          <a:p>
            <a:r>
              <a:rPr lang="en-US" sz="2400" dirty="0"/>
              <a:t>Intervention strategy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4872" y="1006762"/>
            <a:ext cx="8370785" cy="437803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Use collected data to prioritize your 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Recruitment – how do we find new workers?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Employee selection – matching employees with the people 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Orientation and onboarding – ensuring employees feel welcome and connected immediately in their new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On-going training and development – ensuring employees have the skills, knowledge, and opportunity for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Management training – ensuring management has the skills and knowledge to effectively manage their direct reports/team.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5E217-15EA-FCD7-D066-F0E870D57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Barriers	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B3E5-F34B-F913-54A7-AC7B3B5C8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" y="1006763"/>
            <a:ext cx="7553715" cy="46947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Change can be hard.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are some potential barriers you may have to implement these changes?  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your focus groups and discussions with the team, make sure these barriers are recognized and discussed.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Lack of resources is a common barrier for implementation of change: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Money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Materials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Knowledge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Capacity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Planning and organization can help manage any barriers present.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375F1-CB7A-1DDD-E642-BE946651ED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2B619-31AB-62F7-2934-E33D9A299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872" y="360222"/>
            <a:ext cx="5312540" cy="445690"/>
          </a:xfrm>
        </p:spPr>
        <p:txBody>
          <a:bodyPr/>
          <a:lstStyle/>
          <a:p>
            <a:r>
              <a:rPr lang="en-US" sz="2400" dirty="0"/>
              <a:t>Workforce development plans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AA13D-20F5-0EDE-7379-E0F7B81107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" y="1006763"/>
            <a:ext cx="8122443" cy="4865120"/>
          </a:xfrm>
        </p:spPr>
        <p:txBody>
          <a:bodyPr>
            <a:normAutofit fontScale="70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Oversee the development of contracted provider workforce.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 and collect information on the workforce.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workforce development activities including the recruitment and employment of members as appropriate.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Provider direct assistance to provider network to support the development of their respective workforce.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members receive services from a workforce that is qualified, competent, and sufficiently staffed.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Analyze current and future healthcare trends.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Forecast the workforce capacities and competencies needed to address these trends.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 of the overall performance of the provider network.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408F8-4AD4-CDFD-7375-9AC7478D64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050272-F7C0-7749-9CF2-98B5308681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2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17932</TotalTime>
  <Words>1055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Davis, Brittany</cp:lastModifiedBy>
  <cp:revision>90</cp:revision>
  <dcterms:created xsi:type="dcterms:W3CDTF">2018-02-08T19:11:28Z</dcterms:created>
  <dcterms:modified xsi:type="dcterms:W3CDTF">2024-04-19T20:23:33Z</dcterms:modified>
</cp:coreProperties>
</file>